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90" r:id="rId2"/>
    <p:sldId id="391" r:id="rId3"/>
    <p:sldId id="392" r:id="rId4"/>
    <p:sldId id="393" r:id="rId5"/>
    <p:sldId id="394" r:id="rId6"/>
    <p:sldId id="397" r:id="rId7"/>
    <p:sldId id="400" r:id="rId8"/>
    <p:sldId id="440" r:id="rId9"/>
    <p:sldId id="441" r:id="rId10"/>
    <p:sldId id="442" r:id="rId11"/>
    <p:sldId id="411" r:id="rId12"/>
    <p:sldId id="443" r:id="rId13"/>
    <p:sldId id="439" r:id="rId14"/>
    <p:sldId id="444" r:id="rId15"/>
    <p:sldId id="387" r:id="rId16"/>
  </p:sldIdLst>
  <p:sldSz cx="9144000" cy="6858000" type="screen4x3"/>
  <p:notesSz cx="10234613" cy="7099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6A3"/>
    <a:srgbClr val="FFFFFF"/>
    <a:srgbClr val="000000"/>
    <a:srgbClr val="053997"/>
    <a:srgbClr val="00349C"/>
    <a:srgbClr val="01439B"/>
    <a:srgbClr val="0038A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15" autoAdjust="0"/>
    <p:restoredTop sz="89383" autoAdjust="0"/>
  </p:normalViewPr>
  <p:slideViewPr>
    <p:cSldViewPr>
      <p:cViewPr>
        <p:scale>
          <a:sx n="75" d="100"/>
          <a:sy n="75" d="100"/>
        </p:scale>
        <p:origin x="-2568" y="-960"/>
      </p:cViewPr>
      <p:guideLst>
        <p:guide orient="horz" pos="2160"/>
        <p:guide pos="480"/>
      </p:guideLst>
    </p:cSldViewPr>
  </p:slideViewPr>
  <p:outlineViewPr>
    <p:cViewPr>
      <p:scale>
        <a:sx n="33" d="100"/>
        <a:sy n="33" d="100"/>
      </p:scale>
      <p:origin x="0" y="9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684" y="-90"/>
      </p:cViewPr>
      <p:guideLst>
        <p:guide orient="horz" pos="2236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Recherche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per ISBN-Download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Firefox</a:t>
          </a:r>
          <a:endParaRPr lang="de-CH" dirty="0"/>
        </a:p>
      </dgm:t>
    </dgm:pt>
    <dgm:pt modelId="{F44868C7-247A-4D1C-9050-744FFFB0D891}" type="parTrans" cxnId="{23A14220-521E-4FE5-B51A-353795066C0D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/>
      <dgm:spPr>
        <a:solidFill>
          <a:schemeClr val="accent2"/>
        </a:solidFill>
      </dgm:spPr>
      <dgm:t>
        <a:bodyPr/>
        <a:lstStyle/>
        <a:p>
          <a:r>
            <a:rPr lang="de-CH" dirty="0" smtClean="0"/>
            <a:t>Internet Explorer</a:t>
          </a:r>
          <a:endParaRPr lang="de-CH" dirty="0"/>
        </a:p>
      </dgm:t>
    </dgm:pt>
    <dgm:pt modelId="{A69DF705-196B-464E-B75F-A43D659042BA}" type="parTrans" cxnId="{1668DBAD-ACF6-4630-B3E3-BA900AD41549}">
      <dgm:prSet/>
      <dgm:spPr>
        <a:solidFill>
          <a:schemeClr val="accent2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Adobe Acrobat</a:t>
          </a:r>
          <a:endParaRPr lang="de-CH" dirty="0"/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/>
      <dgm:spPr>
        <a:solidFill>
          <a:srgbClr val="00B050"/>
        </a:solidFill>
      </dgm:spPr>
      <dgm:t>
        <a:bodyPr/>
        <a:lstStyle/>
        <a:p>
          <a:r>
            <a:rPr lang="de-CH" dirty="0" smtClean="0"/>
            <a:t>MS Word / </a:t>
          </a:r>
          <a:r>
            <a:rPr lang="de-CH" dirty="0" err="1" smtClean="0"/>
            <a:t>Openoffice</a:t>
          </a:r>
          <a:endParaRPr lang="de-CH" dirty="0"/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4F274C7-F260-4AD2-9055-E38320948AC2}" type="presOf" srcId="{1CA9B4A1-0361-4B6C-B981-D817002FCD2A}" destId="{785DA5E8-6408-40A0-A963-3B3D38D21A0E}" srcOrd="0" destOrd="0" presId="urn:microsoft.com/office/officeart/2005/8/layout/radial4"/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8D5B15A9-8B71-4A34-ADE5-EC305E6AD964}" type="presOf" srcId="{1488A713-56DF-4374-A14A-298A6A56D1FA}" destId="{F53D13EB-3D85-4C32-9E0E-40B977AEEA18}" srcOrd="0" destOrd="0" presId="urn:microsoft.com/office/officeart/2005/8/layout/radial4"/>
    <dgm:cxn modelId="{B08A3B26-56B4-43EB-A8A4-AB47AB18C054}" type="presOf" srcId="{F9111450-E4E9-407B-9AF5-8735F9BE6D32}" destId="{8D0F084C-D610-4CF5-A7EF-F2E641F816D4}" srcOrd="0" destOrd="0" presId="urn:microsoft.com/office/officeart/2005/8/layout/radial4"/>
    <dgm:cxn modelId="{3DB4C1D5-1A8F-4C36-886A-3FA1A4EC5424}" type="presOf" srcId="{462DBA17-E704-4486-A92C-0C126364FDDB}" destId="{482826AE-557C-481B-8E20-05DBE8A45D88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7C93A265-9D05-4DA1-9FA0-4E5298D6E81F}" type="presOf" srcId="{95439F32-81E0-4484-83B3-A40A8475C3FB}" destId="{35B66034-9688-4963-B872-C0B6F5525E8E}" srcOrd="0" destOrd="0" presId="urn:microsoft.com/office/officeart/2005/8/layout/radial4"/>
    <dgm:cxn modelId="{81865B8B-B463-4B7E-B74E-A0BAD9AE9EEC}" type="presOf" srcId="{FC0DF307-F904-4FD5-B914-F89EE2E5D498}" destId="{96DB9479-3D14-4215-8145-58266A14D180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C06E3A7D-DD72-4235-AD04-F81E5169CE92}" type="presOf" srcId="{F44868C7-247A-4D1C-9050-744FFFB0D891}" destId="{EEDEC50D-C225-4751-AA59-F3EE88D93EF7}" srcOrd="0" destOrd="0" presId="urn:microsoft.com/office/officeart/2005/8/layout/radial4"/>
    <dgm:cxn modelId="{D8F27526-557E-47ED-921C-AF5365CFE931}" type="presOf" srcId="{F68B1BF2-2842-443C-88B1-D02BFDF5AF50}" destId="{544FC99A-B7DD-4F00-86C5-2DBC5304655B}" srcOrd="0" destOrd="0" presId="urn:microsoft.com/office/officeart/2005/8/layout/radial4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BF02063E-C033-4CDF-8A34-8A86AA9C91F5}" type="presOf" srcId="{A69DF705-196B-464E-B75F-A43D659042BA}" destId="{73C9A927-3B0D-4631-A93F-D90A27E53ADC}" srcOrd="0" destOrd="0" presId="urn:microsoft.com/office/officeart/2005/8/layout/radial4"/>
    <dgm:cxn modelId="{E2F20F31-7D11-4336-870B-3FFFCA4F0A80}" type="presOf" srcId="{18525503-71EA-4F21-BBD8-3023FFCBCA9A}" destId="{864AAE3D-D40D-4869-BB78-E8F7F471D658}" srcOrd="0" destOrd="0" presId="urn:microsoft.com/office/officeart/2005/8/layout/radial4"/>
    <dgm:cxn modelId="{208F1C20-BD39-4E5A-AEE9-93465069F8F0}" type="presParOf" srcId="{96DB9479-3D14-4215-8145-58266A14D180}" destId="{785DA5E8-6408-40A0-A963-3B3D38D21A0E}" srcOrd="0" destOrd="0" presId="urn:microsoft.com/office/officeart/2005/8/layout/radial4"/>
    <dgm:cxn modelId="{77065ED0-355E-41C9-B010-4D8022D0A461}" type="presParOf" srcId="{96DB9479-3D14-4215-8145-58266A14D180}" destId="{EEDEC50D-C225-4751-AA59-F3EE88D93EF7}" srcOrd="1" destOrd="0" presId="urn:microsoft.com/office/officeart/2005/8/layout/radial4"/>
    <dgm:cxn modelId="{1AD4F35E-B448-4B62-862A-8CAFFAD49F9A}" type="presParOf" srcId="{96DB9479-3D14-4215-8145-58266A14D180}" destId="{F53D13EB-3D85-4C32-9E0E-40B977AEEA18}" srcOrd="2" destOrd="0" presId="urn:microsoft.com/office/officeart/2005/8/layout/radial4"/>
    <dgm:cxn modelId="{89B9198C-AC46-4DF8-AB82-A9311880A88D}" type="presParOf" srcId="{96DB9479-3D14-4215-8145-58266A14D180}" destId="{73C9A927-3B0D-4631-A93F-D90A27E53ADC}" srcOrd="3" destOrd="0" presId="urn:microsoft.com/office/officeart/2005/8/layout/radial4"/>
    <dgm:cxn modelId="{1CC661F9-3E40-413C-8B9B-C93282F4B8C3}" type="presParOf" srcId="{96DB9479-3D14-4215-8145-58266A14D180}" destId="{544FC99A-B7DD-4F00-86C5-2DBC5304655B}" srcOrd="4" destOrd="0" presId="urn:microsoft.com/office/officeart/2005/8/layout/radial4"/>
    <dgm:cxn modelId="{1AF69FDD-DA6A-477F-8DBE-0C0FAC94961C}" type="presParOf" srcId="{96DB9479-3D14-4215-8145-58266A14D180}" destId="{35B66034-9688-4963-B872-C0B6F5525E8E}" srcOrd="5" destOrd="0" presId="urn:microsoft.com/office/officeart/2005/8/layout/radial4"/>
    <dgm:cxn modelId="{62BCBDA5-D065-4898-9216-397E99325501}" type="presParOf" srcId="{96DB9479-3D14-4215-8145-58266A14D180}" destId="{482826AE-557C-481B-8E20-05DBE8A45D88}" srcOrd="6" destOrd="0" presId="urn:microsoft.com/office/officeart/2005/8/layout/radial4"/>
    <dgm:cxn modelId="{4E4FA428-B071-46BC-B72B-6A0D28563553}" type="presParOf" srcId="{96DB9479-3D14-4215-8145-58266A14D180}" destId="{864AAE3D-D40D-4869-BB78-E8F7F471D658}" srcOrd="7" destOrd="0" presId="urn:microsoft.com/office/officeart/2005/8/layout/radial4"/>
    <dgm:cxn modelId="{2B25A404-0DB2-4D2B-A117-851772E5716E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2936982" y="95"/>
          <a:ext cx="1502866" cy="976863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Recherche</a:t>
          </a:r>
          <a:endParaRPr lang="de-CH" sz="1800" b="1" kern="1200" dirty="0"/>
        </a:p>
      </dsp:txBody>
      <dsp:txXfrm>
        <a:off x="2984669" y="47782"/>
        <a:ext cx="1407492" cy="881489"/>
      </dsp:txXfrm>
    </dsp:sp>
    <dsp:sp modelId="{81101FCC-23AF-4D40-A6B4-D6076C0EBBD1}">
      <dsp:nvSpPr>
        <dsp:cNvPr id="0" name=""/>
        <dsp:cNvSpPr/>
      </dsp:nvSpPr>
      <dsp:spPr>
        <a:xfrm>
          <a:off x="1699737" y="472568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2935251" y="266083"/>
              </a:moveTo>
              <a:arcTo wR="1951516" hR="1951516" stAng="18016246" swAng="1184893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602079" y="1345705"/>
          <a:ext cx="1836803" cy="976863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649766" y="1393392"/>
        <a:ext cx="1741429" cy="881489"/>
      </dsp:txXfrm>
    </dsp:sp>
    <dsp:sp modelId="{5335B6A0-9022-4A51-A5D0-49074B79FAC8}">
      <dsp:nvSpPr>
        <dsp:cNvPr id="0" name=""/>
        <dsp:cNvSpPr/>
      </dsp:nvSpPr>
      <dsp:spPr>
        <a:xfrm>
          <a:off x="1711462" y="370093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3890970" y="2168170"/>
              </a:moveTo>
              <a:arcTo wR="1951516" hR="1951516" stAng="382440" swAng="1167459"/>
            </a:path>
          </a:pathLst>
        </a:custGeom>
        <a:noFill/>
        <a:ln w="9525" cap="flat" cmpd="sng" algn="ctr">
          <a:solidFill>
            <a:schemeClr val="accent4">
              <a:hueOff val="407535"/>
              <a:satOff val="25000"/>
              <a:lumOff val="2240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164525" y="3360878"/>
          <a:ext cx="1502866" cy="976863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212212" y="3408565"/>
        <a:ext cx="1407492" cy="881489"/>
      </dsp:txXfrm>
    </dsp:sp>
    <dsp:sp modelId="{3FD1B506-370B-4EF0-8632-2117CC9F4AA3}">
      <dsp:nvSpPr>
        <dsp:cNvPr id="0" name=""/>
        <dsp:cNvSpPr/>
      </dsp:nvSpPr>
      <dsp:spPr>
        <a:xfrm>
          <a:off x="2053601" y="350798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1994863" y="3902552"/>
              </a:moveTo>
              <a:arcTo wR="1951516" hR="1951516" stAng="5323635" swAng="618090"/>
            </a:path>
          </a:pathLst>
        </a:custGeom>
        <a:noFill/>
        <a:ln w="9525" cap="flat" cmpd="sng" algn="ctr">
          <a:solidFill>
            <a:schemeClr val="accent4">
              <a:hueOff val="815070"/>
              <a:satOff val="50000"/>
              <a:lumOff val="4480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1649758" y="3361927"/>
          <a:ext cx="1934925" cy="976863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1697445" y="3409614"/>
        <a:ext cx="1839551" cy="881489"/>
      </dsp:txXfrm>
    </dsp:sp>
    <dsp:sp modelId="{DFBF7E74-54B9-4B0D-9BAD-50FD68F2B5F0}">
      <dsp:nvSpPr>
        <dsp:cNvPr id="0" name=""/>
        <dsp:cNvSpPr/>
      </dsp:nvSpPr>
      <dsp:spPr>
        <a:xfrm>
          <a:off x="1720888" y="157412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320612" y="3023230"/>
              </a:moveTo>
              <a:arcTo wR="1951516" hR="1951516" stAng="8801397" swAng="1223363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073700" y="1345703"/>
          <a:ext cx="1502866" cy="976863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1121387" y="1393390"/>
        <a:ext cx="1407492" cy="881489"/>
      </dsp:txXfrm>
    </dsp:sp>
    <dsp:sp modelId="{155FFD78-EF79-4365-AE8B-D135E2A2EED7}">
      <dsp:nvSpPr>
        <dsp:cNvPr id="0" name=""/>
        <dsp:cNvSpPr/>
      </dsp:nvSpPr>
      <dsp:spPr>
        <a:xfrm>
          <a:off x="1723803" y="493934"/>
          <a:ext cx="3903033" cy="3903033"/>
        </a:xfrm>
        <a:custGeom>
          <a:avLst/>
          <a:gdLst/>
          <a:ahLst/>
          <a:cxnLst/>
          <a:rect l="0" t="0" r="0" b="0"/>
          <a:pathLst>
            <a:path>
              <a:moveTo>
                <a:pt x="476446" y="673790"/>
              </a:moveTo>
              <a:arcTo wR="1951516" hR="1951516" stAng="13253973" swAng="1216235"/>
            </a:path>
          </a:pathLst>
        </a:custGeom>
        <a:noFill/>
        <a:ln w="9525" cap="flat" cmpd="sng" algn="ctr">
          <a:solidFill>
            <a:schemeClr val="accent4">
              <a:hueOff val="1630141"/>
              <a:satOff val="100000"/>
              <a:lumOff val="8960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938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500" kern="1200" dirty="0" smtClean="0">
              <a:solidFill>
                <a:srgbClr val="FFFFFF"/>
              </a:solidFill>
            </a:rPr>
            <a:t>Manuell</a:t>
          </a:r>
          <a:endParaRPr lang="de-CH" sz="3500" kern="1200" dirty="0">
            <a:solidFill>
              <a:srgbClr val="FFFFFF"/>
            </a:solidFill>
          </a:endParaRPr>
        </a:p>
      </dsp:txBody>
      <dsp:txXfrm>
        <a:off x="938" y="0"/>
        <a:ext cx="2439618" cy="1264443"/>
      </dsp:txXfrm>
    </dsp:sp>
    <dsp:sp modelId="{F7C4B575-1D0C-4F6B-914E-6347B0F9693C}">
      <dsp:nvSpPr>
        <dsp:cNvPr id="0" name=""/>
        <dsp:cNvSpPr/>
      </dsp:nvSpPr>
      <dsp:spPr>
        <a:xfrm>
          <a:off x="24490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Feld für Feld</a:t>
          </a:r>
          <a:endParaRPr lang="de-CH" sz="1700" kern="1200" dirty="0"/>
        </a:p>
      </dsp:txBody>
      <dsp:txXfrm>
        <a:off x="282121" y="1302899"/>
        <a:ext cx="1877252" cy="1196381"/>
      </dsp:txXfrm>
    </dsp:sp>
    <dsp:sp modelId="{2E408FA0-C0D6-403A-951F-BF6F5A8F4A8E}">
      <dsp:nvSpPr>
        <dsp:cNvPr id="0" name=""/>
        <dsp:cNvSpPr/>
      </dsp:nvSpPr>
      <dsp:spPr>
        <a:xfrm>
          <a:off x="24490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per ISBN-Download</a:t>
          </a:r>
          <a:endParaRPr lang="de-CH" sz="1700" kern="1200" dirty="0"/>
        </a:p>
      </dsp:txBody>
      <dsp:txXfrm>
        <a:off x="282121" y="2769234"/>
        <a:ext cx="1877252" cy="1196381"/>
      </dsp:txXfrm>
    </dsp:sp>
    <dsp:sp modelId="{189C49CC-E6FD-433C-938D-45A9AA085375}">
      <dsp:nvSpPr>
        <dsp:cNvPr id="0" name=""/>
        <dsp:cNvSpPr/>
      </dsp:nvSpPr>
      <dsp:spPr>
        <a:xfrm>
          <a:off x="2623528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500" kern="1200" dirty="0" smtClean="0">
              <a:solidFill>
                <a:srgbClr val="FFFFFF"/>
              </a:solidFill>
            </a:rPr>
            <a:t>Recherche</a:t>
          </a:r>
          <a:endParaRPr lang="de-CH" sz="3500" kern="1200" dirty="0">
            <a:solidFill>
              <a:srgbClr val="FFFFFF"/>
            </a:solidFill>
          </a:endParaRPr>
        </a:p>
      </dsp:txBody>
      <dsp:txXfrm>
        <a:off x="2623528" y="0"/>
        <a:ext cx="2439618" cy="1264443"/>
      </dsp:txXfrm>
    </dsp:sp>
    <dsp:sp modelId="{7956A35C-19E6-46D2-B4FE-9FCE4E8FAEBA}">
      <dsp:nvSpPr>
        <dsp:cNvPr id="0" name=""/>
        <dsp:cNvSpPr/>
      </dsp:nvSpPr>
      <dsp:spPr>
        <a:xfrm>
          <a:off x="286749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Bibliotheken</a:t>
          </a:r>
          <a:endParaRPr lang="de-CH" sz="1700" kern="1200" dirty="0"/>
        </a:p>
      </dsp:txBody>
      <dsp:txXfrm>
        <a:off x="2904711" y="1302899"/>
        <a:ext cx="1877252" cy="1196381"/>
      </dsp:txXfrm>
    </dsp:sp>
    <dsp:sp modelId="{260BBC12-8A0F-48E5-BC4A-5EDBF563CDA7}">
      <dsp:nvSpPr>
        <dsp:cNvPr id="0" name=""/>
        <dsp:cNvSpPr/>
      </dsp:nvSpPr>
      <dsp:spPr>
        <a:xfrm>
          <a:off x="286749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Bibliographien</a:t>
          </a:r>
          <a:endParaRPr lang="de-CH" sz="1700" kern="1200" dirty="0"/>
        </a:p>
      </dsp:txBody>
      <dsp:txXfrm>
        <a:off x="2904711" y="2769234"/>
        <a:ext cx="1877252" cy="1196381"/>
      </dsp:txXfrm>
    </dsp:sp>
    <dsp:sp modelId="{FFB87AE6-F61B-4A83-994C-DC1E16C50C02}">
      <dsp:nvSpPr>
        <dsp:cNvPr id="0" name=""/>
        <dsp:cNvSpPr/>
      </dsp:nvSpPr>
      <dsp:spPr>
        <a:xfrm>
          <a:off x="5244556" y="0"/>
          <a:ext cx="2439618" cy="421481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500" kern="1200" dirty="0" smtClean="0">
              <a:solidFill>
                <a:srgbClr val="FFFFFF"/>
              </a:solidFill>
            </a:rPr>
            <a:t>Import</a:t>
          </a:r>
          <a:endParaRPr lang="de-CH" sz="3500" kern="1200" dirty="0">
            <a:solidFill>
              <a:srgbClr val="FFFFFF"/>
            </a:solidFill>
          </a:endParaRPr>
        </a:p>
      </dsp:txBody>
      <dsp:txXfrm>
        <a:off x="5244556" y="0"/>
        <a:ext cx="2439618" cy="1264443"/>
      </dsp:txXfrm>
    </dsp:sp>
    <dsp:sp modelId="{40101C11-8955-4FA0-8353-60E7B2B5E96C}">
      <dsp:nvSpPr>
        <dsp:cNvPr id="0" name=""/>
        <dsp:cNvSpPr/>
      </dsp:nvSpPr>
      <dsp:spPr>
        <a:xfrm>
          <a:off x="5490080" y="1265678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Standardformate</a:t>
          </a:r>
          <a:endParaRPr lang="de-CH" sz="1700" kern="1200" dirty="0"/>
        </a:p>
      </dsp:txBody>
      <dsp:txXfrm>
        <a:off x="5527301" y="1302899"/>
        <a:ext cx="1877252" cy="1196381"/>
      </dsp:txXfrm>
    </dsp:sp>
    <dsp:sp modelId="{E08CBD12-65E2-4222-9FF8-9A5E1E732D2A}">
      <dsp:nvSpPr>
        <dsp:cNvPr id="0" name=""/>
        <dsp:cNvSpPr/>
      </dsp:nvSpPr>
      <dsp:spPr>
        <a:xfrm>
          <a:off x="5490080" y="2732013"/>
          <a:ext cx="1951694" cy="127082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700" kern="1200" smtClean="0"/>
            <a:t>Spezialfilter</a:t>
          </a:r>
          <a:endParaRPr lang="de-CH" sz="1700" kern="1200" dirty="0"/>
        </a:p>
      </dsp:txBody>
      <dsp:txXfrm>
        <a:off x="5527301" y="2769234"/>
        <a:ext cx="1877252" cy="1196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3417172" y="1461620"/>
          <a:ext cx="1395254" cy="1395254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800" kern="1200" dirty="0" err="1" smtClean="0"/>
            <a:t>Citavi</a:t>
          </a:r>
          <a:endParaRPr lang="de-CH" sz="2800" kern="1200" dirty="0"/>
        </a:p>
      </dsp:txBody>
      <dsp:txXfrm>
        <a:off x="3621502" y="1665950"/>
        <a:ext cx="986594" cy="986594"/>
      </dsp:txXfrm>
    </dsp:sp>
    <dsp:sp modelId="{EEDEC50D-C225-4751-AA59-F3EE88D93EF7}">
      <dsp:nvSpPr>
        <dsp:cNvPr id="0" name=""/>
        <dsp:cNvSpPr/>
      </dsp:nvSpPr>
      <dsp:spPr>
        <a:xfrm rot="11700000">
          <a:off x="2361561" y="1629802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16511" y="1164013"/>
          <a:ext cx="1325492" cy="106039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kern="1200" dirty="0" smtClean="0"/>
            <a:t>Firefox</a:t>
          </a:r>
          <a:endParaRPr lang="de-CH" sz="1800" kern="1200" dirty="0"/>
        </a:p>
      </dsp:txBody>
      <dsp:txXfrm>
        <a:off x="1747569" y="1195071"/>
        <a:ext cx="1263376" cy="998277"/>
      </dsp:txXfrm>
    </dsp:sp>
    <dsp:sp modelId="{73C9A927-3B0D-4631-A93F-D90A27E53ADC}">
      <dsp:nvSpPr>
        <dsp:cNvPr id="0" name=""/>
        <dsp:cNvSpPr/>
      </dsp:nvSpPr>
      <dsp:spPr>
        <a:xfrm rot="14700000">
          <a:off x="3055594" y="802685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692707" y="627"/>
          <a:ext cx="1325492" cy="106039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kern="1200" dirty="0" smtClean="0"/>
            <a:t>Internet Explorer</a:t>
          </a:r>
          <a:endParaRPr lang="de-CH" sz="1800" kern="1200" dirty="0"/>
        </a:p>
      </dsp:txBody>
      <dsp:txXfrm>
        <a:off x="2723765" y="31685"/>
        <a:ext cx="1263376" cy="998277"/>
      </dsp:txXfrm>
    </dsp:sp>
    <dsp:sp modelId="{35B66034-9688-4963-B872-C0B6F5525E8E}">
      <dsp:nvSpPr>
        <dsp:cNvPr id="0" name=""/>
        <dsp:cNvSpPr/>
      </dsp:nvSpPr>
      <dsp:spPr>
        <a:xfrm rot="17700000">
          <a:off x="4135319" y="802685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4211400" y="627"/>
          <a:ext cx="1325492" cy="106039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kern="1200" dirty="0" smtClean="0"/>
            <a:t>Adobe Acrobat</a:t>
          </a:r>
          <a:endParaRPr lang="de-CH" sz="1800" kern="1200" dirty="0"/>
        </a:p>
      </dsp:txBody>
      <dsp:txXfrm>
        <a:off x="4242458" y="31685"/>
        <a:ext cx="1263376" cy="998277"/>
      </dsp:txXfrm>
    </dsp:sp>
    <dsp:sp modelId="{864AAE3D-D40D-4869-BB78-E8F7F471D658}">
      <dsp:nvSpPr>
        <dsp:cNvPr id="0" name=""/>
        <dsp:cNvSpPr/>
      </dsp:nvSpPr>
      <dsp:spPr>
        <a:xfrm rot="20700000">
          <a:off x="4829352" y="1629802"/>
          <a:ext cx="1038686" cy="397647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5187596" y="1164013"/>
          <a:ext cx="1325492" cy="106039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kern="1200" dirty="0" smtClean="0"/>
            <a:t>MS Word / </a:t>
          </a:r>
          <a:r>
            <a:rPr lang="de-CH" sz="1800" kern="1200" dirty="0" err="1" smtClean="0"/>
            <a:t>Openoffice</a:t>
          </a:r>
          <a:endParaRPr lang="de-CH" sz="1800" kern="1200" dirty="0"/>
        </a:p>
      </dsp:txBody>
      <dsp:txXfrm>
        <a:off x="5218654" y="1195071"/>
        <a:ext cx="1263376" cy="998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t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00725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b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800725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fld id="{7037BD02-3706-42F7-8D59-118D37D654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61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813425" y="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0100" y="552450"/>
            <a:ext cx="3575050" cy="2681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73188" y="3390900"/>
            <a:ext cx="750728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0560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3425" y="670560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 Unicode MS" pitchFamily="34" charset="-128"/>
              </a:defRPr>
            </a:lvl1pPr>
          </a:lstStyle>
          <a:p>
            <a:pPr>
              <a:defRPr/>
            </a:pPr>
            <a:fld id="{1E6B5E2B-5E51-4411-90B0-B9A1B0A8DD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076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B5E2B-5E51-4411-90B0-B9A1B0A8DD7F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077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An einem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pdf</a:t>
            </a:r>
            <a:r>
              <a:rPr lang="de-DE" baseline="0" dirty="0" smtClean="0"/>
              <a:t> aus den Oxford Journals den Picker zeigen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B5E2B-5E51-4411-90B0-B9A1B0A8DD7F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227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3A246-9161-4691-B96D-0E46B234BD25}" type="slidenum">
              <a:rPr lang="de-DE" smtClean="0"/>
              <a:pPr/>
              <a:t>14</a:t>
            </a:fld>
            <a:endParaRPr lang="de-DE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:\Allgemeines\Öffentlichkeitsarbeit\Bilder\uni-ulb logo blau-orange\jpg\ULB_Logo_CMYK_mitText-300dpi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685800"/>
            <a:ext cx="342582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4038600"/>
            <a:ext cx="7772400" cy="2362200"/>
          </a:xfrm>
        </p:spPr>
        <p:txBody>
          <a:bodyPr/>
          <a:lstStyle>
            <a:lvl1pPr marL="0" indent="0">
              <a:spcAft>
                <a:spcPct val="400000"/>
              </a:spcAft>
              <a:buFont typeface="Wingdings 2" pitchFamily="18" charset="2"/>
              <a:buNone/>
              <a:defRPr sz="2000"/>
            </a:lvl1pPr>
          </a:lstStyle>
          <a:p>
            <a:r>
              <a:rPr lang="de-DE"/>
              <a:t>Klicken Sie, um das Format des Untertitelmasters zu bearbeiten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2857500"/>
            <a:ext cx="7772400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Klicken Sie, um das Titelformat zu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19850" y="152400"/>
            <a:ext cx="1885950" cy="5638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2000" y="152400"/>
            <a:ext cx="5505450" cy="56388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01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19200"/>
            <a:ext cx="754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2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543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49" name="Text Box 25"/>
          <p:cNvSpPr txBox="1">
            <a:spLocks noChangeArrowheads="1"/>
          </p:cNvSpPr>
          <p:nvPr userDrawn="1"/>
        </p:nvSpPr>
        <p:spPr bwMode="auto">
          <a:xfrm>
            <a:off x="762000" y="62484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06FB9FF0-45BB-4859-9CAC-370B1E19A53B}" type="slidenum">
              <a:rPr lang="de-DE" sz="1400">
                <a:latin typeface="Arial" charset="0"/>
              </a:rPr>
              <a:pPr>
                <a:spcBef>
                  <a:spcPct val="50000"/>
                </a:spcBef>
                <a:defRPr/>
              </a:pPr>
              <a:t>‹Nr.›</a:t>
            </a:fld>
            <a:endParaRPr lang="de-DE" sz="1400">
              <a:latin typeface="Arial" charset="0"/>
            </a:endParaRPr>
          </a:p>
        </p:txBody>
      </p:sp>
      <p:pic>
        <p:nvPicPr>
          <p:cNvPr id="1029" name="Picture 27" descr="H:\Allgemeines\Öffentlichkeitsarbeit\Bilder\uni-ulb logo blau-orange\jpg\ULB_Logo_CMYK_ohneText-300dpi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0" y="6172200"/>
            <a:ext cx="170180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News Gothic MT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rgbClr val="0146A3"/>
        </a:buClr>
        <a:buFont typeface="Wingdings 2" pitchFamily="18" charset="2"/>
        <a:buChar char="¡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50000"/>
        </a:spcBef>
        <a:spcAft>
          <a:spcPct val="0"/>
        </a:spcAft>
        <a:buClr>
          <a:srgbClr val="0146A3"/>
        </a:buClr>
        <a:buFont typeface="Wingdings" pitchFamily="2" charset="2"/>
        <a:buChar char="§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50000"/>
        </a:spcBef>
        <a:spcAft>
          <a:spcPct val="0"/>
        </a:spcAft>
        <a:buClr>
          <a:srgbClr val="0146A3"/>
        </a:buClr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lb.uni-bonn.de/literatursuche/literaturverwaltung/citavi" TargetMode="External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lb.uni-bonn.de/nutzung-service/fuehrungen-schulungen/sprechstunde" TargetMode="External"/><Relationship Id="rId5" Type="http://schemas.openxmlformats.org/officeDocument/2006/relationships/hyperlink" Target="mailto:schulung@ulb.uni-bonn.de" TargetMode="External"/><Relationship Id="rId4" Type="http://schemas.openxmlformats.org/officeDocument/2006/relationships/hyperlink" Target="https://ecampus.uni-bonn.de/goto_ecampus_cat_5752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3501008"/>
            <a:ext cx="7772400" cy="1143000"/>
          </a:xfrm>
        </p:spPr>
        <p:txBody>
          <a:bodyPr/>
          <a:lstStyle/>
          <a:p>
            <a:pPr eaLnBrk="1" hangingPunct="1">
              <a:tabLst>
                <a:tab pos="0" algn="l"/>
              </a:tabLst>
            </a:pPr>
            <a:r>
              <a:rPr lang="de-DE" altLang="de-DE" sz="3200" dirty="0" smtClean="0"/>
              <a:t/>
            </a:r>
            <a:br>
              <a:rPr lang="de-DE" altLang="de-DE" sz="3200" dirty="0" smtClean="0"/>
            </a:br>
            <a:r>
              <a:rPr lang="de-DE" altLang="de-DE" sz="3200" dirty="0" smtClean="0"/>
              <a:t>Intensivkurs </a:t>
            </a:r>
            <a:r>
              <a:rPr lang="de-DE" altLang="de-DE" sz="3200" dirty="0"/>
              <a:t>Literaturrecherche		</a:t>
            </a:r>
            <a:r>
              <a:rPr lang="de-DE" altLang="de-DE" sz="3200" dirty="0" smtClean="0"/>
              <a:t>Ein </a:t>
            </a:r>
            <a:r>
              <a:rPr lang="de-DE" altLang="de-DE" sz="3200" dirty="0"/>
              <a:t>Workshop der ULB Bonn</a:t>
            </a:r>
            <a:br>
              <a:rPr lang="de-DE" altLang="de-DE" sz="3200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Citavi </a:t>
            </a:r>
            <a:r>
              <a:rPr lang="de-DE" dirty="0" smtClean="0"/>
              <a:t>- Vom Zitat zur </a:t>
            </a:r>
            <a:r>
              <a:rPr lang="de-DE" dirty="0" smtClean="0"/>
              <a:t>Publikation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altLang="de-DE" sz="2000" dirty="0"/>
              <a:t>29. November 2016, 10:00 – 15:00 Uhr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98432" cy="914400"/>
          </a:xfrm>
        </p:spPr>
        <p:txBody>
          <a:bodyPr/>
          <a:lstStyle/>
          <a:p>
            <a:pPr eaLnBrk="1" hangingPunct="1"/>
            <a:r>
              <a:rPr lang="de-DE" dirty="0" smtClean="0"/>
              <a:t>Übung IV</a:t>
            </a:r>
            <a:br>
              <a:rPr lang="de-DE" dirty="0" smtClean="0"/>
            </a:br>
            <a:r>
              <a:rPr lang="de-DE" dirty="0" smtClean="0"/>
              <a:t>Import aus Datenbanken/Katalogen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5234136"/>
          </a:xfrm>
        </p:spPr>
        <p:txBody>
          <a:bodyPr/>
          <a:lstStyle/>
          <a:p>
            <a:pPr eaLnBrk="1" hangingPunct="1"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Führen Sie im Rechercheportal </a:t>
            </a:r>
            <a:r>
              <a:rPr lang="de-DE" sz="2000" b="1" kern="1200" dirty="0" err="1" smtClean="0">
                <a:solidFill>
                  <a:schemeClr val="tx1"/>
                </a:solidFill>
              </a:rPr>
              <a:t>bonnus</a:t>
            </a:r>
            <a:r>
              <a:rPr lang="de-DE" sz="2000" kern="1200" dirty="0" smtClean="0">
                <a:solidFill>
                  <a:schemeClr val="tx1"/>
                </a:solidFill>
              </a:rPr>
              <a:t> (Homepage der ULB) eine Suche zum selben Thema wie in Übung III durch.</a:t>
            </a:r>
          </a:p>
          <a:p>
            <a:pPr eaLnBrk="1" hangingPunct="1"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Wählen Sie einige Titel aus und exportieren diese nach </a:t>
            </a:r>
            <a:r>
              <a:rPr lang="de-DE" sz="2000" kern="1200" dirty="0" err="1" smtClean="0">
                <a:solidFill>
                  <a:schemeClr val="tx1"/>
                </a:solidFill>
              </a:rPr>
              <a:t>Citavi</a:t>
            </a:r>
            <a:endParaRPr lang="de-DE" sz="2000" kern="12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de-DE" sz="2000" kern="1200" dirty="0" smtClean="0">
              <a:solidFill>
                <a:schemeClr val="tx1"/>
              </a:solidFill>
            </a:endParaRPr>
          </a:p>
          <a:p>
            <a:pPr eaLnBrk="1" hangingPunct="1">
              <a:buNone/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Zusatzaufgabe:</a:t>
            </a:r>
          </a:p>
          <a:p>
            <a:pPr eaLnBrk="1" hangingPunct="1"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Wiederholen Sie die Übung mit der Datenbank </a:t>
            </a:r>
            <a:r>
              <a:rPr lang="en-US" sz="2000" b="1" kern="1200" dirty="0" smtClean="0">
                <a:solidFill>
                  <a:schemeClr val="tx1"/>
                </a:solidFill>
              </a:rPr>
              <a:t>MLA International Bibliography </a:t>
            </a:r>
            <a:r>
              <a:rPr lang="en-US" sz="2000" kern="1200" dirty="0" smtClean="0">
                <a:solidFill>
                  <a:schemeClr val="tx1"/>
                </a:solidFill>
              </a:rPr>
              <a:t> (Homepage </a:t>
            </a:r>
            <a:r>
              <a:rPr lang="en-US" sz="2000" kern="1200" dirty="0" err="1" smtClean="0">
                <a:solidFill>
                  <a:schemeClr val="tx1"/>
                </a:solidFill>
              </a:rPr>
              <a:t>der</a:t>
            </a:r>
            <a:r>
              <a:rPr lang="en-US" sz="2000" kern="1200" dirty="0" smtClean="0">
                <a:solidFill>
                  <a:schemeClr val="tx1"/>
                </a:solidFill>
              </a:rPr>
              <a:t> ULB &gt;&gt;  </a:t>
            </a:r>
            <a:r>
              <a:rPr lang="en-US" sz="2000" kern="1200" dirty="0" err="1" smtClean="0">
                <a:solidFill>
                  <a:schemeClr val="tx1"/>
                </a:solidFill>
              </a:rPr>
              <a:t>Datenbanken</a:t>
            </a:r>
            <a:r>
              <a:rPr lang="en-US" sz="2000" kern="1200" dirty="0" smtClean="0">
                <a:solidFill>
                  <a:schemeClr val="tx1"/>
                </a:solidFill>
              </a:rPr>
              <a:t> - DBIS)</a:t>
            </a:r>
            <a:endParaRPr lang="de-DE" sz="1800" b="1" kern="1200" dirty="0" smtClean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smtClean="0"/>
              <a:t>Literatur(verwaltung): Citavi Picker im Überblick</a:t>
            </a:r>
          </a:p>
        </p:txBody>
      </p:sp>
      <p:sp>
        <p:nvSpPr>
          <p:cNvPr id="24580" name="Textfeld 3"/>
          <p:cNvSpPr>
            <a:spLocks noChangeArrowheads="1"/>
          </p:cNvSpPr>
          <p:nvPr/>
        </p:nvSpPr>
        <p:spPr bwMode="auto">
          <a:xfrm>
            <a:off x="1042988" y="429260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24581" name="Textfeld 4"/>
          <p:cNvSpPr>
            <a:spLocks noChangeArrowheads="1"/>
          </p:cNvSpPr>
          <p:nvPr/>
        </p:nvSpPr>
        <p:spPr bwMode="auto">
          <a:xfrm>
            <a:off x="5900738" y="429260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24582" name="Textfeld 5"/>
          <p:cNvSpPr>
            <a:spLocks noChangeArrowheads="1"/>
          </p:cNvSpPr>
          <p:nvPr/>
        </p:nvSpPr>
        <p:spPr bwMode="auto">
          <a:xfrm>
            <a:off x="3482975" y="514985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24583" name="Textfeld 6"/>
          <p:cNvSpPr>
            <a:spLocks noChangeArrowheads="1"/>
          </p:cNvSpPr>
          <p:nvPr/>
        </p:nvSpPr>
        <p:spPr bwMode="auto">
          <a:xfrm>
            <a:off x="3471863" y="430688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Screenshots von Webseiten speichern</a:t>
            </a:r>
          </a:p>
        </p:txBody>
      </p:sp>
      <p:graphicFrame>
        <p:nvGraphicFramePr>
          <p:cNvPr id="8" name="Inhaltsplatzhalter 6"/>
          <p:cNvGraphicFramePr>
            <a:graphicFrameLocks/>
          </p:cNvGraphicFramePr>
          <p:nvPr/>
        </p:nvGraphicFramePr>
        <p:xfrm>
          <a:off x="457200" y="1268760"/>
          <a:ext cx="8229600" cy="285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Zitationsstile</a:t>
            </a:r>
            <a:endParaRPr lang="de-DE" sz="2400" dirty="0" smtClean="0"/>
          </a:p>
        </p:txBody>
      </p:sp>
      <p:sp>
        <p:nvSpPr>
          <p:cNvPr id="419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ebdings" pitchFamily="18" charset="2"/>
              <a:buChar char=""/>
            </a:pPr>
            <a:r>
              <a:rPr lang="de-DE" dirty="0" smtClean="0"/>
              <a:t>Erkundigen Sie sich nach dem Zitationsstil, der an Ihrem Fachbereich/Institut oder bei Ihrem Verlag/Ihrer Zeitschrift üblich ist.</a:t>
            </a:r>
          </a:p>
          <a:p>
            <a:pPr eaLnBrk="1" hangingPunct="1"/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225550" y="2708275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Ausgabefunktionen: Zitationsstile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011238" y="1714488"/>
            <a:ext cx="7583487" cy="40005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11238" y="3497251"/>
            <a:ext cx="7583487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2005.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47713" y="2349488"/>
            <a:ext cx="75438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de-DE" kern="0" dirty="0">
                <a:solidFill>
                  <a:srgbClr val="000000"/>
                </a:solidFill>
                <a:latin typeface="+mn-lt"/>
              </a:rPr>
              <a:t>Literaturlisten: </a:t>
            </a:r>
            <a:br>
              <a:rPr lang="de-DE" kern="0" dirty="0">
                <a:solidFill>
                  <a:srgbClr val="000000"/>
                </a:solidFill>
                <a:latin typeface="+mn-lt"/>
              </a:rPr>
            </a:br>
            <a:r>
              <a:rPr lang="de-DE" kern="0" dirty="0">
                <a:solidFill>
                  <a:srgbClr val="000000"/>
                </a:solidFill>
                <a:latin typeface="+mn-lt"/>
              </a:rPr>
              <a:t>Für jede Dokumentart notwendige Angaben und Formate.</a:t>
            </a:r>
            <a:br>
              <a:rPr lang="de-DE" kern="0" dirty="0">
                <a:solidFill>
                  <a:srgbClr val="000000"/>
                </a:solidFill>
                <a:latin typeface="+mn-lt"/>
              </a:rPr>
            </a:br>
            <a:endParaRPr lang="en-US" sz="1800" i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42976" y="1214422"/>
            <a:ext cx="3257520" cy="50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Kurzbelege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im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 Text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98432" cy="914400"/>
          </a:xfrm>
        </p:spPr>
        <p:txBody>
          <a:bodyPr/>
          <a:lstStyle/>
          <a:p>
            <a:pPr eaLnBrk="1" hangingPunct="1"/>
            <a:r>
              <a:rPr lang="de-DE" dirty="0" smtClean="0"/>
              <a:t>Übung V</a:t>
            </a:r>
            <a:br>
              <a:rPr lang="de-DE" dirty="0" smtClean="0"/>
            </a:br>
            <a:r>
              <a:rPr lang="de-DE" dirty="0" smtClean="0"/>
              <a:t>Word-</a:t>
            </a:r>
            <a:r>
              <a:rPr lang="de-DE" dirty="0" err="1" smtClean="0"/>
              <a:t>Addon</a:t>
            </a:r>
            <a:endParaRPr lang="de-DE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5234136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kern="1200" dirty="0" err="1" smtClean="0">
                <a:solidFill>
                  <a:schemeClr val="tx1"/>
                </a:solidFill>
              </a:rPr>
              <a:t>Rufen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Sie</a:t>
            </a:r>
            <a:r>
              <a:rPr lang="en-US" sz="2000" kern="1200" dirty="0" smtClean="0">
                <a:solidFill>
                  <a:schemeClr val="tx1"/>
                </a:solidFill>
              </a:rPr>
              <a:t> Word auf.</a:t>
            </a:r>
          </a:p>
          <a:p>
            <a:pPr eaLnBrk="1" hangingPunct="1"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Fügen Sie einige Literaturstellen und ein Zitat in das Word-Dokument ein.</a:t>
            </a:r>
          </a:p>
          <a:p>
            <a:pPr eaLnBrk="1" hangingPunct="1"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Ändern Sie den Zitationsstil. Wechseln Sie zwischen „DIN 1505 Teil 2 (kurz)“, „Vancouver“ und „Zeitschrift für Deutsche Philologie“.</a:t>
            </a:r>
            <a:br>
              <a:rPr lang="de-DE" sz="2000" kern="1200" dirty="0" smtClean="0">
                <a:solidFill>
                  <a:schemeClr val="tx1"/>
                </a:solidFill>
              </a:rPr>
            </a:br>
            <a:r>
              <a:rPr lang="de-DE" sz="2000" kern="1200" dirty="0" smtClean="0">
                <a:solidFill>
                  <a:schemeClr val="tx1"/>
                </a:solidFill>
              </a:rPr>
              <a:t>Beobachten Sie, was sich dabei an Ihrem Text verändert.</a:t>
            </a:r>
          </a:p>
          <a:p>
            <a:pPr eaLnBrk="1" hangingPunct="1">
              <a:buNone/>
              <a:defRPr/>
            </a:pPr>
            <a:endParaRPr lang="de-DE" sz="2000" kern="1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100000"/>
              </a:spcBef>
              <a:defRPr/>
            </a:pPr>
            <a:r>
              <a:rPr lang="de-DE" sz="2000" b="1" dirty="0" smtClean="0">
                <a:solidFill>
                  <a:schemeClr val="tx1"/>
                </a:solidFill>
              </a:rPr>
              <a:t>Information + Support</a:t>
            </a:r>
          </a:p>
          <a:p>
            <a:pPr eaLnBrk="1" hangingPunct="1"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sz="1600" kern="1200" dirty="0" smtClean="0">
                <a:solidFill>
                  <a:srgbClr val="003888"/>
                </a:solidFill>
                <a:hlinkClick r:id="rId3"/>
              </a:rPr>
              <a:t>http://www.ulb.uni-bonn.de/literatursuche/literaturverwaltung/citavi</a:t>
            </a:r>
            <a:endParaRPr lang="de-DE" sz="1600" kern="1200" dirty="0" smtClean="0">
              <a:solidFill>
                <a:srgbClr val="003888"/>
              </a:solidFill>
            </a:endParaRPr>
          </a:p>
          <a:p>
            <a:pPr eaLnBrk="1" hangingPunct="1"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sz="1600" kern="1200" dirty="0" err="1" smtClean="0">
                <a:solidFill>
                  <a:srgbClr val="003888"/>
                </a:solidFill>
              </a:rPr>
              <a:t>eCampus</a:t>
            </a:r>
            <a:r>
              <a:rPr lang="de-DE" sz="1600" kern="1200" dirty="0" smtClean="0">
                <a:solidFill>
                  <a:srgbClr val="003888"/>
                </a:solidFill>
              </a:rPr>
              <a:t>-Kurs: </a:t>
            </a:r>
            <a:r>
              <a:rPr lang="de-DE" sz="1600" kern="1200" dirty="0" smtClean="0">
                <a:solidFill>
                  <a:srgbClr val="003888"/>
                </a:solidFill>
                <a:hlinkClick r:id="rId4"/>
              </a:rPr>
              <a:t>ULB-Literaturverwaltungsprogramme</a:t>
            </a:r>
            <a:endParaRPr lang="de-DE" sz="1600" kern="1200" dirty="0" smtClean="0">
              <a:solidFill>
                <a:srgbClr val="003888"/>
              </a:solidFill>
            </a:endParaRPr>
          </a:p>
          <a:p>
            <a:pPr eaLnBrk="1" hangingPunct="1"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sz="1600" kern="1200" dirty="0" smtClean="0">
                <a:solidFill>
                  <a:srgbClr val="003888"/>
                </a:solidFill>
                <a:hlinkClick r:id="rId5"/>
              </a:rPr>
              <a:t>schulung@ulb.uni-bonn.de</a:t>
            </a:r>
            <a:endParaRPr lang="de-DE" sz="1600" kern="1200" dirty="0" smtClean="0">
              <a:solidFill>
                <a:srgbClr val="003888"/>
              </a:solidFill>
            </a:endParaRPr>
          </a:p>
          <a:p>
            <a:pPr marL="2160000" indent="-2160000" eaLnBrk="1" hangingPunct="1"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sz="1600" kern="1200" dirty="0" smtClean="0">
                <a:solidFill>
                  <a:srgbClr val="003888"/>
                </a:solidFill>
                <a:hlinkClick r:id="rId6"/>
              </a:rPr>
              <a:t>http://www.ulb.uni-bonn.de/nutzung-service/fuehrungen-schulungen/sprechstunde</a:t>
            </a:r>
            <a:endParaRPr lang="de-DE" sz="1600" kern="1200" dirty="0" smtClean="0">
              <a:solidFill>
                <a:srgbClr val="003888"/>
              </a:solidFill>
            </a:endParaRPr>
          </a:p>
          <a:p>
            <a:pPr eaLnBrk="1" hangingPunct="1">
              <a:spcBef>
                <a:spcPct val="100000"/>
              </a:spcBef>
              <a:buNone/>
              <a:defRPr/>
            </a:pPr>
            <a:endParaRPr lang="de-DE" sz="1800" kern="1200" dirty="0" smtClean="0">
              <a:solidFill>
                <a:srgbClr val="003888"/>
              </a:solidFill>
            </a:endParaRPr>
          </a:p>
          <a:p>
            <a:pPr eaLnBrk="1" hangingPunct="1">
              <a:spcBef>
                <a:spcPct val="100000"/>
              </a:spcBef>
              <a:buNone/>
              <a:defRPr/>
            </a:pPr>
            <a:endParaRPr lang="de-DE" sz="2000" b="1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100000"/>
              </a:spcBef>
              <a:buNone/>
              <a:defRPr/>
            </a:pPr>
            <a:endParaRPr lang="de-DE" sz="1000" b="1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100000"/>
              </a:spcBef>
              <a:buNone/>
              <a:defRPr/>
            </a:pPr>
            <a:r>
              <a:rPr lang="de-DE" sz="2000" b="1" dirty="0" smtClean="0">
                <a:solidFill>
                  <a:schemeClr val="tx1"/>
                </a:solidFill>
              </a:rPr>
              <a:t>Danke </a:t>
            </a:r>
            <a:r>
              <a:rPr lang="de-DE" sz="2000" dirty="0" smtClean="0">
                <a:solidFill>
                  <a:schemeClr val="tx1"/>
                </a:solidFill>
              </a:rPr>
              <a:t>für Ihre Aufmerksamkeit!</a:t>
            </a:r>
          </a:p>
          <a:p>
            <a:pPr lvl="1" eaLnBrk="1" hangingPunct="1">
              <a:spcBef>
                <a:spcPct val="100000"/>
              </a:spcBef>
              <a:defRPr/>
            </a:pPr>
            <a:endParaRPr lang="de-DE" sz="1800" kern="1200" dirty="0" smtClean="0">
              <a:solidFill>
                <a:srgbClr val="003888"/>
              </a:solidFill>
            </a:endParaRPr>
          </a:p>
        </p:txBody>
      </p:sp>
      <p:pic>
        <p:nvPicPr>
          <p:cNvPr id="1026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3312393"/>
            <a:ext cx="1685925" cy="1628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Überblick: Wobei hilft Citavi?	</a:t>
            </a:r>
          </a:p>
        </p:txBody>
      </p:sp>
      <p:graphicFrame>
        <p:nvGraphicFramePr>
          <p:cNvPr id="4" name="Inhaltsplatzhalter 6"/>
          <p:cNvGraphicFramePr>
            <a:graphicFrameLocks noGrp="1"/>
          </p:cNvGraphicFramePr>
          <p:nvPr>
            <p:ph idx="1"/>
          </p:nvPr>
        </p:nvGraphicFramePr>
        <p:xfrm>
          <a:off x="762000" y="1377280"/>
          <a:ext cx="7543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Überblick: Wie ist Citavi aufgebaut?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628775"/>
            <a:ext cx="6164262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bgerundetes Rechteck 4"/>
          <p:cNvSpPr/>
          <p:nvPr/>
        </p:nvSpPr>
        <p:spPr>
          <a:xfrm>
            <a:off x="2916238" y="2276475"/>
            <a:ext cx="2303462" cy="316865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5219700" y="2276475"/>
            <a:ext cx="2160588" cy="316865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03350" y="2276475"/>
            <a:ext cx="1512888" cy="316865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403350" y="1773238"/>
            <a:ext cx="4824413" cy="50323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9" name="Legende mit Linie 2 (ohne Rahmen) 8"/>
          <p:cNvSpPr/>
          <p:nvPr/>
        </p:nvSpPr>
        <p:spPr>
          <a:xfrm flipH="1">
            <a:off x="323850" y="5300663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  <p:sp>
        <p:nvSpPr>
          <p:cNvPr id="10" name="Legende mit Linie 2 (ohne Rahmen) 9"/>
          <p:cNvSpPr/>
          <p:nvPr/>
        </p:nvSpPr>
        <p:spPr>
          <a:xfrm flipH="1">
            <a:off x="327025" y="1384300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Hauptnavigation</a:t>
            </a:r>
          </a:p>
        </p:txBody>
      </p:sp>
      <p:sp>
        <p:nvSpPr>
          <p:cNvPr id="11" name="Legende mit Linie 2 (ohne Rahmen) 10"/>
          <p:cNvSpPr/>
          <p:nvPr/>
        </p:nvSpPr>
        <p:spPr>
          <a:xfrm>
            <a:off x="6443663" y="1916113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12" name="Legende mit Linie 2 (ohne Rahmen) 11"/>
          <p:cNvSpPr/>
          <p:nvPr/>
        </p:nvSpPr>
        <p:spPr>
          <a:xfrm>
            <a:off x="3492500" y="4868863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Überblick: Aufbau</a:t>
            </a:r>
          </a:p>
        </p:txBody>
      </p:sp>
      <p:sp>
        <p:nvSpPr>
          <p:cNvPr id="614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25538"/>
            <a:ext cx="8497887" cy="468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bgerundetes Rechteck 7"/>
          <p:cNvSpPr/>
          <p:nvPr/>
        </p:nvSpPr>
        <p:spPr>
          <a:xfrm>
            <a:off x="354013" y="1112838"/>
            <a:ext cx="7874000" cy="47625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355600" y="1639888"/>
            <a:ext cx="2376488" cy="339725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4283968" y="2276872"/>
            <a:ext cx="4536504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Überblick: Ansichtsmöglichkeiten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12875"/>
            <a:ext cx="57594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6372225" y="1916113"/>
            <a:ext cx="2506663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n-lt"/>
              </a:rPr>
              <a:t>  … in einer Kartei oder …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124075" y="1916113"/>
            <a:ext cx="4248150" cy="43338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grpSp>
        <p:nvGrpSpPr>
          <p:cNvPr id="2" name="Gruppieren 6"/>
          <p:cNvGrpSpPr>
            <a:grpSpLocks/>
          </p:cNvGrpSpPr>
          <p:nvPr/>
        </p:nvGrpSpPr>
        <p:grpSpPr bwMode="auto">
          <a:xfrm>
            <a:off x="1990725" y="1916113"/>
            <a:ext cx="7172325" cy="3743325"/>
            <a:chOff x="2293493" y="2420888"/>
            <a:chExt cx="7171390" cy="3743255"/>
          </a:xfrm>
        </p:grpSpPr>
        <p:sp>
          <p:nvSpPr>
            <p:cNvPr id="8" name="Textfeld 7"/>
            <p:cNvSpPr txBox="1"/>
            <p:nvPr/>
          </p:nvSpPr>
          <p:spPr>
            <a:xfrm>
              <a:off x="6679184" y="2420888"/>
              <a:ext cx="2785699" cy="4302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+mn-lt"/>
                </a:rPr>
                <a:t>  … in einer Tabelle</a:t>
              </a:r>
            </a:p>
          </p:txBody>
        </p:sp>
        <p:pic>
          <p:nvPicPr>
            <p:cNvPr id="717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93493" y="2923783"/>
              <a:ext cx="6012601" cy="3240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smtClean="0"/>
              <a:t>Literatur(verwaltung): Literatur erfassen</a:t>
            </a:r>
          </a:p>
        </p:txBody>
      </p:sp>
      <p:graphicFrame>
        <p:nvGraphicFramePr>
          <p:cNvPr id="4" name="Inhaltsplatzhalter 7"/>
          <p:cNvGraphicFramePr>
            <a:graphicFrameLocks/>
          </p:cNvGraphicFramePr>
          <p:nvPr/>
        </p:nvGraphicFramePr>
        <p:xfrm>
          <a:off x="728663" y="1283023"/>
          <a:ext cx="7686675" cy="4214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bgerundetes Rechteck 4"/>
          <p:cNvSpPr/>
          <p:nvPr/>
        </p:nvSpPr>
        <p:spPr>
          <a:xfrm>
            <a:off x="3287431" y="1196752"/>
            <a:ext cx="2520280" cy="446449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6" name="Abgerundetes Rechteck 5"/>
          <p:cNvSpPr/>
          <p:nvPr/>
        </p:nvSpPr>
        <p:spPr>
          <a:xfrm>
            <a:off x="5940152" y="1196752"/>
            <a:ext cx="2520280" cy="446449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Stern mit 32 Zacken 6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  <p:pic>
        <p:nvPicPr>
          <p:cNvPr id="8" name="Grafik 7" descr="citavi-picker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76012">
            <a:off x="5711825" y="4210050"/>
            <a:ext cx="203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Übung I: Literatur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de-DE" sz="2000" dirty="0" smtClean="0"/>
              <a:t>Legen Sie ein neues Projekt „Shakespeare im Film“ an.</a:t>
            </a:r>
          </a:p>
          <a:p>
            <a:pPr eaLnBrk="1" hangingPunct="1">
              <a:defRPr/>
            </a:pPr>
            <a:r>
              <a:rPr lang="de-DE" sz="2000" dirty="0" smtClean="0"/>
              <a:t>Nehmen Sie folgende Literatur auf:</a:t>
            </a:r>
          </a:p>
          <a:p>
            <a:pPr lvl="1" eaLnBrk="1" hangingPunct="1">
              <a:defRPr/>
            </a:pPr>
            <a:r>
              <a:rPr lang="en-US" sz="1800" kern="1200" dirty="0" err="1" smtClean="0">
                <a:solidFill>
                  <a:schemeClr val="tx1"/>
                </a:solidFill>
              </a:rPr>
              <a:t>Hindle</a:t>
            </a:r>
            <a:r>
              <a:rPr lang="en-US" sz="1800" kern="1200" dirty="0" smtClean="0">
                <a:solidFill>
                  <a:schemeClr val="tx1"/>
                </a:solidFill>
              </a:rPr>
              <a:t>, Maurice: Studying Shakespeare on film. Basingstoke : Palgrave Macmillan, 2007.</a:t>
            </a:r>
            <a:br>
              <a:rPr lang="en-US" sz="1800" kern="1200" dirty="0" smtClean="0">
                <a:solidFill>
                  <a:schemeClr val="tx1"/>
                </a:solidFill>
              </a:rPr>
            </a:br>
            <a:r>
              <a:rPr lang="en-US" sz="1800" kern="1200" dirty="0" smtClean="0">
                <a:solidFill>
                  <a:schemeClr val="tx1"/>
                </a:solidFill>
              </a:rPr>
              <a:t>ISBN 978-1-4039-0673-1</a:t>
            </a:r>
          </a:p>
          <a:p>
            <a:pPr lvl="1" eaLnBrk="1" hangingPunct="1">
              <a:defRPr/>
            </a:pPr>
            <a:r>
              <a:rPr lang="en-US" sz="1800" kern="1200" dirty="0" smtClean="0">
                <a:solidFill>
                  <a:schemeClr val="tx1"/>
                </a:solidFill>
              </a:rPr>
              <a:t>Shakespeare on film. Ed. by Robert </a:t>
            </a:r>
            <a:r>
              <a:rPr lang="en-US" sz="1800" kern="1200" dirty="0" err="1" smtClean="0">
                <a:solidFill>
                  <a:schemeClr val="tx1"/>
                </a:solidFill>
              </a:rPr>
              <a:t>Shaughnessy</a:t>
            </a:r>
            <a:r>
              <a:rPr lang="en-US" sz="1800" kern="1200" dirty="0" smtClean="0">
                <a:solidFill>
                  <a:schemeClr val="tx1"/>
                </a:solidFill>
              </a:rPr>
              <a:t>. </a:t>
            </a:r>
            <a:r>
              <a:rPr lang="de-DE" sz="1800" kern="1200" dirty="0" err="1" smtClean="0">
                <a:solidFill>
                  <a:schemeClr val="tx1"/>
                </a:solidFill>
              </a:rPr>
              <a:t>Basingstoke</a:t>
            </a:r>
            <a:r>
              <a:rPr lang="de-DE" sz="1800" kern="1200" dirty="0" smtClean="0">
                <a:solidFill>
                  <a:schemeClr val="tx1"/>
                </a:solidFill>
              </a:rPr>
              <a:t> : Macmillan, 2002.</a:t>
            </a:r>
            <a:br>
              <a:rPr lang="de-DE" sz="1800" kern="1200" dirty="0" smtClean="0">
                <a:solidFill>
                  <a:schemeClr val="tx1"/>
                </a:solidFill>
              </a:rPr>
            </a:br>
            <a:r>
              <a:rPr lang="en-US" sz="1800" kern="1200" dirty="0" smtClean="0">
                <a:solidFill>
                  <a:schemeClr val="tx1"/>
                </a:solidFill>
              </a:rPr>
              <a:t>ISBN 0333720164</a:t>
            </a:r>
          </a:p>
          <a:p>
            <a:pPr lvl="1" eaLnBrk="1" hangingPunct="1">
              <a:defRPr/>
            </a:pPr>
            <a:r>
              <a:rPr lang="en-US" sz="1800" kern="1200" dirty="0" smtClean="0">
                <a:solidFill>
                  <a:schemeClr val="tx1"/>
                </a:solidFill>
              </a:rPr>
              <a:t>Osborne, Laurie E.: Clip Art: Theorizing the Shakespeare Film Clip. </a:t>
            </a:r>
            <a:br>
              <a:rPr lang="en-US" sz="1800" kern="1200" dirty="0" smtClean="0">
                <a:solidFill>
                  <a:schemeClr val="tx1"/>
                </a:solidFill>
              </a:rPr>
            </a:br>
            <a:r>
              <a:rPr lang="de-DE" sz="1800" kern="1200" dirty="0" smtClean="0">
                <a:solidFill>
                  <a:schemeClr val="tx1"/>
                </a:solidFill>
              </a:rPr>
              <a:t>In: Shakespeare Quarterly 2002 (2), p. 227-240</a:t>
            </a:r>
          </a:p>
          <a:p>
            <a:pPr eaLnBrk="1" hangingPunct="1">
              <a:defRPr/>
            </a:pPr>
            <a:endParaRPr lang="de-DE" sz="800" kern="1200" dirty="0" smtClean="0">
              <a:solidFill>
                <a:schemeClr val="tx1"/>
              </a:solidFill>
            </a:endParaRP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Welche Dokumenttypen haben Sie gewählt?</a:t>
            </a:r>
          </a:p>
          <a:p>
            <a:pPr lvl="1" eaLnBrk="1" hangingPunct="1">
              <a:defRPr/>
            </a:pPr>
            <a:endParaRPr lang="de-DE" sz="1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Übung II</a:t>
            </a:r>
            <a:br>
              <a:rPr lang="de-DE" dirty="0" smtClean="0"/>
            </a:br>
            <a:r>
              <a:rPr lang="de-DE" dirty="0" smtClean="0"/>
              <a:t>Aufsätze und Zitate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340768"/>
            <a:ext cx="7543800" cy="5234136"/>
          </a:xfrm>
        </p:spPr>
        <p:txBody>
          <a:bodyPr/>
          <a:lstStyle/>
          <a:p>
            <a:pPr eaLnBrk="1" hangingPunct="1">
              <a:defRPr/>
            </a:pPr>
            <a:r>
              <a:rPr lang="de-DE" sz="2000" dirty="0" smtClean="0"/>
              <a:t>Nehmen Sie folgende Literatur auf:</a:t>
            </a:r>
          </a:p>
          <a:p>
            <a:pPr lvl="1" eaLnBrk="1" hangingPunct="1">
              <a:defRPr/>
            </a:pPr>
            <a:r>
              <a:rPr lang="en-US" sz="1800" kern="1200" dirty="0" err="1" smtClean="0">
                <a:solidFill>
                  <a:schemeClr val="tx1"/>
                </a:solidFill>
              </a:rPr>
              <a:t>Grindley</a:t>
            </a:r>
            <a:r>
              <a:rPr lang="en-US" sz="1800" kern="1200" dirty="0" smtClean="0">
                <a:solidFill>
                  <a:schemeClr val="tx1"/>
                </a:solidFill>
              </a:rPr>
              <a:t>, Carl James: The plague in filmed versions of Romeo and Juliet.</a:t>
            </a:r>
            <a:br>
              <a:rPr lang="en-US" sz="1800" kern="1200" dirty="0" smtClean="0">
                <a:solidFill>
                  <a:schemeClr val="tx1"/>
                </a:solidFill>
              </a:rPr>
            </a:br>
            <a:r>
              <a:rPr lang="en-US" sz="1800" kern="1200" dirty="0" smtClean="0">
                <a:solidFill>
                  <a:schemeClr val="tx1"/>
                </a:solidFill>
              </a:rPr>
              <a:t>In: Apocalyptic Shakespeare. </a:t>
            </a:r>
            <a:r>
              <a:rPr lang="en-US" sz="1800" kern="1200" dirty="0" err="1" smtClean="0">
                <a:solidFill>
                  <a:schemeClr val="tx1"/>
                </a:solidFill>
              </a:rPr>
              <a:t>Croteau</a:t>
            </a:r>
            <a:r>
              <a:rPr lang="en-US" sz="1800" kern="1200" dirty="0" smtClean="0">
                <a:solidFill>
                  <a:schemeClr val="tx1"/>
                </a:solidFill>
              </a:rPr>
              <a:t>, Melissa [ed.]. Jefferson, N.C., 2009, 148-165</a:t>
            </a:r>
          </a:p>
          <a:p>
            <a:pPr lvl="1" eaLnBrk="1" hangingPunct="1">
              <a:defRPr/>
            </a:pPr>
            <a:r>
              <a:rPr lang="en-US" sz="1800" kern="1200" dirty="0" smtClean="0">
                <a:solidFill>
                  <a:schemeClr val="tx1"/>
                </a:solidFill>
              </a:rPr>
              <a:t>Osborne, Laurie E.: Clip Art: Theorizing the Shakespeare Film Clip. </a:t>
            </a:r>
            <a:br>
              <a:rPr lang="en-US" sz="1800" kern="1200" dirty="0" smtClean="0">
                <a:solidFill>
                  <a:schemeClr val="tx1"/>
                </a:solidFill>
              </a:rPr>
            </a:br>
            <a:r>
              <a:rPr lang="de-DE" sz="1800" kern="1200" dirty="0" smtClean="0">
                <a:solidFill>
                  <a:schemeClr val="tx1"/>
                </a:solidFill>
              </a:rPr>
              <a:t>In: Shakespeare Quarterly 2002, Vol. 53 (2), p. 227-240</a:t>
            </a:r>
          </a:p>
          <a:p>
            <a:pPr lvl="1" eaLnBrk="1" hangingPunct="1"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  <a:p>
            <a:pPr lvl="1" eaLnBrk="1" hangingPunct="1"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  <a:p>
            <a:pPr eaLnBrk="1" hangingPunct="1">
              <a:buFont typeface="Wingdings 2" pitchFamily="18" charset="2"/>
              <a:buChar char=""/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Ergänzen Sie bei Osborne (2002) folgendes Zitat:</a:t>
            </a:r>
            <a:br>
              <a:rPr lang="de-DE" sz="2000" kern="1200" dirty="0" smtClean="0">
                <a:solidFill>
                  <a:schemeClr val="tx1"/>
                </a:solidFill>
              </a:rPr>
            </a:br>
            <a:r>
              <a:rPr lang="de-DE" sz="2000" kern="1200" dirty="0" smtClean="0">
                <a:solidFill>
                  <a:schemeClr val="tx1"/>
                </a:solidFill>
              </a:rPr>
              <a:t>„</a:t>
            </a:r>
            <a:r>
              <a:rPr lang="de-DE" sz="2000" kern="1200" dirty="0" err="1" smtClean="0">
                <a:solidFill>
                  <a:schemeClr val="tx1"/>
                </a:solidFill>
              </a:rPr>
              <a:t>Our</a:t>
            </a:r>
            <a:r>
              <a:rPr lang="de-DE" sz="2000" kern="1200" dirty="0" smtClean="0">
                <a:solidFill>
                  <a:schemeClr val="tx1"/>
                </a:solidFill>
              </a:rPr>
              <a:t> </a:t>
            </a:r>
            <a:r>
              <a:rPr lang="de-DE" sz="2000" kern="1200" dirty="0" err="1" smtClean="0">
                <a:solidFill>
                  <a:schemeClr val="tx1"/>
                </a:solidFill>
              </a:rPr>
              <a:t>teaching</a:t>
            </a:r>
            <a:r>
              <a:rPr lang="de-DE" sz="2000" kern="1200" dirty="0" smtClean="0">
                <a:solidFill>
                  <a:schemeClr val="tx1"/>
                </a:solidFill>
              </a:rPr>
              <a:t> </a:t>
            </a:r>
            <a:r>
              <a:rPr lang="de-DE" sz="2000" kern="1200" dirty="0" err="1" smtClean="0">
                <a:solidFill>
                  <a:schemeClr val="tx1"/>
                </a:solidFill>
              </a:rPr>
              <a:t>is</a:t>
            </a:r>
            <a:r>
              <a:rPr lang="de-DE" sz="2000" kern="1200" dirty="0" smtClean="0">
                <a:solidFill>
                  <a:schemeClr val="tx1"/>
                </a:solidFill>
              </a:rPr>
              <a:t> an </a:t>
            </a:r>
            <a:r>
              <a:rPr lang="de-DE" sz="2000" kern="1200" dirty="0" err="1" smtClean="0">
                <a:solidFill>
                  <a:schemeClr val="tx1"/>
                </a:solidFill>
              </a:rPr>
              <a:t>arena</a:t>
            </a:r>
            <a:r>
              <a:rPr lang="de-DE" sz="2000" kern="1200" dirty="0" smtClean="0">
                <a:solidFill>
                  <a:schemeClr val="tx1"/>
                </a:solidFill>
              </a:rPr>
              <a:t> </a:t>
            </a:r>
            <a:r>
              <a:rPr lang="de-DE" sz="2000" kern="1200" dirty="0" err="1" smtClean="0">
                <a:solidFill>
                  <a:schemeClr val="tx1"/>
                </a:solidFill>
              </a:rPr>
              <a:t>for</a:t>
            </a:r>
            <a:r>
              <a:rPr lang="de-DE" sz="2000" kern="1200" dirty="0" smtClean="0">
                <a:solidFill>
                  <a:schemeClr val="tx1"/>
                </a:solidFill>
              </a:rPr>
              <a:t> Hollywood </a:t>
            </a:r>
            <a:r>
              <a:rPr lang="de-DE" sz="2000" kern="1200" dirty="0" err="1" smtClean="0">
                <a:solidFill>
                  <a:schemeClr val="tx1"/>
                </a:solidFill>
              </a:rPr>
              <a:t>marketing</a:t>
            </a:r>
            <a:r>
              <a:rPr lang="de-DE" sz="2000" kern="1200" dirty="0" smtClean="0">
                <a:solidFill>
                  <a:schemeClr val="tx1"/>
                </a:solidFill>
              </a:rPr>
              <a:t>.“ S. 231.</a:t>
            </a:r>
          </a:p>
          <a:p>
            <a:pPr lvl="1" eaLnBrk="1" hangingPunct="1"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de-DE" sz="800" kern="1200" dirty="0" smtClean="0">
              <a:solidFill>
                <a:schemeClr val="tx1"/>
              </a:solidFill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1403648" y="4149080"/>
            <a:ext cx="6336704" cy="792088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98432" cy="914400"/>
          </a:xfrm>
        </p:spPr>
        <p:txBody>
          <a:bodyPr/>
          <a:lstStyle/>
          <a:p>
            <a:pPr eaLnBrk="1" hangingPunct="1"/>
            <a:r>
              <a:rPr lang="de-DE" dirty="0" smtClean="0"/>
              <a:t>Übung III</a:t>
            </a:r>
            <a:br>
              <a:rPr lang="de-DE" dirty="0" smtClean="0"/>
            </a:br>
            <a:r>
              <a:rPr lang="de-DE" dirty="0" smtClean="0"/>
              <a:t>Recherchieren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43800" cy="5234136"/>
          </a:xfrm>
        </p:spPr>
        <p:txBody>
          <a:bodyPr/>
          <a:lstStyle/>
          <a:p>
            <a:pPr marL="342000" indent="-342000" eaLnBrk="1" hangingPunct="1">
              <a:defRPr/>
            </a:pPr>
            <a:r>
              <a:rPr lang="de-DE" sz="2000" dirty="0" smtClean="0"/>
              <a:t>Fügen Sie im </a:t>
            </a:r>
            <a:r>
              <a:rPr lang="de-DE" sz="2000" dirty="0" err="1" smtClean="0"/>
              <a:t>Citavi</a:t>
            </a:r>
            <a:r>
              <a:rPr lang="de-DE" sz="2000" dirty="0" smtClean="0"/>
              <a:t>-Menü „Recherchieren“ folgende Datenbanken/Kataloge hinzu:</a:t>
            </a:r>
          </a:p>
          <a:p>
            <a:pPr lvl="1" eaLnBrk="1" hangingPunct="1">
              <a:buNone/>
              <a:defRPr/>
            </a:pPr>
            <a:r>
              <a:rPr lang="en-US" sz="2000" kern="1200" dirty="0" smtClean="0">
                <a:solidFill>
                  <a:schemeClr val="tx1"/>
                </a:solidFill>
              </a:rPr>
              <a:t>GBV </a:t>
            </a:r>
            <a:r>
              <a:rPr lang="en-US" sz="2000" kern="1200" dirty="0" err="1" smtClean="0">
                <a:solidFill>
                  <a:schemeClr val="tx1"/>
                </a:solidFill>
              </a:rPr>
              <a:t>Gemeinsamer</a:t>
            </a:r>
            <a:r>
              <a:rPr lang="en-US" sz="2000" kern="1200" dirty="0" smtClean="0">
                <a:solidFill>
                  <a:schemeClr val="tx1"/>
                </a:solidFill>
              </a:rPr>
              <a:t> </a:t>
            </a:r>
            <a:r>
              <a:rPr lang="en-US" sz="2000" kern="1200" dirty="0" err="1" smtClean="0">
                <a:solidFill>
                  <a:schemeClr val="tx1"/>
                </a:solidFill>
              </a:rPr>
              <a:t>Bibliotheksverbund</a:t>
            </a:r>
            <a:endParaRPr lang="en-US" sz="2000" kern="1200" dirty="0" smtClean="0">
              <a:solidFill>
                <a:schemeClr val="tx1"/>
              </a:solidFill>
            </a:endParaRPr>
          </a:p>
          <a:p>
            <a:pPr lvl="1" eaLnBrk="1" hangingPunct="1">
              <a:buNone/>
              <a:defRPr/>
            </a:pPr>
            <a:r>
              <a:rPr lang="en-US" sz="2000" kern="1200" dirty="0" err="1" smtClean="0">
                <a:solidFill>
                  <a:schemeClr val="tx1"/>
                </a:solidFill>
              </a:rPr>
              <a:t>Universitäts</a:t>
            </a:r>
            <a:r>
              <a:rPr lang="en-US" sz="2000" kern="1200" dirty="0" smtClean="0">
                <a:solidFill>
                  <a:schemeClr val="tx1"/>
                </a:solidFill>
              </a:rPr>
              <a:t>- und </a:t>
            </a:r>
            <a:r>
              <a:rPr lang="en-US" sz="2000" kern="1200" dirty="0" err="1" smtClean="0">
                <a:solidFill>
                  <a:schemeClr val="tx1"/>
                </a:solidFill>
              </a:rPr>
              <a:t>Landesbibliothek</a:t>
            </a:r>
            <a:r>
              <a:rPr lang="en-US" sz="2000" kern="1200" dirty="0" smtClean="0">
                <a:solidFill>
                  <a:schemeClr val="tx1"/>
                </a:solidFill>
              </a:rPr>
              <a:t> Bonn</a:t>
            </a:r>
          </a:p>
          <a:p>
            <a:pPr eaLnBrk="1" hangingPunct="1">
              <a:spcBef>
                <a:spcPts val="2400"/>
              </a:spcBef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Suchen Sie in diesen zwei Datenbanken nach dem Thema</a:t>
            </a:r>
            <a:br>
              <a:rPr lang="de-DE" sz="2000" kern="1200" dirty="0" smtClean="0">
                <a:solidFill>
                  <a:schemeClr val="tx1"/>
                </a:solidFill>
              </a:rPr>
            </a:br>
            <a:r>
              <a:rPr lang="de-DE" sz="2000" kern="1200" dirty="0" smtClean="0">
                <a:solidFill>
                  <a:schemeClr val="tx1"/>
                </a:solidFill>
              </a:rPr>
              <a:t>„Shakespeares Hamlet im Film“</a:t>
            </a:r>
          </a:p>
          <a:p>
            <a:pPr eaLnBrk="1" hangingPunct="1">
              <a:spcBef>
                <a:spcPts val="2400"/>
              </a:spcBef>
              <a:defRPr/>
            </a:pPr>
            <a:r>
              <a:rPr lang="de-DE" sz="2000" kern="1200" dirty="0" smtClean="0">
                <a:solidFill>
                  <a:schemeClr val="tx1"/>
                </a:solidFill>
              </a:rPr>
              <a:t>Übernehmen Sie die gefundenen Titel in das </a:t>
            </a:r>
            <a:r>
              <a:rPr lang="de-DE" sz="2000" kern="1200" dirty="0" err="1" smtClean="0">
                <a:solidFill>
                  <a:schemeClr val="tx1"/>
                </a:solidFill>
              </a:rPr>
              <a:t>Citavi</a:t>
            </a:r>
            <a:r>
              <a:rPr lang="de-DE" sz="2000" kern="1200" dirty="0" smtClean="0">
                <a:solidFill>
                  <a:schemeClr val="tx1"/>
                </a:solidFill>
              </a:rPr>
              <a:t>-Projekt</a:t>
            </a:r>
          </a:p>
          <a:p>
            <a:pPr lvl="1" eaLnBrk="1" hangingPunct="1">
              <a:buNone/>
              <a:defRPr/>
            </a:pPr>
            <a:endParaRPr lang="de-DE" sz="1800" kern="1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9">
      <a:dk1>
        <a:srgbClr val="000000"/>
      </a:dk1>
      <a:lt1>
        <a:srgbClr val="FFFFFF"/>
      </a:lt1>
      <a:dk2>
        <a:srgbClr val="0146A3"/>
      </a:dk2>
      <a:lt2>
        <a:srgbClr val="808080"/>
      </a:lt2>
      <a:accent1>
        <a:srgbClr val="FFCC99"/>
      </a:accent1>
      <a:accent2>
        <a:srgbClr val="F97E03"/>
      </a:accent2>
      <a:accent3>
        <a:srgbClr val="FFFFFF"/>
      </a:accent3>
      <a:accent4>
        <a:srgbClr val="000000"/>
      </a:accent4>
      <a:accent5>
        <a:srgbClr val="FFE2CA"/>
      </a:accent5>
      <a:accent6>
        <a:srgbClr val="E27202"/>
      </a:accent6>
      <a:hlink>
        <a:srgbClr val="0146A3"/>
      </a:hlink>
      <a:folHlink>
        <a:srgbClr val="0066CC"/>
      </a:folHlink>
    </a:clrScheme>
    <a:fontScheme name="Standarddesign">
      <a:majorFont>
        <a:latin typeface="News Gothic MT"/>
        <a:ea typeface=""/>
        <a:cs typeface=""/>
      </a:majorFont>
      <a:minorFont>
        <a:latin typeface="News Gothic M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A8A02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7D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97E0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272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</Words>
  <Application>Microsoft Office PowerPoint</Application>
  <PresentationFormat>Bildschirmpräsentation (4:3)</PresentationFormat>
  <Paragraphs>98</Paragraphs>
  <Slides>15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Standarddesign</vt:lpstr>
      <vt:lpstr> Intensivkurs Literaturrecherche  Ein Workshop der ULB Bonn  Citavi - Vom Zitat zur Publikation    29. November 2016, 10:00 – 15:00 Uhr </vt:lpstr>
      <vt:lpstr>Überblick: Wobei hilft Citavi? </vt:lpstr>
      <vt:lpstr>Überblick: Wie ist Citavi aufgebaut?</vt:lpstr>
      <vt:lpstr>Überblick: Aufbau</vt:lpstr>
      <vt:lpstr>Überblick: Ansichtsmöglichkeiten</vt:lpstr>
      <vt:lpstr>Literatur(verwaltung): Literatur erfassen</vt:lpstr>
      <vt:lpstr>Übung I: Literatur manuell erfassen</vt:lpstr>
      <vt:lpstr>Übung II Aufsätze und Zitate manuell erfassen</vt:lpstr>
      <vt:lpstr>Übung III Recherchieren</vt:lpstr>
      <vt:lpstr>Übung IV Import aus Datenbanken/Katalogen</vt:lpstr>
      <vt:lpstr>Literatur(verwaltung): Citavi Picker im Überblick</vt:lpstr>
      <vt:lpstr>Zitationsstile</vt:lpstr>
      <vt:lpstr>Ausgabefunktionen: Zitationsstile</vt:lpstr>
      <vt:lpstr>Übung V Word-Addon</vt:lpstr>
      <vt:lpstr>PowerPoint-Präsentation</vt:lpstr>
    </vt:vector>
  </TitlesOfParts>
  <Company>ULB Bonn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holtz</dc:creator>
  <cp:lastModifiedBy>Matlage, Christian</cp:lastModifiedBy>
  <cp:revision>304</cp:revision>
  <dcterms:created xsi:type="dcterms:W3CDTF">2003-10-14T14:49:59Z</dcterms:created>
  <dcterms:modified xsi:type="dcterms:W3CDTF">2016-11-25T14:27:57Z</dcterms:modified>
</cp:coreProperties>
</file>