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22.xml" ContentType="application/vnd.openxmlformats-officedocument.presentationml.tags+xml"/>
  <Override PartName="/ppt/notesSlides/notesSlide1.xml" ContentType="application/vnd.openxmlformats-officedocument.presentationml.notesSlide+xml"/>
  <Override PartName="/ppt/tags/tag23.xml" ContentType="application/vnd.openxmlformats-officedocument.presentationml.tags+xml"/>
  <Override PartName="/ppt/notesSlides/notesSlide2.xml" ContentType="application/vnd.openxmlformats-officedocument.presentationml.notesSlide+xml"/>
  <Override PartName="/ppt/tags/tag24.xml" ContentType="application/vnd.openxmlformats-officedocument.presentationml.tags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tags/tag25.xml" ContentType="application/vnd.openxmlformats-officedocument.presentationml.tags+xml"/>
  <Override PartName="/ppt/notesSlides/notesSlide5.xml" ContentType="application/vnd.openxmlformats-officedocument.presentationml.notesSlide+xml"/>
  <Override PartName="/ppt/tags/tag26.xml" ContentType="application/vnd.openxmlformats-officedocument.presentationml.tags+xml"/>
  <Override PartName="/ppt/notesSlides/notesSlide6.xml" ContentType="application/vnd.openxmlformats-officedocument.presentationml.notesSlide+xml"/>
  <Override PartName="/ppt/tags/tag27.xml" ContentType="application/vnd.openxmlformats-officedocument.presentationml.tags+xml"/>
  <Override PartName="/ppt/notesSlides/notesSlide7.xml" ContentType="application/vnd.openxmlformats-officedocument.presentationml.notesSlide+xml"/>
  <Override PartName="/ppt/tags/tag28.xml" ContentType="application/vnd.openxmlformats-officedocument.presentationml.tags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tags/tag31.xml" ContentType="application/vnd.openxmlformats-officedocument.presentationml.tags+xml"/>
  <Override PartName="/ppt/notesSlides/notesSlide12.xml" ContentType="application/vnd.openxmlformats-officedocument.presentationml.notesSlide+xml"/>
  <Override PartName="/ppt/tags/tag32.xml" ContentType="application/vnd.openxmlformats-officedocument.presentationml.tags+xml"/>
  <Override PartName="/ppt/notesSlides/notesSlide13.xml" ContentType="application/vnd.openxmlformats-officedocument.presentationml.notesSlide+xml"/>
  <Override PartName="/ppt/tags/tag33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43"/>
  </p:notesMasterIdLst>
  <p:handoutMasterIdLst>
    <p:handoutMasterId r:id="rId44"/>
  </p:handoutMasterIdLst>
  <p:sldIdLst>
    <p:sldId id="258" r:id="rId2"/>
    <p:sldId id="274" r:id="rId3"/>
    <p:sldId id="257" r:id="rId4"/>
    <p:sldId id="325" r:id="rId5"/>
    <p:sldId id="324" r:id="rId6"/>
    <p:sldId id="334" r:id="rId7"/>
    <p:sldId id="308" r:id="rId8"/>
    <p:sldId id="336" r:id="rId9"/>
    <p:sldId id="341" r:id="rId10"/>
    <p:sldId id="317" r:id="rId11"/>
    <p:sldId id="415" r:id="rId12"/>
    <p:sldId id="417" r:id="rId13"/>
    <p:sldId id="418" r:id="rId14"/>
    <p:sldId id="419" r:id="rId15"/>
    <p:sldId id="420" r:id="rId16"/>
    <p:sldId id="421" r:id="rId17"/>
    <p:sldId id="424" r:id="rId18"/>
    <p:sldId id="309" r:id="rId19"/>
    <p:sldId id="289" r:id="rId20"/>
    <p:sldId id="343" r:id="rId21"/>
    <p:sldId id="427" r:id="rId22"/>
    <p:sldId id="428" r:id="rId23"/>
    <p:sldId id="409" r:id="rId24"/>
    <p:sldId id="416" r:id="rId25"/>
    <p:sldId id="411" r:id="rId26"/>
    <p:sldId id="396" r:id="rId27"/>
    <p:sldId id="268" r:id="rId28"/>
    <p:sldId id="384" r:id="rId29"/>
    <p:sldId id="377" r:id="rId30"/>
    <p:sldId id="378" r:id="rId31"/>
    <p:sldId id="372" r:id="rId32"/>
    <p:sldId id="269" r:id="rId33"/>
    <p:sldId id="426" r:id="rId34"/>
    <p:sldId id="367" r:id="rId35"/>
    <p:sldId id="310" r:id="rId36"/>
    <p:sldId id="422" r:id="rId37"/>
    <p:sldId id="423" r:id="rId38"/>
    <p:sldId id="412" r:id="rId39"/>
    <p:sldId id="413" r:id="rId40"/>
    <p:sldId id="261" r:id="rId41"/>
    <p:sldId id="260" r:id="rId42"/>
  </p:sldIdLst>
  <p:sldSz cx="9217025" cy="5184775"/>
  <p:notesSz cx="9928225" cy="6797675"/>
  <p:custDataLst>
    <p:tags r:id="rId45"/>
  </p:custDataLst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590">
          <p15:clr>
            <a:srgbClr val="A4A3A4"/>
          </p15:clr>
        </p15:guide>
        <p15:guide id="2" orient="horz" pos="817" userDrawn="1">
          <p15:clr>
            <a:srgbClr val="A4A3A4"/>
          </p15:clr>
        </p15:guide>
        <p15:guide id="3" orient="horz" pos="1724">
          <p15:clr>
            <a:srgbClr val="A4A3A4"/>
          </p15:clr>
        </p15:guide>
        <p15:guide id="4" orient="horz" pos="1905">
          <p15:clr>
            <a:srgbClr val="A4A3A4"/>
          </p15:clr>
        </p15:guide>
        <p15:guide id="5" orient="horz" pos="3039">
          <p15:clr>
            <a:srgbClr val="A4A3A4"/>
          </p15:clr>
        </p15:guide>
        <p15:guide id="6" orient="horz" pos="3221">
          <p15:clr>
            <a:srgbClr val="A4A3A4"/>
          </p15:clr>
        </p15:guide>
        <p15:guide id="7" orient="horz" pos="182">
          <p15:clr>
            <a:srgbClr val="A4A3A4"/>
          </p15:clr>
        </p15:guide>
        <p15:guide id="8" orient="horz" pos="2858">
          <p15:clr>
            <a:srgbClr val="A4A3A4"/>
          </p15:clr>
        </p15:guide>
        <p15:guide id="9" pos="181">
          <p15:clr>
            <a:srgbClr val="A4A3A4"/>
          </p15:clr>
        </p15:guide>
        <p15:guide id="10" pos="5625">
          <p15:clr>
            <a:srgbClr val="A4A3A4"/>
          </p15:clr>
        </p15:guide>
        <p15:guide id="11" pos="2994">
          <p15:clr>
            <a:srgbClr val="A4A3A4"/>
          </p15:clr>
        </p15:guide>
        <p15:guide id="12" pos="2812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522" userDrawn="1">
          <p15:clr>
            <a:srgbClr val="A4A3A4"/>
          </p15:clr>
        </p15:guide>
        <p15:guide id="2" orient="horz" pos="3760" userDrawn="1">
          <p15:clr>
            <a:srgbClr val="A4A3A4"/>
          </p15:clr>
        </p15:guide>
        <p15:guide id="3" pos="3127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66"/>
    <a:srgbClr val="FF5050"/>
    <a:srgbClr val="4A8661"/>
    <a:srgbClr val="D818A6"/>
    <a:srgbClr val="820000"/>
    <a:srgbClr val="008E40"/>
    <a:srgbClr val="EAB90C"/>
    <a:srgbClr val="D2A80C"/>
    <a:srgbClr val="CC99FF"/>
    <a:srgbClr val="07529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00A15C55-8517-42AA-B614-E9B94910E393}">
  <a:tblStyle styleId="{0E3FDE45-AF77-4B5C-9715-49D594BDF05E}" styleName="Helle Formatvorlage 1 - Akz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69CF1AB2-1976-4502-BF36-3FF5EA218861}" styleName="Mittlere Formatvorlage 4 - Akz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1E171933-4619-4E11-9A3F-F7608DF75F80}" styleName="Mittlere Formatvorlage 1 - Akz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EB9631B5-78F2-41C9-869B-9F39066F8104}" styleName="Mittlere Formatvorlage 3 - Akz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00A15C55-8517-42AA-B614-E9B94910E393}" styleName="Mittlere Formatvorlage 2 - Akz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0" autoAdjust="0"/>
    <p:restoredTop sz="86354" autoAdjust="0"/>
  </p:normalViewPr>
  <p:slideViewPr>
    <p:cSldViewPr showGuides="1">
      <p:cViewPr varScale="1">
        <p:scale>
          <a:sx n="135" d="100"/>
          <a:sy n="135" d="100"/>
        </p:scale>
        <p:origin x="138" y="474"/>
      </p:cViewPr>
      <p:guideLst>
        <p:guide orient="horz" pos="590"/>
        <p:guide orient="horz" pos="817"/>
        <p:guide orient="horz" pos="1724"/>
        <p:guide orient="horz" pos="1905"/>
        <p:guide orient="horz" pos="3039"/>
        <p:guide orient="horz" pos="3221"/>
        <p:guide orient="horz" pos="182"/>
        <p:guide orient="horz" pos="2858"/>
        <p:guide pos="181"/>
        <p:guide pos="5625"/>
        <p:guide pos="2994"/>
        <p:guide pos="281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howGuides="1">
      <p:cViewPr varScale="1">
        <p:scale>
          <a:sx n="75" d="100"/>
          <a:sy n="75" d="100"/>
        </p:scale>
        <p:origin x="2448" y="84"/>
      </p:cViewPr>
      <p:guideLst>
        <p:guide orient="horz" pos="522"/>
        <p:guide orient="horz" pos="3760"/>
        <p:guide pos="3127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notesMaster" Target="notesMasters/notesMaster1.xml"/><Relationship Id="rId48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8508441" y="6557187"/>
            <a:ext cx="833866" cy="214100"/>
          </a:xfrm>
          <a:prstGeom prst="rect">
            <a:avLst/>
          </a:prstGeom>
        </p:spPr>
        <p:txBody>
          <a:bodyPr vert="horz" wrap="none" lIns="0" tIns="0" rIns="0" bIns="0" rtlCol="0" anchor="b"/>
          <a:lstStyle>
            <a:lvl1pPr algn="r">
              <a:defRPr sz="1200"/>
            </a:lvl1pPr>
          </a:lstStyle>
          <a:p>
            <a:fld id="{B40210A4-2901-42F9-8CA9-E251F67383C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4578950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7"/>
          <p:cNvSpPr>
            <a:spLocks noChangeAspect="1"/>
          </p:cNvSpPr>
          <p:nvPr/>
        </p:nvSpPr>
        <p:spPr bwMode="auto">
          <a:xfrm>
            <a:off x="1140582" y="3505901"/>
            <a:ext cx="8201820" cy="2823089"/>
          </a:xfrm>
          <a:custGeom>
            <a:avLst/>
            <a:gdLst>
              <a:gd name="T0" fmla="*/ 2000 w 2000"/>
              <a:gd name="T1" fmla="*/ 0 h 1349"/>
              <a:gd name="T2" fmla="*/ 1361 w 2000"/>
              <a:gd name="T3" fmla="*/ 0 h 1349"/>
              <a:gd name="T4" fmla="*/ 992 w 2000"/>
              <a:gd name="T5" fmla="*/ 627 h 1349"/>
              <a:gd name="T6" fmla="*/ 0 w 2000"/>
              <a:gd name="T7" fmla="*/ 1193 h 1349"/>
              <a:gd name="T8" fmla="*/ 0 w 2000"/>
              <a:gd name="T9" fmla="*/ 1349 h 1349"/>
              <a:gd name="T10" fmla="*/ 2000 w 2000"/>
              <a:gd name="T11" fmla="*/ 1349 h 1349"/>
              <a:gd name="T12" fmla="*/ 2000 w 2000"/>
              <a:gd name="T13" fmla="*/ 0 h 13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2000" h="1349">
                <a:moveTo>
                  <a:pt x="2000" y="0"/>
                </a:moveTo>
                <a:lnTo>
                  <a:pt x="1361" y="0"/>
                </a:lnTo>
                <a:cubicBezTo>
                  <a:pt x="1285" y="208"/>
                  <a:pt x="1168" y="419"/>
                  <a:pt x="992" y="627"/>
                </a:cubicBezTo>
                <a:cubicBezTo>
                  <a:pt x="644" y="1036"/>
                  <a:pt x="259" y="1159"/>
                  <a:pt x="0" y="1193"/>
                </a:cubicBezTo>
                <a:lnTo>
                  <a:pt x="0" y="1349"/>
                </a:lnTo>
                <a:lnTo>
                  <a:pt x="2000" y="1349"/>
                </a:lnTo>
                <a:lnTo>
                  <a:pt x="2000" y="0"/>
                </a:lnTo>
                <a:close/>
              </a:path>
            </a:pathLst>
          </a:custGeom>
          <a:solidFill>
            <a:srgbClr val="7A786C">
              <a:alpha val="15000"/>
            </a:srgbClr>
          </a:solidFill>
          <a:ln>
            <a:noFill/>
          </a:ln>
        </p:spPr>
        <p:txBody>
          <a:bodyPr vert="horz" wrap="square" lIns="91431" tIns="45715" rIns="91431" bIns="45715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2697163" y="828675"/>
            <a:ext cx="4533900" cy="25511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31" tIns="45715" rIns="91431" bIns="45715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585827" y="3505900"/>
            <a:ext cx="8756573" cy="2837140"/>
          </a:xfrm>
          <a:prstGeom prst="rect">
            <a:avLst/>
          </a:prstGeom>
        </p:spPr>
        <p:txBody>
          <a:bodyPr vert="horz" lIns="0" tIns="0" rIns="0" bIns="0" rtlCol="0"/>
          <a:lstStyle/>
          <a:p>
            <a:pPr lvl="0"/>
            <a:r>
              <a:rPr lang="de-DE" dirty="0" smtClean="0"/>
              <a:t>Textmasterformat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DE" dirty="0"/>
          </a:p>
        </p:txBody>
      </p:sp>
      <p:sp>
        <p:nvSpPr>
          <p:cNvPr id="8" name="Kopfzeilenplatzhalter 1"/>
          <p:cNvSpPr>
            <a:spLocks noGrp="1"/>
          </p:cNvSpPr>
          <p:nvPr>
            <p:ph type="hdr" sz="quarter"/>
          </p:nvPr>
        </p:nvSpPr>
        <p:spPr>
          <a:xfrm>
            <a:off x="586640" y="26412"/>
            <a:ext cx="7087866" cy="214100"/>
          </a:xfrm>
          <a:prstGeom prst="rect">
            <a:avLst/>
          </a:prstGeom>
        </p:spPr>
        <p:txBody>
          <a:bodyPr vert="horz" wrap="none" lIns="0" tIns="0" rIns="0" bIns="0" rtlCol="0"/>
          <a:lstStyle>
            <a:lvl1pPr algn="l">
              <a:defRPr sz="1200"/>
            </a:lvl1pPr>
          </a:lstStyle>
          <a:p>
            <a:r>
              <a:rPr lang="de-DE" smtClean="0"/>
              <a:t>Präsentationstitel</a:t>
            </a:r>
            <a:endParaRPr lang="de-DE" dirty="0"/>
          </a:p>
        </p:txBody>
      </p:sp>
      <p:sp>
        <p:nvSpPr>
          <p:cNvPr id="9" name="Datumsplatzhalter 2"/>
          <p:cNvSpPr>
            <a:spLocks noGrp="1"/>
          </p:cNvSpPr>
          <p:nvPr>
            <p:ph type="dt" sz="quarter" idx="1"/>
          </p:nvPr>
        </p:nvSpPr>
        <p:spPr>
          <a:xfrm>
            <a:off x="8091459" y="26412"/>
            <a:ext cx="1250800" cy="214100"/>
          </a:xfrm>
          <a:prstGeom prst="rect">
            <a:avLst/>
          </a:prstGeom>
        </p:spPr>
        <p:txBody>
          <a:bodyPr vert="horz" wrap="none" lIns="0" tIns="0" rIns="0" bIns="0" rtlCol="0"/>
          <a:lstStyle>
            <a:lvl1pPr algn="r">
              <a:defRPr sz="1200"/>
            </a:lvl1pPr>
          </a:lstStyle>
          <a:p>
            <a:endParaRPr lang="de-DE"/>
          </a:p>
        </p:txBody>
      </p:sp>
      <p:sp>
        <p:nvSpPr>
          <p:cNvPr id="10" name="Fußzeilenplatzhalter 3"/>
          <p:cNvSpPr>
            <a:spLocks noGrp="1"/>
          </p:cNvSpPr>
          <p:nvPr>
            <p:ph type="ftr" sz="quarter" idx="4"/>
          </p:nvPr>
        </p:nvSpPr>
        <p:spPr>
          <a:xfrm>
            <a:off x="586637" y="6557187"/>
            <a:ext cx="7296334" cy="214100"/>
          </a:xfrm>
          <a:prstGeom prst="rect">
            <a:avLst/>
          </a:prstGeom>
        </p:spPr>
        <p:txBody>
          <a:bodyPr vert="horz" wrap="none" lIns="0" tIns="0" rIns="0" bIns="0" rtlCol="0" anchor="b"/>
          <a:lstStyle>
            <a:lvl1pPr algn="l">
              <a:defRPr sz="1200"/>
            </a:lvl1pPr>
          </a:lstStyle>
          <a:p>
            <a:r>
              <a:rPr lang="de-DE" smtClean="0"/>
              <a:t>Autor/Veranstaltung</a:t>
            </a:r>
            <a:endParaRPr lang="de-DE" dirty="0"/>
          </a:p>
        </p:txBody>
      </p:sp>
      <p:sp>
        <p:nvSpPr>
          <p:cNvPr id="11" name="Foliennummernplatzhalter 4"/>
          <p:cNvSpPr>
            <a:spLocks noGrp="1"/>
          </p:cNvSpPr>
          <p:nvPr>
            <p:ph type="sldNum" sz="quarter" idx="5"/>
          </p:nvPr>
        </p:nvSpPr>
        <p:spPr>
          <a:xfrm>
            <a:off x="8508441" y="6557187"/>
            <a:ext cx="833866" cy="214100"/>
          </a:xfrm>
          <a:prstGeom prst="rect">
            <a:avLst/>
          </a:prstGeom>
        </p:spPr>
        <p:txBody>
          <a:bodyPr vert="horz" wrap="none" lIns="0" tIns="0" rIns="0" bIns="0" rtlCol="0" anchor="b"/>
          <a:lstStyle>
            <a:lvl1pPr algn="r">
              <a:defRPr sz="1200"/>
            </a:lvl1pPr>
          </a:lstStyle>
          <a:p>
            <a:fld id="{B40210A4-2901-42F9-8CA9-E251F67383C7}" type="slidenum">
              <a:rPr lang="de-DE" smtClean="0"/>
              <a:t>‹Nr.›</a:t>
            </a:fld>
            <a:endParaRPr lang="de-DE"/>
          </a:p>
        </p:txBody>
      </p:sp>
      <p:sp>
        <p:nvSpPr>
          <p:cNvPr id="3" name="AutoShape 3"/>
          <p:cNvSpPr>
            <a:spLocks noChangeAspect="1" noChangeArrowheads="1" noTextEdit="1"/>
          </p:cNvSpPr>
          <p:nvPr/>
        </p:nvSpPr>
        <p:spPr bwMode="auto">
          <a:xfrm>
            <a:off x="586043" y="4148235"/>
            <a:ext cx="8859561" cy="1750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31" tIns="45715" rIns="91431" bIns="45715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27270829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b="1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B40210A4-2901-42F9-8CA9-E251F67383C7}" type="slidenum">
              <a:rPr lang="de-DE" smtClean="0"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1147393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2697163" y="828675"/>
            <a:ext cx="4533900" cy="2551113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B40210A4-2901-42F9-8CA9-E251F67383C7}" type="slidenum">
              <a:rPr lang="de-DE" smtClean="0"/>
              <a:t>32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6530183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b="1" dirty="0" smtClean="0"/>
              <a:t>Beispiel: Thema</a:t>
            </a:r>
            <a:r>
              <a:rPr lang="de-DE" b="1" baseline="0" dirty="0" smtClean="0"/>
              <a:t> 7, 2. Literaturhinweis</a:t>
            </a:r>
            <a:r>
              <a:rPr lang="de-DE" baseline="0" dirty="0" smtClean="0"/>
              <a:t>: </a:t>
            </a:r>
            <a:r>
              <a:rPr lang="de-DE" b="0" baseline="0" dirty="0" err="1" smtClean="0"/>
              <a:t>Shneiderman</a:t>
            </a:r>
            <a:r>
              <a:rPr lang="de-DE" b="0" baseline="0" dirty="0" smtClean="0"/>
              <a:t>, </a:t>
            </a:r>
            <a:r>
              <a:rPr lang="de-DE" b="0" baseline="0" dirty="0" err="1" smtClean="0"/>
              <a:t>Plaisant</a:t>
            </a:r>
            <a:r>
              <a:rPr lang="de-DE" b="0" baseline="0" dirty="0" smtClean="0"/>
              <a:t>. </a:t>
            </a:r>
            <a:r>
              <a:rPr lang="de-DE" b="0" baseline="0" dirty="0" err="1" smtClean="0"/>
              <a:t>Treemaps</a:t>
            </a:r>
            <a:r>
              <a:rPr lang="de-DE" b="0" baseline="0" dirty="0" smtClean="0"/>
              <a:t> </a:t>
            </a:r>
            <a:r>
              <a:rPr lang="de-DE" b="0" baseline="0" dirty="0" err="1" smtClean="0"/>
              <a:t>for</a:t>
            </a:r>
            <a:r>
              <a:rPr lang="de-DE" b="0" baseline="0" dirty="0" smtClean="0"/>
              <a:t> </a:t>
            </a:r>
            <a:r>
              <a:rPr lang="de-DE" b="0" baseline="0" dirty="0" err="1" smtClean="0"/>
              <a:t>space-constrained</a:t>
            </a:r>
            <a:r>
              <a:rPr lang="de-DE" b="0" baseline="0" dirty="0" smtClean="0"/>
              <a:t> </a:t>
            </a:r>
            <a:r>
              <a:rPr lang="de-DE" b="0" baseline="0" dirty="0" err="1" smtClean="0"/>
              <a:t>visualization</a:t>
            </a:r>
            <a:r>
              <a:rPr lang="de-DE" b="0" baseline="0" dirty="0" smtClean="0"/>
              <a:t> </a:t>
            </a:r>
            <a:r>
              <a:rPr lang="de-DE" b="0" baseline="0" dirty="0" err="1" smtClean="0"/>
              <a:t>of</a:t>
            </a:r>
            <a:r>
              <a:rPr lang="de-DE" b="0" baseline="0" dirty="0" smtClean="0"/>
              <a:t> </a:t>
            </a:r>
            <a:r>
              <a:rPr lang="de-DE" b="0" baseline="0" dirty="0" err="1" smtClean="0"/>
              <a:t>hierarchies</a:t>
            </a:r>
            <a:r>
              <a:rPr lang="de-DE" b="0" baseline="0" dirty="0" smtClean="0"/>
              <a:t>. 1998</a:t>
            </a:r>
          </a:p>
          <a:p>
            <a:r>
              <a:rPr lang="de-DE" baseline="0" dirty="0" smtClean="0"/>
              <a:t>Suche in </a:t>
            </a:r>
            <a:r>
              <a:rPr lang="de-DE" baseline="0" dirty="0" err="1" smtClean="0"/>
              <a:t>bonnus</a:t>
            </a:r>
            <a:r>
              <a:rPr lang="de-DE" baseline="0" dirty="0" smtClean="0"/>
              <a:t> nach dem Werk: Treffer </a:t>
            </a:r>
            <a:r>
              <a:rPr lang="de-DE" baseline="0" dirty="0" err="1" smtClean="0"/>
              <a:t>oo</a:t>
            </a:r>
            <a:r>
              <a:rPr lang="de-DE" baseline="0" dirty="0" smtClean="0"/>
              <a:t>, </a:t>
            </a:r>
          </a:p>
          <a:p>
            <a:r>
              <a:rPr lang="de-DE" baseline="0" dirty="0" smtClean="0"/>
              <a:t>Suche und Treffer: </a:t>
            </a:r>
            <a:r>
              <a:rPr lang="de-DE" baseline="0" dirty="0" err="1" smtClean="0"/>
              <a:t>arXiv</a:t>
            </a:r>
            <a:r>
              <a:rPr lang="de-DE" baseline="0" dirty="0" smtClean="0"/>
              <a:t> </a:t>
            </a:r>
            <a:r>
              <a:rPr lang="de-DE" baseline="0" dirty="0" err="1" smtClean="0"/>
              <a:t>oo</a:t>
            </a:r>
            <a:r>
              <a:rPr lang="de-DE" baseline="0" dirty="0" smtClean="0"/>
              <a:t>, DBLP </a:t>
            </a:r>
            <a:r>
              <a:rPr lang="de-DE" baseline="0" dirty="0" err="1" smtClean="0"/>
              <a:t>oo</a:t>
            </a:r>
            <a:endParaRPr lang="de-DE" baseline="0" dirty="0" smtClean="0"/>
          </a:p>
          <a:p>
            <a:r>
              <a:rPr lang="de-DE" baseline="0" dirty="0" smtClean="0"/>
              <a:t>Google Scholar: Treffer zu verschiedenen Versionen vom Dokument</a:t>
            </a:r>
          </a:p>
          <a:p>
            <a:r>
              <a:rPr lang="de-DE" baseline="0" dirty="0" smtClean="0"/>
              <a:t>Suche in Google: mit „</a:t>
            </a:r>
            <a:r>
              <a:rPr lang="de-DE" baseline="0" dirty="0" err="1" smtClean="0"/>
              <a:t>Plaisant</a:t>
            </a:r>
            <a:r>
              <a:rPr lang="de-DE" baseline="0" dirty="0" smtClean="0"/>
              <a:t>“ und Titel: Treffer mit Univ. </a:t>
            </a:r>
            <a:r>
              <a:rPr lang="de-DE" baseline="0" dirty="0" err="1" smtClean="0"/>
              <a:t>of</a:t>
            </a:r>
            <a:r>
              <a:rPr lang="de-DE" baseline="0" dirty="0" smtClean="0"/>
              <a:t> Maryland, HCIL </a:t>
            </a:r>
            <a:r>
              <a:rPr lang="de-DE" baseline="0" dirty="0" err="1" smtClean="0"/>
              <a:t>A.rchive</a:t>
            </a:r>
            <a:r>
              <a:rPr lang="de-DE" baseline="0" dirty="0" smtClean="0"/>
              <a:t> </a:t>
            </a:r>
            <a:r>
              <a:rPr lang="de-DE" u="sng" baseline="0" dirty="0" smtClean="0"/>
              <a:t>last update Sept 2014</a:t>
            </a:r>
            <a:endParaRPr lang="de-DE" u="sng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40210A4-2901-42F9-8CA9-E251F67383C7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33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04382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B40210A4-2901-42F9-8CA9-E251F67383C7}" type="slidenum">
              <a:rPr lang="de-DE" smtClean="0"/>
              <a:t>35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54309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2697163" y="828675"/>
            <a:ext cx="4533900" cy="2551113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B40210A4-2901-42F9-8CA9-E251F67383C7}" type="slidenum">
              <a:rPr lang="de-DE" smtClean="0"/>
              <a:t>40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495824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2697163" y="828675"/>
            <a:ext cx="4533900" cy="2551113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B40210A4-2901-42F9-8CA9-E251F67383C7}" type="slidenum">
              <a:rPr lang="de-DE" smtClean="0"/>
              <a:t>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223828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2697163" y="828675"/>
            <a:ext cx="4533900" cy="2551113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baseline="0" dirty="0" smtClean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B40210A4-2901-42F9-8CA9-E251F67383C7}" type="slidenum">
              <a:rPr lang="de-DE" smtClean="0"/>
              <a:t>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3717161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0210A4-2901-42F9-8CA9-E251F67383C7}" type="slidenum">
              <a:rPr lang="de-DE" smtClean="0"/>
              <a:t>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3412263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B40210A4-2901-42F9-8CA9-E251F67383C7}" type="slidenum">
              <a:rPr lang="de-DE" smtClean="0"/>
              <a:t>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3178515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b="0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B40210A4-2901-42F9-8CA9-E251F67383C7}" type="slidenum">
              <a:rPr lang="de-DE" smtClean="0"/>
              <a:t>10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0357971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B40210A4-2901-42F9-8CA9-E251F67383C7}" type="slidenum">
              <a:rPr lang="de-DE" smtClean="0"/>
              <a:t>18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6729305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B40210A4-2901-42F9-8CA9-E251F67383C7}" type="slidenum">
              <a:rPr lang="de-DE" smtClean="0"/>
              <a:t>19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7137363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0210A4-2901-42F9-8CA9-E251F67383C7}" type="slidenum">
              <a:rPr lang="de-DE" smtClean="0"/>
              <a:t>26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240286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4" Type="http://schemas.openxmlformats.org/officeDocument/2006/relationships/image" Target="../media/image2.pn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1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13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14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15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16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17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18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19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20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2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5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6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7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8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9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10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1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Gruppieren 27"/>
          <p:cNvGrpSpPr>
            <a:grpSpLocks noChangeAspect="1"/>
          </p:cNvGrpSpPr>
          <p:nvPr userDrawn="1"/>
        </p:nvGrpSpPr>
        <p:grpSpPr>
          <a:xfrm>
            <a:off x="3778209" y="0"/>
            <a:ext cx="5444993" cy="5184775"/>
            <a:chOff x="3778209" y="0"/>
            <a:chExt cx="5444993" cy="5184775"/>
          </a:xfrm>
        </p:grpSpPr>
        <p:pic>
          <p:nvPicPr>
            <p:cNvPr id="29" name="Grafik 28"/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78209" y="0"/>
              <a:ext cx="5444993" cy="5184775"/>
            </a:xfrm>
            <a:prstGeom prst="rect">
              <a:avLst/>
            </a:prstGeom>
          </p:spPr>
        </p:pic>
        <p:pic>
          <p:nvPicPr>
            <p:cNvPr id="30" name="Grafik 29"/>
            <p:cNvPicPr>
              <a:picLocks noChangeAspect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60771" y="1620454"/>
              <a:ext cx="1975907" cy="2653200"/>
            </a:xfrm>
            <a:prstGeom prst="rect">
              <a:avLst/>
            </a:prstGeom>
          </p:spPr>
        </p:pic>
      </p:grpSp>
      <p:sp>
        <p:nvSpPr>
          <p:cNvPr id="2" name="Titel 1"/>
          <p:cNvSpPr>
            <a:spLocks noGrp="1"/>
          </p:cNvSpPr>
          <p:nvPr userDrawn="1">
            <p:ph type="ctrTitle"/>
          </p:nvPr>
        </p:nvSpPr>
        <p:spPr>
          <a:xfrm>
            <a:off x="1296784" y="1584403"/>
            <a:ext cx="5040000" cy="360000"/>
          </a:xfrm>
        </p:spPr>
        <p:txBody>
          <a:bodyPr wrap="none" bIns="0" anchor="b" anchorCtr="0"/>
          <a:lstStyle>
            <a:lvl1pPr>
              <a:lnSpc>
                <a:spcPts val="2400"/>
              </a:lnSpc>
              <a:defRPr sz="2400" cap="all" baseline="0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de-DE" smtClean="0"/>
              <a:t>Titelmasterformat durch Klicken bearbeiten</a:t>
            </a:r>
            <a:endParaRPr lang="de-DE" dirty="0"/>
          </a:p>
        </p:txBody>
      </p:sp>
      <p:sp>
        <p:nvSpPr>
          <p:cNvPr id="3" name="Untertitel 2"/>
          <p:cNvSpPr>
            <a:spLocks noGrp="1"/>
          </p:cNvSpPr>
          <p:nvPr userDrawn="1">
            <p:ph type="subTitle" idx="1"/>
          </p:nvPr>
        </p:nvSpPr>
        <p:spPr>
          <a:xfrm>
            <a:off x="1296784" y="1944315"/>
            <a:ext cx="5040000" cy="1872000"/>
          </a:xfrm>
        </p:spPr>
        <p:txBody>
          <a:bodyPr tIns="0" bIns="0"/>
          <a:lstStyle>
            <a:lvl1pPr marL="0" indent="0" algn="l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buNone/>
              <a:defRPr sz="3200" cap="all" baseline="0">
                <a:solidFill>
                  <a:schemeClr val="accent2"/>
                </a:solidFill>
                <a:latin typeface="Exo 2 Semi Bold" pitchFamily="50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Formatvorlage des Untertitelmasters durch Klicken bearbeiten</a:t>
            </a:r>
            <a:endParaRPr lang="de-DE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8833190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el, Text und 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sz="half" idx="1"/>
          </p:nvPr>
        </p:nvSpPr>
        <p:spPr>
          <a:xfrm>
            <a:off x="287339" y="1223964"/>
            <a:ext cx="4176712" cy="3313112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/>
          </a:p>
        </p:txBody>
      </p:sp>
      <p:sp>
        <p:nvSpPr>
          <p:cNvPr id="4" name="Inhaltsplatzhalter 3"/>
          <p:cNvSpPr>
            <a:spLocks noGrp="1"/>
          </p:cNvSpPr>
          <p:nvPr>
            <p:ph sz="quarter" idx="2" hasCustomPrompt="1"/>
          </p:nvPr>
        </p:nvSpPr>
        <p:spPr>
          <a:xfrm>
            <a:off x="4752975" y="1223963"/>
            <a:ext cx="4176713" cy="1512887"/>
          </a:xfrm>
        </p:spPr>
        <p:txBody>
          <a:bodyPr/>
          <a:lstStyle>
            <a:lvl1pPr marL="0" indent="0">
              <a:buNone/>
              <a:defRPr/>
            </a:lvl1pPr>
            <a:lvl2pPr marL="216000" indent="0">
              <a:buNone/>
              <a:defRPr/>
            </a:lvl2pPr>
            <a:lvl3pPr marL="432000" indent="0">
              <a:buNone/>
              <a:defRPr/>
            </a:lvl3pPr>
            <a:lvl4pPr marL="648000" indent="0">
              <a:buNone/>
              <a:defRPr/>
            </a:lvl4pPr>
            <a:lvl5pPr marL="864000" indent="0">
              <a:buNone/>
              <a:defRPr/>
            </a:lvl5pPr>
          </a:lstStyle>
          <a:p>
            <a:pPr lvl="0"/>
            <a:r>
              <a:rPr lang="de-DE" dirty="0" smtClean="0"/>
              <a:t> </a:t>
            </a:r>
            <a:endParaRPr lang="de-DE" dirty="0"/>
          </a:p>
        </p:txBody>
      </p:sp>
      <p:sp>
        <p:nvSpPr>
          <p:cNvPr id="5" name="Inhaltsplatzhalter 4"/>
          <p:cNvSpPr>
            <a:spLocks noGrp="1"/>
          </p:cNvSpPr>
          <p:nvPr>
            <p:ph sz="quarter" idx="3" hasCustomPrompt="1"/>
          </p:nvPr>
        </p:nvSpPr>
        <p:spPr>
          <a:xfrm>
            <a:off x="4752975" y="3024188"/>
            <a:ext cx="4176713" cy="1512887"/>
          </a:xfrm>
        </p:spPr>
        <p:txBody>
          <a:bodyPr/>
          <a:lstStyle>
            <a:lvl1pPr marL="0" indent="0">
              <a:buNone/>
              <a:defRPr/>
            </a:lvl1pPr>
            <a:lvl2pPr marL="216000" indent="0">
              <a:buNone/>
              <a:defRPr/>
            </a:lvl2pPr>
            <a:lvl3pPr marL="432000" indent="0">
              <a:buNone/>
              <a:defRPr/>
            </a:lvl3pPr>
            <a:lvl4pPr marL="648000" indent="0">
              <a:buNone/>
              <a:defRPr/>
            </a:lvl4pPr>
            <a:lvl5pPr marL="864000" indent="0">
              <a:buNone/>
              <a:defRPr/>
            </a:lvl5pPr>
          </a:lstStyle>
          <a:p>
            <a:pPr lvl="0"/>
            <a:r>
              <a:rPr lang="de-DE" dirty="0" smtClean="0"/>
              <a:t> </a:t>
            </a:r>
            <a:endParaRPr lang="de-DE" dirty="0"/>
          </a:p>
        </p:txBody>
      </p:sp>
      <p:sp>
        <p:nvSpPr>
          <p:cNvPr id="6" name="Datumsplatzhalt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WiSe 2023/24</a:t>
            </a:r>
            <a:endParaRPr lang="de-DE"/>
          </a:p>
        </p:txBody>
      </p:sp>
      <p:sp>
        <p:nvSpPr>
          <p:cNvPr id="7" name="Fußzeilenplatzhalt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Fachspezifische Literaturrecherche Geoinformation</a:t>
            </a:r>
            <a:endParaRPr lang="de-DE"/>
          </a:p>
        </p:txBody>
      </p:sp>
      <p:sp>
        <p:nvSpPr>
          <p:cNvPr id="8" name="Foliennummernplatzhalt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‹Nr.›</a:t>
            </a:fld>
            <a:endParaRPr lang="de-DE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8149160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el und vier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sz="quarter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sz="quarter" idx="1"/>
          </p:nvPr>
        </p:nvSpPr>
        <p:spPr>
          <a:xfrm>
            <a:off x="287338" y="1223963"/>
            <a:ext cx="4176712" cy="1512887"/>
          </a:xfrm>
        </p:spPr>
        <p:txBody>
          <a:bodyPr/>
          <a:lstStyle>
            <a:lvl1pPr marL="144000" indent="-144000">
              <a:spcBef>
                <a:spcPts val="0"/>
              </a:spcBef>
              <a:spcAft>
                <a:spcPts val="420"/>
              </a:spcAft>
              <a:defRPr sz="1400"/>
            </a:lvl1pPr>
            <a:lvl2pPr marL="288000" indent="-144000">
              <a:spcBef>
                <a:spcPts val="0"/>
              </a:spcBef>
              <a:spcAft>
                <a:spcPts val="420"/>
              </a:spcAft>
              <a:defRPr sz="1400"/>
            </a:lvl2pPr>
            <a:lvl3pPr marL="432000" indent="-144000">
              <a:spcBef>
                <a:spcPts val="0"/>
              </a:spcBef>
              <a:spcAft>
                <a:spcPts val="420"/>
              </a:spcAft>
              <a:defRPr sz="1400"/>
            </a:lvl3pPr>
            <a:lvl4pPr marL="576000" indent="-144000">
              <a:spcBef>
                <a:spcPts val="0"/>
              </a:spcBef>
              <a:spcAft>
                <a:spcPts val="420"/>
              </a:spcAft>
              <a:defRPr sz="1400"/>
            </a:lvl4pPr>
            <a:lvl5pPr marL="720000" indent="-144000">
              <a:spcAft>
                <a:spcPts val="420"/>
              </a:spcAft>
              <a:defRPr sz="1400"/>
            </a:lvl5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/>
          </a:p>
        </p:txBody>
      </p:sp>
      <p:sp>
        <p:nvSpPr>
          <p:cNvPr id="4" name="Inhaltsplatzhalter 3"/>
          <p:cNvSpPr>
            <a:spLocks noGrp="1"/>
          </p:cNvSpPr>
          <p:nvPr>
            <p:ph sz="quarter" idx="2"/>
          </p:nvPr>
        </p:nvSpPr>
        <p:spPr>
          <a:xfrm>
            <a:off x="4752975" y="1223963"/>
            <a:ext cx="4176713" cy="1512887"/>
          </a:xfrm>
        </p:spPr>
        <p:txBody>
          <a:bodyPr/>
          <a:lstStyle>
            <a:lvl1pPr marL="144000" indent="-144000">
              <a:spcBef>
                <a:spcPts val="0"/>
              </a:spcBef>
              <a:spcAft>
                <a:spcPts val="420"/>
              </a:spcAft>
              <a:defRPr sz="1400"/>
            </a:lvl1pPr>
            <a:lvl2pPr marL="288000" indent="-144000">
              <a:spcBef>
                <a:spcPts val="0"/>
              </a:spcBef>
              <a:spcAft>
                <a:spcPts val="420"/>
              </a:spcAft>
              <a:defRPr sz="1400"/>
            </a:lvl2pPr>
            <a:lvl3pPr marL="432000" indent="-144000">
              <a:spcBef>
                <a:spcPts val="0"/>
              </a:spcBef>
              <a:spcAft>
                <a:spcPts val="420"/>
              </a:spcAft>
              <a:defRPr sz="1400"/>
            </a:lvl3pPr>
            <a:lvl4pPr marL="576000" indent="-144000">
              <a:spcBef>
                <a:spcPts val="0"/>
              </a:spcBef>
              <a:spcAft>
                <a:spcPts val="420"/>
              </a:spcAft>
              <a:defRPr sz="1400"/>
            </a:lvl4pPr>
            <a:lvl5pPr marL="720000" indent="-144000">
              <a:spcAft>
                <a:spcPts val="420"/>
              </a:spcAft>
              <a:defRPr sz="1400"/>
            </a:lvl5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/>
          </a:p>
        </p:txBody>
      </p:sp>
      <p:sp>
        <p:nvSpPr>
          <p:cNvPr id="5" name="Inhaltsplatzhalter 4"/>
          <p:cNvSpPr>
            <a:spLocks noGrp="1"/>
          </p:cNvSpPr>
          <p:nvPr>
            <p:ph sz="quarter" idx="3"/>
          </p:nvPr>
        </p:nvSpPr>
        <p:spPr>
          <a:xfrm>
            <a:off x="298598" y="3024188"/>
            <a:ext cx="4165451" cy="1512887"/>
          </a:xfrm>
        </p:spPr>
        <p:txBody>
          <a:bodyPr/>
          <a:lstStyle>
            <a:lvl1pPr marL="144000" indent="-144000">
              <a:spcBef>
                <a:spcPts val="0"/>
              </a:spcBef>
              <a:spcAft>
                <a:spcPts val="420"/>
              </a:spcAft>
              <a:defRPr sz="1400"/>
            </a:lvl1pPr>
            <a:lvl2pPr marL="288000" indent="-144000">
              <a:spcBef>
                <a:spcPts val="0"/>
              </a:spcBef>
              <a:spcAft>
                <a:spcPts val="420"/>
              </a:spcAft>
              <a:defRPr sz="1400"/>
            </a:lvl2pPr>
            <a:lvl3pPr marL="432000" indent="-144000">
              <a:spcBef>
                <a:spcPts val="0"/>
              </a:spcBef>
              <a:spcAft>
                <a:spcPts val="420"/>
              </a:spcAft>
              <a:defRPr sz="1400"/>
            </a:lvl3pPr>
            <a:lvl4pPr marL="576000" indent="-144000">
              <a:spcBef>
                <a:spcPts val="0"/>
              </a:spcBef>
              <a:spcAft>
                <a:spcPts val="420"/>
              </a:spcAft>
              <a:defRPr sz="1400"/>
            </a:lvl4pPr>
            <a:lvl5pPr marL="720000" indent="-144000">
              <a:spcAft>
                <a:spcPts val="420"/>
              </a:spcAft>
              <a:defRPr sz="1400"/>
            </a:lvl5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/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752975" y="3024188"/>
            <a:ext cx="4176713" cy="1512887"/>
          </a:xfrm>
        </p:spPr>
        <p:txBody>
          <a:bodyPr/>
          <a:lstStyle>
            <a:lvl1pPr marL="144000" indent="-144000">
              <a:spcBef>
                <a:spcPts val="0"/>
              </a:spcBef>
              <a:spcAft>
                <a:spcPts val="420"/>
              </a:spcAft>
              <a:defRPr sz="1400"/>
            </a:lvl1pPr>
            <a:lvl2pPr marL="288000" indent="-144000">
              <a:spcBef>
                <a:spcPts val="0"/>
              </a:spcBef>
              <a:spcAft>
                <a:spcPts val="420"/>
              </a:spcAft>
              <a:defRPr sz="1400"/>
            </a:lvl2pPr>
            <a:lvl3pPr marL="432000" indent="-144000">
              <a:spcBef>
                <a:spcPts val="0"/>
              </a:spcBef>
              <a:spcAft>
                <a:spcPts val="420"/>
              </a:spcAft>
              <a:defRPr sz="1400"/>
            </a:lvl3pPr>
            <a:lvl4pPr marL="576000" indent="-144000">
              <a:spcBef>
                <a:spcPts val="0"/>
              </a:spcBef>
              <a:spcAft>
                <a:spcPts val="420"/>
              </a:spcAft>
              <a:defRPr sz="1400"/>
            </a:lvl4pPr>
            <a:lvl5pPr marL="720000" indent="-144000">
              <a:spcAft>
                <a:spcPts val="420"/>
              </a:spcAft>
              <a:defRPr sz="1400"/>
            </a:lvl5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WiSe 2023/24</a:t>
            </a:r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Fachspezifische Literaturrecherche Geoinformation</a:t>
            </a:r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‹Nr.›</a:t>
            </a:fld>
            <a:endParaRPr lang="de-DE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57836140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995854" y="288925"/>
            <a:ext cx="4933137" cy="647538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de-DE" smtClean="0"/>
              <a:t>Titelmasterformat durch Klicken bearbeiten</a:t>
            </a:r>
            <a:endParaRPr lang="de-DE" dirty="0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288992" y="1223963"/>
            <a:ext cx="8640000" cy="2952000"/>
          </a:xfrm>
          <a:pattFill prst="ltUpDiag">
            <a:fgClr>
              <a:schemeClr val="accent1"/>
            </a:fgClr>
            <a:bgClr>
              <a:schemeClr val="bg1"/>
            </a:bgClr>
          </a:pattFill>
        </p:spPr>
        <p:txBody>
          <a:bodyPr lIns="144000" tIns="144000"/>
          <a:lstStyle>
            <a:lvl1pPr marL="0" indent="0">
              <a:buNone/>
              <a:defRPr sz="1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smtClean="0"/>
              <a:t>Bild durch Klicken auf Symbol hinzufügen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287337" y="4176603"/>
            <a:ext cx="8640000" cy="360000"/>
          </a:xfrm>
        </p:spPr>
        <p:txBody>
          <a:bodyPr anchor="ctr" anchorCtr="0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WiSe 2023/24</a:t>
            </a:r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Fachspezifische Literaturrecherche Geoinformation</a:t>
            </a: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‹Nr.›</a:t>
            </a:fld>
            <a:endParaRPr lang="de-DE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3322761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995854" y="288925"/>
            <a:ext cx="4933137" cy="6480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de-DE" smtClean="0"/>
              <a:t>Titelmasterformat durch Klicken bearbeiten</a:t>
            </a:r>
            <a:endParaRPr lang="de-DE" dirty="0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288688" y="1223962"/>
            <a:ext cx="5904000" cy="3312000"/>
          </a:xfrm>
          <a:pattFill prst="ltUpDiag">
            <a:fgClr>
              <a:schemeClr val="accent1"/>
            </a:fgClr>
            <a:bgClr>
              <a:schemeClr val="bg1"/>
            </a:bgClr>
          </a:pattFill>
        </p:spPr>
        <p:txBody>
          <a:bodyPr lIns="144000" tIns="144000"/>
          <a:lstStyle>
            <a:lvl1pPr marL="0" indent="0">
              <a:buNone/>
              <a:defRPr sz="1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smtClean="0"/>
              <a:t>Bild durch Klicken auf Symbol hinzufügen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6480720" y="1223962"/>
            <a:ext cx="2448968" cy="331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WiSe 2023/24</a:t>
            </a:r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Fachspezifische Literaturrecherche Geoinformation</a:t>
            </a: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‹Nr.›</a:t>
            </a:fld>
            <a:endParaRPr lang="de-DE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64255188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ilder mit 2-spaltigem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995854" y="288925"/>
            <a:ext cx="4933137" cy="648000"/>
          </a:xfrm>
        </p:spPr>
        <p:txBody>
          <a:bodyPr anchor="b" anchorCtr="0"/>
          <a:lstStyle>
            <a:lvl1pPr algn="l">
              <a:defRPr lang="de-DE" dirty="0"/>
            </a:lvl1pPr>
          </a:lstStyle>
          <a:p>
            <a:r>
              <a:rPr lang="de-DE" smtClean="0"/>
              <a:t>Titelmasterformat durch Klicken bearbeiten</a:t>
            </a:r>
            <a:endParaRPr lang="de-DE" dirty="0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288688" y="1223962"/>
            <a:ext cx="1871900" cy="1512888"/>
          </a:xfrm>
          <a:pattFill prst="ltUpDiag">
            <a:fgClr>
              <a:schemeClr val="accent1"/>
            </a:fgClr>
            <a:bgClr>
              <a:schemeClr val="bg1"/>
            </a:bgClr>
          </a:pattFill>
        </p:spPr>
        <p:txBody>
          <a:bodyPr lIns="144000" tIns="144000"/>
          <a:lstStyle>
            <a:lvl1pPr marL="0" indent="0">
              <a:buNone/>
              <a:defRPr sz="1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smtClean="0"/>
              <a:t>Bild durch Klicken auf Symbol hinzufügen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2448272" y="1223962"/>
            <a:ext cx="6481416" cy="3312000"/>
          </a:xfrm>
        </p:spPr>
        <p:txBody>
          <a:bodyPr numCol="2" spcCol="216000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WiSe 2023/24</a:t>
            </a:r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Fachspezifische Literaturrecherche Geoinformation</a:t>
            </a: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‹Nr.›</a:t>
            </a:fld>
            <a:endParaRPr lang="de-DE"/>
          </a:p>
        </p:txBody>
      </p:sp>
      <p:sp>
        <p:nvSpPr>
          <p:cNvPr id="9" name="Bildplatzhalter 8"/>
          <p:cNvSpPr>
            <a:spLocks noGrp="1"/>
          </p:cNvSpPr>
          <p:nvPr>
            <p:ph type="pic" sz="quarter" idx="13"/>
          </p:nvPr>
        </p:nvSpPr>
        <p:spPr>
          <a:xfrm>
            <a:off x="287338" y="3024188"/>
            <a:ext cx="1873250" cy="1512887"/>
          </a:xfrm>
          <a:pattFill prst="ltUpDiag">
            <a:fgClr>
              <a:schemeClr val="accent1"/>
            </a:fgClr>
            <a:bgClr>
              <a:schemeClr val="bg1"/>
            </a:bgClr>
          </a:pattFill>
        </p:spPr>
        <p:txBody>
          <a:bodyPr lIns="144000" tIns="144000"/>
          <a:lstStyle>
            <a:lvl1pPr marL="0" indent="0">
              <a:buNone/>
              <a:defRPr sz="1400"/>
            </a:lvl1pPr>
          </a:lstStyle>
          <a:p>
            <a:r>
              <a:rPr lang="de-DE" smtClean="0"/>
              <a:t>Bild durch Klicken auf Symbol hinzufügen</a:t>
            </a:r>
            <a:endParaRPr lang="de-DE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63442122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 dirty="0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WiSe 2023/24</a:t>
            </a:r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Fachspezifische Literaturrecherche Geoinformation</a:t>
            </a:r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‹Nr.›</a:t>
            </a:fld>
            <a:endParaRPr lang="de-DE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66118398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WiSe 2023/24</a:t>
            </a:r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Fachspezifische Literaturrecherche Geoinformation</a:t>
            </a:r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‹Nr.›</a:t>
            </a:fld>
            <a:endParaRPr lang="de-DE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08196442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platzhalter 6"/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-1" y="936626"/>
            <a:ext cx="9217025" cy="4248150"/>
          </a:xfrm>
          <a:noFill/>
        </p:spPr>
        <p:txBody>
          <a:bodyPr lIns="1296000" tIns="720000" rIns="1440000"/>
          <a:lstStyle>
            <a:lvl1pPr marL="0" indent="0">
              <a:lnSpc>
                <a:spcPts val="32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3409950" algn="l"/>
              </a:tabLst>
              <a:defRPr sz="2800" baseline="0"/>
            </a:lvl1pPr>
          </a:lstStyle>
          <a:p>
            <a:pPr lvl="0"/>
            <a:r>
              <a:rPr lang="de-DE" dirty="0" smtClean="0"/>
              <a:t>Durch Klicken individuelle Dankesformel hinzufügen</a:t>
            </a:r>
          </a:p>
        </p:txBody>
      </p:sp>
      <p:sp>
        <p:nvSpPr>
          <p:cNvPr id="9" name="Textplatzhalter 8"/>
          <p:cNvSpPr>
            <a:spLocks noGrp="1"/>
          </p:cNvSpPr>
          <p:nvPr userDrawn="1">
            <p:ph type="body" sz="quarter" idx="14" hasCustomPrompt="1"/>
          </p:nvPr>
        </p:nvSpPr>
        <p:spPr>
          <a:xfrm>
            <a:off x="1296144" y="3313113"/>
            <a:ext cx="4176712" cy="1223962"/>
          </a:xfrm>
        </p:spPr>
        <p:txBody>
          <a:bodyPr/>
          <a:lstStyle>
            <a:lvl1pPr marL="0" indent="0">
              <a:buNone/>
              <a:defRPr sz="1400" baseline="0"/>
            </a:lvl1pPr>
          </a:lstStyle>
          <a:p>
            <a:pPr lvl="0"/>
            <a:r>
              <a:rPr lang="de-DE" dirty="0" smtClean="0"/>
              <a:t>Durch Klicken Autor/Adresse/Kontaktdaten hinzufügen</a:t>
            </a:r>
          </a:p>
        </p:txBody>
      </p:sp>
      <p:sp>
        <p:nvSpPr>
          <p:cNvPr id="71" name="Freeform 7"/>
          <p:cNvSpPr>
            <a:spLocks noChangeAspect="1"/>
          </p:cNvSpPr>
          <p:nvPr userDrawn="1"/>
        </p:nvSpPr>
        <p:spPr bwMode="auto">
          <a:xfrm>
            <a:off x="1296143" y="0"/>
            <a:ext cx="7920881" cy="5184000"/>
          </a:xfrm>
          <a:custGeom>
            <a:avLst/>
            <a:gdLst>
              <a:gd name="T0" fmla="*/ 2000 w 2000"/>
              <a:gd name="T1" fmla="*/ 0 h 1349"/>
              <a:gd name="T2" fmla="*/ 1361 w 2000"/>
              <a:gd name="T3" fmla="*/ 0 h 1349"/>
              <a:gd name="T4" fmla="*/ 992 w 2000"/>
              <a:gd name="T5" fmla="*/ 627 h 1349"/>
              <a:gd name="T6" fmla="*/ 0 w 2000"/>
              <a:gd name="T7" fmla="*/ 1193 h 1349"/>
              <a:gd name="T8" fmla="*/ 0 w 2000"/>
              <a:gd name="T9" fmla="*/ 1349 h 1349"/>
              <a:gd name="T10" fmla="*/ 2000 w 2000"/>
              <a:gd name="T11" fmla="*/ 1349 h 1349"/>
              <a:gd name="T12" fmla="*/ 2000 w 2000"/>
              <a:gd name="T13" fmla="*/ 0 h 13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2000" h="1349">
                <a:moveTo>
                  <a:pt x="2000" y="0"/>
                </a:moveTo>
                <a:lnTo>
                  <a:pt x="1361" y="0"/>
                </a:lnTo>
                <a:cubicBezTo>
                  <a:pt x="1285" y="208"/>
                  <a:pt x="1168" y="419"/>
                  <a:pt x="992" y="627"/>
                </a:cubicBezTo>
                <a:cubicBezTo>
                  <a:pt x="644" y="1036"/>
                  <a:pt x="259" y="1159"/>
                  <a:pt x="0" y="1193"/>
                </a:cubicBezTo>
                <a:lnTo>
                  <a:pt x="0" y="1349"/>
                </a:lnTo>
                <a:lnTo>
                  <a:pt x="2000" y="1349"/>
                </a:lnTo>
                <a:lnTo>
                  <a:pt x="2000" y="0"/>
                </a:lnTo>
                <a:close/>
              </a:path>
            </a:pathLst>
          </a:custGeom>
          <a:solidFill>
            <a:srgbClr val="7A786C">
              <a:alpha val="15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5" name="Datumsplatzhalter 4" hidden="1"/>
          <p:cNvSpPr>
            <a:spLocks noGrp="1"/>
          </p:cNvSpPr>
          <p:nvPr>
            <p:ph type="dt" sz="half" idx="15"/>
          </p:nvPr>
        </p:nvSpPr>
        <p:spPr>
          <a:xfrm>
            <a:off x="288032" y="5256683"/>
            <a:ext cx="864000" cy="288000"/>
          </a:xfrm>
        </p:spPr>
        <p:txBody>
          <a:bodyPr/>
          <a:lstStyle/>
          <a:p>
            <a:r>
              <a:rPr lang="de-DE" smtClean="0"/>
              <a:t>WiSe 2023/24</a:t>
            </a:r>
            <a:endParaRPr lang="de-DE"/>
          </a:p>
        </p:txBody>
      </p:sp>
      <p:sp>
        <p:nvSpPr>
          <p:cNvPr id="6" name="Fußzeilenplatzhalter 5" hidden="1"/>
          <p:cNvSpPr>
            <a:spLocks noGrp="1"/>
          </p:cNvSpPr>
          <p:nvPr>
            <p:ph type="ftr" sz="quarter" idx="16"/>
          </p:nvPr>
        </p:nvSpPr>
        <p:spPr>
          <a:xfrm>
            <a:off x="2088232" y="5256715"/>
            <a:ext cx="5040000" cy="288000"/>
          </a:xfrm>
        </p:spPr>
        <p:txBody>
          <a:bodyPr/>
          <a:lstStyle/>
          <a:p>
            <a:r>
              <a:rPr lang="de-DE" smtClean="0"/>
              <a:t>Fachspezifische Literaturrecherche Geoinformation</a:t>
            </a:r>
            <a:endParaRPr lang="de-DE" dirty="0"/>
          </a:p>
        </p:txBody>
      </p:sp>
      <p:sp>
        <p:nvSpPr>
          <p:cNvPr id="8" name="Foliennummernplatzhalter 7" hidden="1"/>
          <p:cNvSpPr>
            <a:spLocks noGrp="1"/>
          </p:cNvSpPr>
          <p:nvPr>
            <p:ph type="sldNum" sz="quarter" idx="17"/>
          </p:nvPr>
        </p:nvSpPr>
        <p:spPr>
          <a:xfrm>
            <a:off x="8352992" y="5256683"/>
            <a:ext cx="576000" cy="288000"/>
          </a:xfrm>
        </p:spPr>
        <p:txBody>
          <a:bodyPr/>
          <a:lstStyle/>
          <a:p>
            <a:fld id="{527F1E04-A1A3-475C-A843-CFD0985386EF}" type="slidenum">
              <a:rPr lang="de-DE" smtClean="0"/>
              <a:pPr/>
              <a:t>‹Nr.›</a:t>
            </a:fld>
            <a:endParaRPr lang="de-DE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62733926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WiSe 2023/24</a:t>
            </a:r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Fachspezifische Literaturrecherche Geoinformation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‹Nr.›</a:t>
            </a:fld>
            <a:endParaRPr lang="de-DE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09934254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768752" y="1223963"/>
            <a:ext cx="2160936" cy="3313112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 dirty="0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287339" y="1223963"/>
            <a:ext cx="6192000" cy="3312000"/>
          </a:xfrm>
        </p:spPr>
        <p:txBody>
          <a:bodyPr vert="eaVert"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WiSe 2023/24</a:t>
            </a:r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Fachspezifische Literaturrecherche Geoinformation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‹Nr.›</a:t>
            </a:fld>
            <a:endParaRPr lang="de-DE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0233516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88992" y="1224603"/>
            <a:ext cx="8640000" cy="3312000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WiSe 2023/24</a:t>
            </a:r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Fachspezifische Literaturrecherche Geoinformation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‹Nr.›</a:t>
            </a:fld>
            <a:endParaRPr lang="de-DE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9983775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Abschnitts-&#10;überschrif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/>
          <p:cNvSpPr>
            <a:spLocks noGrp="1"/>
          </p:cNvSpPr>
          <p:nvPr userDrawn="1">
            <p:ph type="body" idx="1"/>
          </p:nvPr>
        </p:nvSpPr>
        <p:spPr>
          <a:xfrm>
            <a:off x="1296864" y="1584307"/>
            <a:ext cx="6480000" cy="360000"/>
          </a:xfrm>
        </p:spPr>
        <p:txBody>
          <a:bodyPr wrap="none" bIns="0" anchor="b" anchorCtr="0"/>
          <a:lstStyle>
            <a:lvl1pPr marL="0" indent="0">
              <a:lnSpc>
                <a:spcPts val="2400"/>
              </a:lnSpc>
              <a:spcBef>
                <a:spcPts val="0"/>
              </a:spcBef>
              <a:spcAft>
                <a:spcPts val="0"/>
              </a:spcAft>
              <a:buNone/>
              <a:defRPr sz="2800" cap="all" baseline="0">
                <a:solidFill>
                  <a:schemeClr val="accent1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dirty="0" smtClean="0"/>
              <a:t>Formatvorlagen des Textmasters bearbeiten</a:t>
            </a:r>
          </a:p>
        </p:txBody>
      </p:sp>
      <p:sp>
        <p:nvSpPr>
          <p:cNvPr id="2" name="Titel 1"/>
          <p:cNvSpPr>
            <a:spLocks noGrp="1"/>
          </p:cNvSpPr>
          <p:nvPr userDrawn="1">
            <p:ph type="title"/>
          </p:nvPr>
        </p:nvSpPr>
        <p:spPr>
          <a:xfrm>
            <a:off x="1296864" y="1944507"/>
            <a:ext cx="6480000" cy="1728000"/>
          </a:xfrm>
        </p:spPr>
        <p:txBody>
          <a:bodyPr anchor="t"/>
          <a:lstStyle>
            <a:lvl1pPr algn="l">
              <a:lnSpc>
                <a:spcPts val="4400"/>
              </a:lnSpc>
              <a:defRPr sz="4000" b="0" cap="all">
                <a:solidFill>
                  <a:schemeClr val="accent2"/>
                </a:solidFill>
                <a:latin typeface="Exo 2 Semi Bold" pitchFamily="50" charset="0"/>
              </a:defRPr>
            </a:lvl1pPr>
          </a:lstStyle>
          <a:p>
            <a:r>
              <a:rPr lang="de-DE" smtClean="0"/>
              <a:t>Titelmasterformat durch Klicken bearbeiten</a:t>
            </a:r>
            <a:endParaRPr lang="de-DE" dirty="0"/>
          </a:p>
        </p:txBody>
      </p:sp>
      <p:sp>
        <p:nvSpPr>
          <p:cNvPr id="7" name="Datumsplatzhalter 6" hidden="1"/>
          <p:cNvSpPr>
            <a:spLocks noGrp="1"/>
          </p:cNvSpPr>
          <p:nvPr>
            <p:ph type="dt" sz="half" idx="10"/>
          </p:nvPr>
        </p:nvSpPr>
        <p:spPr>
          <a:xfrm>
            <a:off x="288032" y="5256683"/>
            <a:ext cx="864000" cy="288000"/>
          </a:xfrm>
        </p:spPr>
        <p:txBody>
          <a:bodyPr/>
          <a:lstStyle/>
          <a:p>
            <a:r>
              <a:rPr lang="de-DE" smtClean="0"/>
              <a:t>WiSe 2023/24</a:t>
            </a:r>
            <a:endParaRPr lang="de-DE"/>
          </a:p>
        </p:txBody>
      </p:sp>
      <p:sp>
        <p:nvSpPr>
          <p:cNvPr id="8" name="Fußzeilenplatzhalter 7" hidden="1"/>
          <p:cNvSpPr>
            <a:spLocks noGrp="1"/>
          </p:cNvSpPr>
          <p:nvPr>
            <p:ph type="ftr" sz="quarter" idx="11"/>
          </p:nvPr>
        </p:nvSpPr>
        <p:spPr>
          <a:xfrm>
            <a:off x="2088232" y="5256715"/>
            <a:ext cx="5040000" cy="288000"/>
          </a:xfrm>
        </p:spPr>
        <p:txBody>
          <a:bodyPr/>
          <a:lstStyle/>
          <a:p>
            <a:r>
              <a:rPr lang="de-DE" smtClean="0"/>
              <a:t>Fachspezifische Literaturrecherche Geoinformation</a:t>
            </a:r>
            <a:endParaRPr lang="de-DE" dirty="0"/>
          </a:p>
        </p:txBody>
      </p:sp>
      <p:sp>
        <p:nvSpPr>
          <p:cNvPr id="9" name="Foliennummernplatzhalter 8" hidden="1"/>
          <p:cNvSpPr>
            <a:spLocks noGrp="1"/>
          </p:cNvSpPr>
          <p:nvPr>
            <p:ph type="sldNum" sz="quarter" idx="12"/>
          </p:nvPr>
        </p:nvSpPr>
        <p:spPr>
          <a:xfrm>
            <a:off x="8352992" y="5256683"/>
            <a:ext cx="576000" cy="288000"/>
          </a:xfrm>
        </p:spPr>
        <p:txBody>
          <a:bodyPr/>
          <a:lstStyle/>
          <a:p>
            <a:fld id="{527F1E04-A1A3-475C-A843-CFD0985386EF}" type="slidenum">
              <a:rPr lang="de-DE" smtClean="0"/>
              <a:pPr/>
              <a:t>‹Nr.›</a:t>
            </a:fld>
            <a:endParaRPr lang="de-DE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728914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288496" y="1223491"/>
            <a:ext cx="4176000" cy="3313112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752528" y="1224603"/>
            <a:ext cx="4176000" cy="33120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WiSe 2023/24</a:t>
            </a:r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Fachspezifische Literaturrecherche Geoinformation</a:t>
            </a: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‹Nr.›</a:t>
            </a:fld>
            <a:endParaRPr lang="de-DE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9825385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288496" y="1224283"/>
            <a:ext cx="4176000" cy="432000"/>
          </a:xfrm>
        </p:spPr>
        <p:txBody>
          <a:bodyPr wrap="none" anchor="ctr" anchorCtr="0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400" b="0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287784" y="1799827"/>
            <a:ext cx="4176712" cy="2736776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752279" y="1224283"/>
            <a:ext cx="4176713" cy="432000"/>
          </a:xfrm>
        </p:spPr>
        <p:txBody>
          <a:bodyPr wrap="none" anchor="ctr" anchorCtr="0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400" b="0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752992" y="1800603"/>
            <a:ext cx="4176000" cy="27360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WiSe 2023/24</a:t>
            </a:r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Fachspezifische Literaturrecherche Geoinformation</a:t>
            </a:r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‹Nr.›</a:t>
            </a:fld>
            <a:endParaRPr lang="de-DE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60144848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82" userDrawn="1">
          <p15:clr>
            <a:srgbClr val="FBAE40"/>
          </p15:clr>
        </p15:guide>
        <p15:guide id="2" pos="181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el, Text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sz="half" idx="1"/>
          </p:nvPr>
        </p:nvSpPr>
        <p:spPr>
          <a:xfrm>
            <a:off x="288032" y="1223491"/>
            <a:ext cx="1872000" cy="3313112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420"/>
              </a:spcAft>
              <a:buNone/>
              <a:defRPr sz="1400"/>
            </a:lvl1pPr>
            <a:lvl2pPr marL="216000" indent="0">
              <a:buFont typeface="Arial" panose="020B0604020202020204" pitchFamily="34" charset="0"/>
              <a:buNone/>
              <a:defRPr sz="1400"/>
            </a:lvl2pPr>
            <a:lvl3pPr marL="432000" indent="0">
              <a:buNone/>
              <a:defRPr sz="1400"/>
            </a:lvl3pPr>
            <a:lvl4pPr marL="648000" indent="0">
              <a:buNone/>
              <a:defRPr sz="1400"/>
            </a:lvl4pPr>
            <a:lvl5pPr marL="864000" indent="0">
              <a:buNone/>
              <a:defRPr sz="1400"/>
            </a:lvl5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 hasCustomPrompt="1"/>
          </p:nvPr>
        </p:nvSpPr>
        <p:spPr>
          <a:xfrm>
            <a:off x="2448272" y="1223491"/>
            <a:ext cx="6480720" cy="3313112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de-DE" dirty="0" smtClean="0"/>
              <a:t> </a:t>
            </a:r>
            <a:endParaRPr lang="de-DE" dirty="0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WiSe 2023/24</a:t>
            </a:r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Fachspezifische Literaturrecherche Geoinformation</a:t>
            </a: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‹Nr.›</a:t>
            </a:fld>
            <a:endParaRPr lang="de-DE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1265636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Titel und Text über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sz="half" idx="1"/>
          </p:nvPr>
        </p:nvSpPr>
        <p:spPr>
          <a:xfrm>
            <a:off x="288032" y="1224235"/>
            <a:ext cx="8640000" cy="864368"/>
          </a:xfrm>
        </p:spPr>
        <p:txBody>
          <a:bodyPr/>
          <a:lstStyle>
            <a:lvl1pPr marL="0" indent="0">
              <a:spcBef>
                <a:spcPts val="0"/>
              </a:spcBef>
              <a:spcAft>
                <a:spcPts val="420"/>
              </a:spcAft>
              <a:buNone/>
              <a:defRPr sz="1400"/>
            </a:lvl1pPr>
            <a:lvl2pPr marL="216000" indent="0">
              <a:buNone/>
              <a:defRPr sz="1400"/>
            </a:lvl2pPr>
            <a:lvl3pPr marL="432000" indent="0">
              <a:buNone/>
              <a:defRPr sz="1400"/>
            </a:lvl3pPr>
            <a:lvl4pPr marL="648000" indent="0">
              <a:buNone/>
              <a:defRPr sz="1400"/>
            </a:lvl4pPr>
            <a:lvl5pPr marL="864000" indent="0">
              <a:buNone/>
              <a:defRPr sz="1400"/>
            </a:lvl5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 hasCustomPrompt="1"/>
          </p:nvPr>
        </p:nvSpPr>
        <p:spPr>
          <a:xfrm>
            <a:off x="288992" y="2376075"/>
            <a:ext cx="8640000" cy="2160528"/>
          </a:xfrm>
        </p:spPr>
        <p:txBody>
          <a:bodyPr/>
          <a:lstStyle>
            <a:lvl1pPr marL="0" indent="0">
              <a:buNone/>
              <a:defRPr/>
            </a:lvl1pPr>
            <a:lvl2pPr marL="216000" indent="0">
              <a:buNone/>
              <a:defRPr/>
            </a:lvl2pPr>
            <a:lvl3pPr marL="432000" indent="0">
              <a:buNone/>
              <a:defRPr/>
            </a:lvl3pPr>
            <a:lvl4pPr marL="648000" indent="0">
              <a:buNone/>
              <a:defRPr/>
            </a:lvl4pPr>
            <a:lvl5pPr marL="864000" indent="0">
              <a:buNone/>
              <a:defRPr/>
            </a:lvl5pPr>
          </a:lstStyle>
          <a:p>
            <a:pPr lvl="0"/>
            <a:r>
              <a:rPr lang="de-DE" dirty="0" smtClean="0"/>
              <a:t> </a:t>
            </a:r>
            <a:endParaRPr lang="de-DE" dirty="0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WiSe 2023/24</a:t>
            </a:r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Fachspezifische Literaturrecherche Geoinformation</a:t>
            </a: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‹Nr.›</a:t>
            </a:fld>
            <a:endParaRPr lang="de-DE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1160591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el und Inhalt üb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sz="half" idx="1" hasCustomPrompt="1"/>
          </p:nvPr>
        </p:nvSpPr>
        <p:spPr>
          <a:xfrm>
            <a:off x="288032" y="1224235"/>
            <a:ext cx="8640000" cy="2160000"/>
          </a:xfrm>
        </p:spPr>
        <p:txBody>
          <a:bodyPr/>
          <a:lstStyle>
            <a:lvl1pPr marL="0" indent="0">
              <a:buNone/>
              <a:defRPr sz="1400"/>
            </a:lvl1pPr>
            <a:lvl2pPr marL="216000" indent="0">
              <a:buNone/>
              <a:defRPr sz="1400"/>
            </a:lvl2pPr>
            <a:lvl3pPr marL="432000" indent="0">
              <a:buNone/>
              <a:defRPr sz="1400"/>
            </a:lvl3pPr>
            <a:lvl4pPr marL="648000" indent="0">
              <a:buNone/>
              <a:defRPr sz="1400"/>
            </a:lvl4pPr>
            <a:lvl5pPr marL="864000" indent="0">
              <a:buNone/>
              <a:defRPr sz="1400"/>
            </a:lvl5pPr>
          </a:lstStyle>
          <a:p>
            <a:pPr lvl="0"/>
            <a:r>
              <a:rPr lang="de-DE" dirty="0" smtClean="0"/>
              <a:t> </a:t>
            </a:r>
            <a:endParaRPr lang="de-DE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288032" y="3672603"/>
            <a:ext cx="8640000" cy="864000"/>
          </a:xfrm>
        </p:spPr>
        <p:txBody>
          <a:bodyPr/>
          <a:lstStyle>
            <a:lvl1pPr marL="0" indent="0">
              <a:spcBef>
                <a:spcPts val="0"/>
              </a:spcBef>
              <a:spcAft>
                <a:spcPts val="420"/>
              </a:spcAft>
              <a:buNone/>
              <a:defRPr sz="1400"/>
            </a:lvl1pPr>
            <a:lvl2pPr marL="216000" indent="0">
              <a:buNone/>
              <a:defRPr sz="1400"/>
            </a:lvl2pPr>
            <a:lvl3pPr marL="432000" indent="0">
              <a:buNone/>
              <a:defRPr sz="1400"/>
            </a:lvl3pPr>
            <a:lvl4pPr marL="648000" indent="0">
              <a:buNone/>
              <a:defRPr sz="1400"/>
            </a:lvl4pPr>
            <a:lvl5pPr marL="864000" indent="0">
              <a:buNone/>
              <a:defRPr sz="1400"/>
            </a:lvl5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WiSe 2023/24</a:t>
            </a:r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Fachspezifische Literaturrecherche Geoinformation</a:t>
            </a: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‹Nr.›</a:t>
            </a:fld>
            <a:endParaRPr lang="de-DE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2598596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el, zwei Inhalte üb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quarter" idx="1" hasCustomPrompt="1"/>
          </p:nvPr>
        </p:nvSpPr>
        <p:spPr>
          <a:xfrm>
            <a:off x="288032" y="1224475"/>
            <a:ext cx="4176000" cy="2160000"/>
          </a:xfrm>
        </p:spPr>
        <p:txBody>
          <a:bodyPr/>
          <a:lstStyle>
            <a:lvl1pPr marL="0" indent="0">
              <a:buNone/>
              <a:defRPr/>
            </a:lvl1pPr>
            <a:lvl2pPr marL="216000" indent="0">
              <a:buNone/>
              <a:defRPr/>
            </a:lvl2pPr>
            <a:lvl3pPr marL="432000" indent="0">
              <a:buNone/>
              <a:defRPr/>
            </a:lvl3pPr>
            <a:lvl4pPr marL="648000" indent="0">
              <a:buNone/>
              <a:defRPr/>
            </a:lvl4pPr>
            <a:lvl5pPr marL="864000" indent="0">
              <a:buNone/>
              <a:defRPr/>
            </a:lvl5pPr>
          </a:lstStyle>
          <a:p>
            <a:pPr lvl="0"/>
            <a:r>
              <a:rPr lang="de-DE" dirty="0" smtClean="0"/>
              <a:t> </a:t>
            </a:r>
            <a:endParaRPr lang="de-DE" dirty="0"/>
          </a:p>
        </p:txBody>
      </p:sp>
      <p:sp>
        <p:nvSpPr>
          <p:cNvPr id="4" name="Inhaltsplatzhalter 3"/>
          <p:cNvSpPr>
            <a:spLocks noGrp="1"/>
          </p:cNvSpPr>
          <p:nvPr>
            <p:ph sz="quarter" idx="2" hasCustomPrompt="1"/>
          </p:nvPr>
        </p:nvSpPr>
        <p:spPr>
          <a:xfrm>
            <a:off x="4752992" y="1224475"/>
            <a:ext cx="4176000" cy="2160000"/>
          </a:xfrm>
        </p:spPr>
        <p:txBody>
          <a:bodyPr/>
          <a:lstStyle>
            <a:lvl1pPr marL="0" indent="0">
              <a:buNone/>
              <a:defRPr/>
            </a:lvl1pPr>
            <a:lvl2pPr marL="216000" indent="0">
              <a:buNone/>
              <a:defRPr/>
            </a:lvl2pPr>
            <a:lvl3pPr marL="432000" indent="0">
              <a:buNone/>
              <a:defRPr/>
            </a:lvl3pPr>
            <a:lvl4pPr marL="648000" indent="0">
              <a:buNone/>
              <a:defRPr/>
            </a:lvl4pPr>
            <a:lvl5pPr marL="864000" indent="0">
              <a:buNone/>
              <a:defRPr/>
            </a:lvl5pPr>
          </a:lstStyle>
          <a:p>
            <a:pPr lvl="0"/>
            <a:r>
              <a:rPr lang="de-DE" dirty="0" smtClean="0"/>
              <a:t> </a:t>
            </a:r>
            <a:endParaRPr lang="de-DE" dirty="0"/>
          </a:p>
        </p:txBody>
      </p:sp>
      <p:sp>
        <p:nvSpPr>
          <p:cNvPr id="5" name="Textplatzhalter 4"/>
          <p:cNvSpPr>
            <a:spLocks noGrp="1"/>
          </p:cNvSpPr>
          <p:nvPr>
            <p:ph type="body" sz="half" idx="3"/>
          </p:nvPr>
        </p:nvSpPr>
        <p:spPr>
          <a:xfrm>
            <a:off x="288032" y="3672603"/>
            <a:ext cx="8642350" cy="864000"/>
          </a:xfrm>
        </p:spPr>
        <p:txBody>
          <a:bodyPr/>
          <a:lstStyle>
            <a:lvl1pPr marL="0" indent="0">
              <a:spcAft>
                <a:spcPts val="420"/>
              </a:spcAft>
              <a:buNone/>
              <a:defRPr sz="1400"/>
            </a:lvl1pPr>
            <a:lvl2pPr marL="216000" indent="0">
              <a:spcAft>
                <a:spcPts val="420"/>
              </a:spcAft>
              <a:buNone/>
              <a:defRPr sz="1400"/>
            </a:lvl2pPr>
            <a:lvl3pPr marL="432000" indent="0">
              <a:spcAft>
                <a:spcPts val="420"/>
              </a:spcAft>
              <a:buNone/>
              <a:defRPr sz="1400"/>
            </a:lvl3pPr>
            <a:lvl4pPr marL="648000" indent="0">
              <a:spcAft>
                <a:spcPts val="420"/>
              </a:spcAft>
              <a:buNone/>
              <a:defRPr sz="1400"/>
            </a:lvl4pPr>
            <a:lvl5pPr marL="864000" indent="0">
              <a:spcAft>
                <a:spcPts val="420"/>
              </a:spcAft>
              <a:buNone/>
              <a:defRPr sz="1400"/>
            </a:lvl5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6" name="Datumsplatzhalt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WiSe 2023/24</a:t>
            </a:r>
            <a:endParaRPr lang="de-DE"/>
          </a:p>
        </p:txBody>
      </p:sp>
      <p:sp>
        <p:nvSpPr>
          <p:cNvPr id="7" name="Fußzeilenplatzhalt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Fachspezifische Literaturrecherche Geoinformation</a:t>
            </a:r>
            <a:endParaRPr lang="de-DE"/>
          </a:p>
        </p:txBody>
      </p:sp>
      <p:sp>
        <p:nvSpPr>
          <p:cNvPr id="8" name="Foliennummernplatzhalt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‹Nr.›</a:t>
            </a:fld>
            <a:endParaRPr lang="de-DE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7446802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ags" Target="../tags/tag2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A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311055" y="296602"/>
            <a:ext cx="4917403" cy="64727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288032" y="1224235"/>
            <a:ext cx="8640000" cy="3312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e-DE" dirty="0" smtClean="0"/>
              <a:t>Textmasterformat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288032" y="4824635"/>
            <a:ext cx="864000" cy="288000"/>
          </a:xfrm>
          <a:prstGeom prst="rect">
            <a:avLst/>
          </a:prstGeom>
        </p:spPr>
        <p:txBody>
          <a:bodyPr vert="horz" wrap="none" lIns="0" tIns="0" rIns="0" bIns="0" rtlCol="0" anchor="ctr">
            <a:noAutofit/>
          </a:bodyPr>
          <a:lstStyle>
            <a:lvl1pPr algn="l">
              <a:defRPr sz="1000">
                <a:solidFill>
                  <a:schemeClr val="accent1"/>
                </a:solidFill>
              </a:defRPr>
            </a:lvl1pPr>
          </a:lstStyle>
          <a:p>
            <a:r>
              <a:rPr lang="de-DE" smtClean="0"/>
              <a:t>WiSe 2023/24</a:t>
            </a:r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2088232" y="4824667"/>
            <a:ext cx="5040000" cy="288000"/>
          </a:xfrm>
          <a:prstGeom prst="rect">
            <a:avLst/>
          </a:prstGeom>
        </p:spPr>
        <p:txBody>
          <a:bodyPr vert="horz" wrap="none" lIns="0" tIns="0" rIns="0" bIns="0" rtlCol="0" anchor="ctr">
            <a:noAutofit/>
          </a:bodyPr>
          <a:lstStyle>
            <a:lvl1pPr algn="ctr">
              <a:defRPr sz="1000">
                <a:solidFill>
                  <a:schemeClr val="accent1"/>
                </a:solidFill>
              </a:defRPr>
            </a:lvl1pPr>
          </a:lstStyle>
          <a:p>
            <a:r>
              <a:rPr lang="de-DE" smtClean="0"/>
              <a:t>Fachspezifische Literaturrecherche Geoinformation</a:t>
            </a:r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352992" y="4824635"/>
            <a:ext cx="576000" cy="288000"/>
          </a:xfrm>
          <a:prstGeom prst="rect">
            <a:avLst/>
          </a:prstGeom>
        </p:spPr>
        <p:txBody>
          <a:bodyPr vert="horz" wrap="none" lIns="0" tIns="0" rIns="0" bIns="0" rtlCol="0" anchor="ctr">
            <a:noAutofit/>
          </a:bodyPr>
          <a:lstStyle>
            <a:lvl1pPr algn="r">
              <a:defRPr sz="1000">
                <a:solidFill>
                  <a:schemeClr val="accent1"/>
                </a:solidFill>
              </a:defRPr>
            </a:lvl1pPr>
          </a:lstStyle>
          <a:p>
            <a:fld id="{527F1E04-A1A3-475C-A843-CFD0985386EF}" type="slidenum">
              <a:rPr lang="de-DE" smtClean="0"/>
              <a:pPr/>
              <a:t>‹Nr.›</a:t>
            </a:fld>
            <a:endParaRPr lang="de-DE"/>
          </a:p>
        </p:txBody>
      </p:sp>
      <p:cxnSp>
        <p:nvCxnSpPr>
          <p:cNvPr id="8" name="Gerade Verbindung 7"/>
          <p:cNvCxnSpPr/>
          <p:nvPr userDrawn="1"/>
        </p:nvCxnSpPr>
        <p:spPr>
          <a:xfrm>
            <a:off x="287338" y="4824635"/>
            <a:ext cx="8642350" cy="0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21"/>
    </p:custDataLst>
    <p:extLst>
      <p:ext uri="{BB962C8B-B14F-4D97-AF65-F5344CB8AC3E}">
        <p14:creationId xmlns:p14="http://schemas.microsoft.com/office/powerpoint/2010/main" val="15328049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60" r:id="rId6"/>
    <p:sldLayoutId id="2147483662" r:id="rId7"/>
    <p:sldLayoutId id="2147483664" r:id="rId8"/>
    <p:sldLayoutId id="2147483663" r:id="rId9"/>
    <p:sldLayoutId id="2147483665" r:id="rId10"/>
    <p:sldLayoutId id="2147483661" r:id="rId11"/>
    <p:sldLayoutId id="2147483667" r:id="rId12"/>
    <p:sldLayoutId id="2147483657" r:id="rId13"/>
    <p:sldLayoutId id="2147483670" r:id="rId14"/>
    <p:sldLayoutId id="2147483654" r:id="rId15"/>
    <p:sldLayoutId id="2147483655" r:id="rId16"/>
    <p:sldLayoutId id="2147483668" r:id="rId17"/>
    <p:sldLayoutId id="2147483658" r:id="rId18"/>
    <p:sldLayoutId id="2147483659" r:id="rId19"/>
  </p:sldLayoutIdLst>
  <p:hf hdr="0"/>
  <p:txStyles>
    <p:titleStyle>
      <a:lvl1pPr algn="l" defTabSz="914400" rtl="0" eaLnBrk="1" latinLnBrk="0" hangingPunct="1">
        <a:lnSpc>
          <a:spcPts val="2600"/>
        </a:lnSpc>
        <a:spcBef>
          <a:spcPts val="600"/>
        </a:spcBef>
        <a:buNone/>
        <a:defRPr sz="2400" kern="1200" cap="all" baseline="0">
          <a:solidFill>
            <a:schemeClr val="accent3"/>
          </a:solidFill>
          <a:latin typeface="Exo 2 Semi Bold" pitchFamily="50" charset="0"/>
          <a:ea typeface="+mj-ea"/>
          <a:cs typeface="+mj-cs"/>
        </a:defRPr>
      </a:lvl1pPr>
    </p:titleStyle>
    <p:bodyStyle>
      <a:lvl1pPr marL="216000" indent="-216000" algn="l" defTabSz="914400" rtl="0" eaLnBrk="1" latinLnBrk="0" hangingPunct="1">
        <a:spcBef>
          <a:spcPts val="600"/>
        </a:spcBef>
        <a:spcAft>
          <a:spcPts val="600"/>
        </a:spcAft>
        <a:buFont typeface="Calibri" panose="020F0502020204030204" pitchFamily="34" charset="0"/>
        <a:buChar char="−"/>
        <a:defRPr sz="2000" kern="1200">
          <a:solidFill>
            <a:schemeClr val="accent2"/>
          </a:solidFill>
          <a:latin typeface="+mn-lt"/>
          <a:ea typeface="+mn-ea"/>
          <a:cs typeface="+mn-cs"/>
        </a:defRPr>
      </a:lvl1pPr>
      <a:lvl2pPr marL="432000" indent="-216000" algn="l" defTabSz="914400" rtl="0" eaLnBrk="1" latinLnBrk="0" hangingPunct="1">
        <a:spcBef>
          <a:spcPts val="600"/>
        </a:spcBef>
        <a:spcAft>
          <a:spcPts val="300"/>
        </a:spcAft>
        <a:buFont typeface="Calibri" panose="020F0502020204030204" pitchFamily="34" charset="0"/>
        <a:buChar char="−"/>
        <a:defRPr sz="20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648000" indent="-216000" algn="l" defTabSz="914400" rtl="0" eaLnBrk="1" latinLnBrk="0" hangingPunct="1">
        <a:spcBef>
          <a:spcPts val="300"/>
        </a:spcBef>
        <a:spcAft>
          <a:spcPts val="300"/>
        </a:spcAft>
        <a:buFont typeface="Calibri" panose="020F0502020204030204" pitchFamily="34" charset="0"/>
        <a:buChar char="−"/>
        <a:defRPr sz="2000" kern="1200">
          <a:solidFill>
            <a:schemeClr val="accent2"/>
          </a:solidFill>
          <a:latin typeface="+mn-lt"/>
          <a:ea typeface="+mn-ea"/>
          <a:cs typeface="+mn-cs"/>
        </a:defRPr>
      </a:lvl3pPr>
      <a:lvl4pPr marL="864000" indent="-216000" algn="l" defTabSz="914400" rtl="0" eaLnBrk="1" latinLnBrk="0" hangingPunct="1">
        <a:spcBef>
          <a:spcPts val="300"/>
        </a:spcBef>
        <a:buFont typeface="Calibri" panose="020F0502020204030204" pitchFamily="34" charset="0"/>
        <a:buChar char="−"/>
        <a:defRPr sz="2000" kern="1200">
          <a:solidFill>
            <a:schemeClr val="accent2"/>
          </a:solidFill>
          <a:latin typeface="+mn-lt"/>
          <a:ea typeface="+mn-ea"/>
          <a:cs typeface="+mn-cs"/>
        </a:defRPr>
      </a:lvl4pPr>
      <a:lvl5pPr marL="1080000" indent="-216000" algn="l" defTabSz="914400" rtl="0" eaLnBrk="1" latinLnBrk="0" hangingPunct="1">
        <a:spcBef>
          <a:spcPts val="0"/>
        </a:spcBef>
        <a:buFont typeface="Calibri" panose="020F0502020204030204" pitchFamily="34" charset="0"/>
        <a:buChar char="−"/>
        <a:defRPr sz="2000" kern="1200">
          <a:solidFill>
            <a:schemeClr val="accent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22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6.xml"/><Relationship Id="rId4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33.png"/><Relationship Id="rId7" Type="http://schemas.openxmlformats.org/officeDocument/2006/relationships/image" Target="../media/image37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8.xml"/><Relationship Id="rId4" Type="http://schemas.openxmlformats.org/officeDocument/2006/relationships/image" Target="../media/image3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3.xml"/><Relationship Id="rId4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7" Type="http://schemas.openxmlformats.org/officeDocument/2006/relationships/image" Target="../media/image45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7.png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29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s://ezb.ur.de/?1462131" TargetMode="External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2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0.x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png"/><Relationship Id="rId3" Type="http://schemas.openxmlformats.org/officeDocument/2006/relationships/image" Target="../media/image65.png"/><Relationship Id="rId7" Type="http://schemas.openxmlformats.org/officeDocument/2006/relationships/image" Target="../media/image6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cs.umd.edu/hcil/treemap-history/" TargetMode="External"/><Relationship Id="rId5" Type="http://schemas.openxmlformats.org/officeDocument/2006/relationships/image" Target="../media/image67.png"/><Relationship Id="rId4" Type="http://schemas.openxmlformats.org/officeDocument/2006/relationships/image" Target="../media/image66.png"/><Relationship Id="rId9" Type="http://schemas.openxmlformats.org/officeDocument/2006/relationships/image" Target="../media/image70.pn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subito-doc.de/" TargetMode="Externa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7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2.xml"/><Relationship Id="rId6" Type="http://schemas.openxmlformats.org/officeDocument/2006/relationships/image" Target="../media/image3.jpeg"/><Relationship Id="rId5" Type="http://schemas.openxmlformats.org/officeDocument/2006/relationships/hyperlink" Target="https://www.degruyter.com/document/doi/10.1515/9783110298956/html" TargetMode="External"/><Relationship Id="rId4" Type="http://schemas.openxmlformats.org/officeDocument/2006/relationships/hyperlink" Target="https://ecampus.uni-bonn.de/goto_ecampus_cat_3205471.html" TargetMode="Externa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hyperlink" Target="mailto:kopp@ulb.uni-bonn.de" TargetMode="External"/><Relationship Id="rId2" Type="http://schemas.openxmlformats.org/officeDocument/2006/relationships/slideLayout" Target="../slideLayouts/slideLayout17.xml"/><Relationship Id="rId1" Type="http://schemas.openxmlformats.org/officeDocument/2006/relationships/tags" Target="../tags/tag33.xml"/><Relationship Id="rId4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ulb.uni-bonn.de/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el 13"/>
          <p:cNvSpPr>
            <a:spLocks noGrp="1"/>
          </p:cNvSpPr>
          <p:nvPr>
            <p:ph type="title"/>
          </p:nvPr>
        </p:nvSpPr>
        <p:spPr>
          <a:xfrm>
            <a:off x="1296144" y="1800299"/>
            <a:ext cx="5832088" cy="2304256"/>
          </a:xfrm>
        </p:spPr>
        <p:txBody>
          <a:bodyPr/>
          <a:lstStyle/>
          <a:p>
            <a:r>
              <a:rPr lang="de-DE" sz="3200" dirty="0" smtClean="0"/>
              <a:t>Seminar  Geoinformation</a:t>
            </a:r>
            <a:br>
              <a:rPr lang="de-DE" sz="3200" dirty="0" smtClean="0"/>
            </a:br>
            <a:r>
              <a:rPr lang="de-DE" sz="3600" dirty="0" smtClean="0"/>
              <a:t/>
            </a:r>
            <a:br>
              <a:rPr lang="de-DE" sz="3600" dirty="0" smtClean="0"/>
            </a:br>
            <a:r>
              <a:rPr lang="de-DE" dirty="0" smtClean="0"/>
              <a:t>Fachspezifische</a:t>
            </a:r>
            <a:br>
              <a:rPr lang="de-DE" dirty="0" smtClean="0"/>
            </a:br>
            <a:r>
              <a:rPr lang="de-DE" dirty="0" smtClean="0"/>
              <a:t>Literaturrecherche</a:t>
            </a:r>
            <a:r>
              <a:rPr lang="de-DE" dirty="0"/>
              <a:t/>
            </a:r>
            <a:br>
              <a:rPr lang="de-DE" dirty="0"/>
            </a:br>
            <a:endParaRPr lang="de-DE" dirty="0"/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033" y="288203"/>
            <a:ext cx="3707822" cy="810000"/>
          </a:xfrm>
          <a:prstGeom prst="rect">
            <a:avLst/>
          </a:prstGeom>
        </p:spPr>
      </p:pic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dirty="0" err="1" smtClean="0"/>
              <a:t>WiSe</a:t>
            </a:r>
            <a:r>
              <a:rPr lang="de-DE" smtClean="0"/>
              <a:t> 2023/24</a:t>
            </a:r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Fachspezifische Literaturrecherche Geoinformation</a:t>
            </a:r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pPr/>
              <a:t>1</a:t>
            </a:fld>
            <a:endParaRPr lang="de-DE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27308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88032" y="288131"/>
            <a:ext cx="2520280" cy="494973"/>
          </a:xfrm>
        </p:spPr>
        <p:txBody>
          <a:bodyPr/>
          <a:lstStyle/>
          <a:p>
            <a:r>
              <a:rPr lang="de-DE" dirty="0" smtClean="0"/>
              <a:t>Suchportal</a:t>
            </a:r>
            <a:endParaRPr lang="de-DE" sz="200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88032" y="1080219"/>
            <a:ext cx="8640960" cy="3619617"/>
          </a:xfrm>
        </p:spPr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r>
              <a:rPr lang="de-DE" sz="1400" dirty="0" smtClean="0"/>
              <a:t>Suche umfasst </a:t>
            </a:r>
            <a:r>
              <a:rPr lang="de-DE" sz="1400" dirty="0"/>
              <a:t>den </a:t>
            </a:r>
            <a:r>
              <a:rPr lang="de-DE" sz="1400" b="1" dirty="0"/>
              <a:t>gesamten Bestand</a:t>
            </a:r>
            <a:r>
              <a:rPr lang="de-DE" sz="1400" dirty="0"/>
              <a:t> (gedruckt und/oder elektronisch) der </a:t>
            </a:r>
            <a:r>
              <a:rPr lang="de-DE" sz="1400" b="1" dirty="0"/>
              <a:t>ULB</a:t>
            </a:r>
            <a:r>
              <a:rPr lang="de-DE" sz="1400" dirty="0"/>
              <a:t> (Haupt- und Abteilungsbibliothek MNL), </a:t>
            </a:r>
            <a:r>
              <a:rPr lang="de-DE" sz="1400" b="1" dirty="0"/>
              <a:t>aller Fach- und </a:t>
            </a:r>
            <a:r>
              <a:rPr lang="de-DE" sz="1400" b="1" dirty="0" smtClean="0"/>
              <a:t>Institutsbibliotheken</a:t>
            </a:r>
            <a:r>
              <a:rPr lang="de-DE" sz="1400" dirty="0" smtClean="0"/>
              <a:t> </a:t>
            </a:r>
            <a:r>
              <a:rPr lang="de-DE" sz="1400" dirty="0"/>
              <a:t>sowie </a:t>
            </a:r>
            <a:r>
              <a:rPr lang="de-DE" sz="1400" b="1" dirty="0"/>
              <a:t>Aufsätze</a:t>
            </a:r>
            <a:r>
              <a:rPr lang="de-DE" sz="1400" dirty="0"/>
              <a:t>, die </a:t>
            </a:r>
            <a:r>
              <a:rPr lang="de-DE" sz="1400" dirty="0" smtClean="0"/>
              <a:t>lizenziert </a:t>
            </a:r>
            <a:r>
              <a:rPr lang="de-DE" sz="1400" dirty="0"/>
              <a:t>sind und Aufsätze, die im Open Access zugänglich sind.</a:t>
            </a:r>
            <a:endParaRPr lang="de-DE" sz="1400" dirty="0" smtClean="0"/>
          </a:p>
          <a:p>
            <a:pPr marL="216000" lvl="1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de-DE" sz="1400" dirty="0"/>
              <a:t>Suche bei Bedarf </a:t>
            </a:r>
            <a:r>
              <a:rPr lang="de-DE" sz="1400" u="sng" dirty="0" smtClean="0"/>
              <a:t>gezielt</a:t>
            </a:r>
            <a:r>
              <a:rPr lang="de-DE" sz="1400" dirty="0" smtClean="0"/>
              <a:t> voreinstellen und </a:t>
            </a:r>
            <a:r>
              <a:rPr lang="de-DE" sz="1400" b="1" dirty="0" smtClean="0"/>
              <a:t>Suchbegriffe </a:t>
            </a:r>
            <a:r>
              <a:rPr lang="de-DE" sz="1400" dirty="0" smtClean="0"/>
              <a:t>suchen</a:t>
            </a:r>
          </a:p>
          <a:p>
            <a:pPr marL="648000" lvl="3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de-DE" sz="1400" dirty="0" smtClean="0"/>
              <a:t>in</a:t>
            </a:r>
            <a:r>
              <a:rPr lang="de-DE" sz="1400" b="1" dirty="0"/>
              <a:t> </a:t>
            </a:r>
            <a:r>
              <a:rPr lang="de-DE" sz="1400" dirty="0"/>
              <a:t>bestimmten </a:t>
            </a:r>
            <a:r>
              <a:rPr lang="de-DE" sz="1400" dirty="0" smtClean="0"/>
              <a:t>Suchfeldern</a:t>
            </a:r>
          </a:p>
          <a:p>
            <a:pPr marL="648000" lvl="3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de-DE" sz="1400" dirty="0" smtClean="0"/>
              <a:t>als Anfangsbegriffe aus dem Titel</a:t>
            </a:r>
          </a:p>
          <a:p>
            <a:pPr marL="648000" lvl="3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de-DE" sz="1400" dirty="0" smtClean="0"/>
              <a:t>in einer angegebenen Reihenfolge</a:t>
            </a:r>
          </a:p>
          <a:p>
            <a:pPr marL="216000" lvl="1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de-DE" sz="1400" dirty="0" smtClean="0"/>
              <a:t>Suche bei Bedarf </a:t>
            </a:r>
            <a:r>
              <a:rPr lang="de-DE" sz="1400" u="sng" dirty="0" smtClean="0"/>
              <a:t>erweitern</a:t>
            </a:r>
            <a:r>
              <a:rPr lang="de-DE" sz="1400" dirty="0" smtClean="0"/>
              <a:t> durch </a:t>
            </a:r>
            <a:r>
              <a:rPr lang="de-DE" sz="1400" dirty="0"/>
              <a:t>die Option "</a:t>
            </a:r>
            <a:r>
              <a:rPr lang="de-DE" sz="1400" b="1" dirty="0"/>
              <a:t>Suche im </a:t>
            </a:r>
            <a:r>
              <a:rPr lang="de-DE" sz="1400" b="1" dirty="0" smtClean="0"/>
              <a:t>Volltext</a:t>
            </a:r>
            <a:r>
              <a:rPr lang="de-DE" sz="1400" dirty="0" smtClean="0"/>
              <a:t>". Suchbegriffe </a:t>
            </a:r>
            <a:r>
              <a:rPr lang="de-DE" sz="1400" dirty="0"/>
              <a:t>werden nun auch in den Online-Volltexten gesucht. </a:t>
            </a:r>
            <a:r>
              <a:rPr lang="de-DE" sz="1400" dirty="0" smtClean="0"/>
              <a:t>Sie erhalten Treffer</a:t>
            </a:r>
            <a:r>
              <a:rPr lang="de-DE" sz="1400" dirty="0"/>
              <a:t>, die Sie ggf. per Fernleihe </a:t>
            </a:r>
            <a:r>
              <a:rPr lang="de-DE" sz="1400" dirty="0" smtClean="0"/>
              <a:t>bestellen </a:t>
            </a:r>
            <a:r>
              <a:rPr lang="de-DE" sz="1400" dirty="0"/>
              <a:t>können</a:t>
            </a:r>
            <a:r>
              <a:rPr lang="de-DE" sz="1400" dirty="0" smtClean="0"/>
              <a:t>.</a:t>
            </a:r>
            <a:endParaRPr lang="de-DE" sz="1400" dirty="0"/>
          </a:p>
          <a:p>
            <a:pPr>
              <a:buFont typeface="Wingdings" panose="05000000000000000000" pitchFamily="2" charset="2"/>
              <a:buChar char="§"/>
            </a:pPr>
            <a:r>
              <a:rPr lang="de-DE" sz="1400" dirty="0" smtClean="0"/>
              <a:t>Gemeinsame </a:t>
            </a:r>
            <a:r>
              <a:rPr lang="de-DE" sz="1400" dirty="0"/>
              <a:t>Suche über eine große Titelmenge aus unterschiedlichen Quellen, Suche über verschiedene </a:t>
            </a:r>
            <a:r>
              <a:rPr lang="de-DE" sz="1400" dirty="0" smtClean="0"/>
              <a:t>Dokument- und Medientypen (Bücher</a:t>
            </a:r>
            <a:r>
              <a:rPr lang="de-DE" sz="1400" dirty="0"/>
              <a:t>, Zeitschriften, </a:t>
            </a:r>
            <a:r>
              <a:rPr lang="de-DE" sz="1400" dirty="0" smtClean="0"/>
              <a:t>Aufsätze, …)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de-DE" sz="1400" dirty="0" smtClean="0"/>
              <a:t>Einstieg für die Literaturrecherche, </a:t>
            </a:r>
            <a:r>
              <a:rPr lang="de-DE" sz="1400" b="1" dirty="0" smtClean="0"/>
              <a:t>aber</a:t>
            </a:r>
            <a:r>
              <a:rPr lang="de-DE" sz="1400" dirty="0" smtClean="0"/>
              <a:t> </a:t>
            </a:r>
            <a:r>
              <a:rPr lang="de-DE" sz="1400" u="sng" dirty="0" smtClean="0"/>
              <a:t>kein Ersatz </a:t>
            </a:r>
            <a:r>
              <a:rPr lang="de-DE" sz="1400" dirty="0" smtClean="0"/>
              <a:t>für Fachdatenbanken und Spezialverzeichnisse!</a:t>
            </a:r>
            <a:endParaRPr lang="de-DE" sz="1400" dirty="0"/>
          </a:p>
          <a:p>
            <a:pPr marL="0" indent="0">
              <a:buNone/>
            </a:pPr>
            <a:endParaRPr lang="de-DE" sz="1200" b="1" dirty="0" smtClean="0"/>
          </a:p>
          <a:p>
            <a:pPr marL="0" indent="0">
              <a:buNone/>
            </a:pPr>
            <a:endParaRPr lang="de-DE" dirty="0" smtClean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000" b="0" i="0" u="none" strike="noStrike" kern="1200" cap="none" spc="0" normalizeH="0" baseline="0" noProof="0" smtClean="0">
                <a:ln>
                  <a:noFill/>
                </a:ln>
                <a:solidFill>
                  <a:srgbClr val="909085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WiSe 2023/24</a:t>
            </a:r>
            <a:endParaRPr kumimoji="0" lang="de-DE" sz="1000" b="0" i="0" u="none" strike="noStrike" kern="1200" cap="none" spc="0" normalizeH="0" baseline="0" noProof="0">
              <a:ln>
                <a:noFill/>
              </a:ln>
              <a:solidFill>
                <a:srgbClr val="909085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000" b="0" i="0" u="none" strike="noStrike" kern="1200" cap="none" spc="0" normalizeH="0" baseline="0" noProof="0" smtClean="0">
                <a:ln>
                  <a:noFill/>
                </a:ln>
                <a:solidFill>
                  <a:srgbClr val="909085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Fachspezifische Literaturrecherche Geoinformation</a:t>
            </a:r>
            <a:endParaRPr kumimoji="0" lang="de-DE" sz="1000" b="0" i="0" u="none" strike="noStrike" kern="1200" cap="none" spc="0" normalizeH="0" baseline="0" noProof="0" dirty="0">
              <a:ln>
                <a:noFill/>
              </a:ln>
              <a:solidFill>
                <a:srgbClr val="909085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27F1E04-A1A3-475C-A843-CFD0985386EF}" type="slidenum">
              <a:rPr kumimoji="0" lang="de-DE" sz="1000" b="0" i="0" u="none" strike="noStrike" kern="1200" cap="none" spc="0" normalizeH="0" baseline="0" noProof="0" smtClean="0">
                <a:ln>
                  <a:noFill/>
                </a:ln>
                <a:solidFill>
                  <a:srgbClr val="909085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de-DE" sz="1000" b="0" i="0" u="none" strike="noStrike" kern="1200" cap="none" spc="0" normalizeH="0" baseline="0" noProof="0">
              <a:ln>
                <a:noFill/>
              </a:ln>
              <a:solidFill>
                <a:srgbClr val="909085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</p:txBody>
      </p:sp>
      <p:pic>
        <p:nvPicPr>
          <p:cNvPr id="7" name="Grafik 6" descr="Logo_bonnus_cmyk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664296" y="339836"/>
            <a:ext cx="1135815" cy="505667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7414687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11055" y="296602"/>
            <a:ext cx="2281233" cy="351569"/>
          </a:xfrm>
        </p:spPr>
        <p:txBody>
          <a:bodyPr/>
          <a:lstStyle/>
          <a:p>
            <a:r>
              <a:rPr lang="de-DE" dirty="0" err="1" smtClean="0"/>
              <a:t>suchportal</a:t>
            </a: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WiSe 2023/24</a:t>
            </a:r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Fachspezifische Literaturrecherche Geoinformation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11</a:t>
            </a:fld>
            <a:endParaRPr lang="de-DE"/>
          </a:p>
        </p:txBody>
      </p:sp>
      <p:pic>
        <p:nvPicPr>
          <p:cNvPr id="8" name="Grafik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52328" y="219380"/>
            <a:ext cx="1133954" cy="506012"/>
          </a:xfrm>
          <a:prstGeom prst="rect">
            <a:avLst/>
          </a:prstGeom>
        </p:spPr>
      </p:pic>
      <p:pic>
        <p:nvPicPr>
          <p:cNvPr id="9" name="Inhaltsplatzhalter 8"/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r="1348" b="7642"/>
          <a:stretch/>
        </p:blipFill>
        <p:spPr>
          <a:xfrm>
            <a:off x="288032" y="720179"/>
            <a:ext cx="5292389" cy="2527691"/>
          </a:xfrm>
          <a:prstGeom prst="rect">
            <a:avLst/>
          </a:prstGeom>
        </p:spPr>
      </p:pic>
      <p:pic>
        <p:nvPicPr>
          <p:cNvPr id="10" name="Grafik 9"/>
          <p:cNvPicPr>
            <a:picLocks noChangeAspect="1"/>
          </p:cNvPicPr>
          <p:nvPr/>
        </p:nvPicPr>
        <p:blipFill rotWithShape="1">
          <a:blip r:embed="rId4"/>
          <a:srcRect t="42051" r="1719" b="3764"/>
          <a:stretch/>
        </p:blipFill>
        <p:spPr>
          <a:xfrm>
            <a:off x="273580" y="3417031"/>
            <a:ext cx="5306842" cy="1238412"/>
          </a:xfrm>
          <a:prstGeom prst="rect">
            <a:avLst/>
          </a:prstGeom>
        </p:spPr>
      </p:pic>
      <p:pic>
        <p:nvPicPr>
          <p:cNvPr id="14" name="Grafik 13"/>
          <p:cNvPicPr>
            <a:picLocks noChangeAspect="1"/>
          </p:cNvPicPr>
          <p:nvPr/>
        </p:nvPicPr>
        <p:blipFill rotWithShape="1">
          <a:blip r:embed="rId5"/>
          <a:srcRect r="4191" b="35417"/>
          <a:stretch/>
        </p:blipFill>
        <p:spPr>
          <a:xfrm>
            <a:off x="4414354" y="720180"/>
            <a:ext cx="1130262" cy="216024"/>
          </a:xfrm>
          <a:prstGeom prst="rect">
            <a:avLst/>
          </a:prstGeom>
        </p:spPr>
      </p:pic>
      <p:pic>
        <p:nvPicPr>
          <p:cNvPr id="15" name="Grafik 14"/>
          <p:cNvPicPr>
            <a:picLocks noChangeAspect="1"/>
          </p:cNvPicPr>
          <p:nvPr/>
        </p:nvPicPr>
        <p:blipFill rotWithShape="1">
          <a:blip r:embed="rId6"/>
          <a:srcRect r="1075" b="1000"/>
          <a:stretch/>
        </p:blipFill>
        <p:spPr>
          <a:xfrm>
            <a:off x="5616219" y="2052823"/>
            <a:ext cx="3462936" cy="1990844"/>
          </a:xfrm>
          <a:prstGeom prst="rect">
            <a:avLst/>
          </a:prstGeom>
        </p:spPr>
      </p:pic>
      <p:pic>
        <p:nvPicPr>
          <p:cNvPr id="13" name="Grafik 12"/>
          <p:cNvPicPr>
            <a:picLocks noChangeAspect="1"/>
          </p:cNvPicPr>
          <p:nvPr/>
        </p:nvPicPr>
        <p:blipFill rotWithShape="1">
          <a:blip r:embed="rId7"/>
          <a:srcRect l="83346" t="23728" r="2570" b="54916"/>
          <a:stretch/>
        </p:blipFill>
        <p:spPr>
          <a:xfrm>
            <a:off x="5472608" y="936204"/>
            <a:ext cx="478801" cy="408389"/>
          </a:xfrm>
          <a:prstGeom prst="rect">
            <a:avLst/>
          </a:prstGeom>
        </p:spPr>
      </p:pic>
      <p:sp>
        <p:nvSpPr>
          <p:cNvPr id="18" name="Ellipse 17"/>
          <p:cNvSpPr/>
          <p:nvPr/>
        </p:nvSpPr>
        <p:spPr>
          <a:xfrm>
            <a:off x="5951409" y="3571488"/>
            <a:ext cx="1440160" cy="288032"/>
          </a:xfrm>
          <a:prstGeom prst="ellipse">
            <a:avLst/>
          </a:prstGeom>
          <a:noFill/>
          <a:ln w="2222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400" dirty="0" err="1" smtClean="0">
              <a:solidFill>
                <a:schemeClr val="accent2"/>
              </a:solidFill>
            </a:endParaRPr>
          </a:p>
        </p:txBody>
      </p:sp>
      <p:cxnSp>
        <p:nvCxnSpPr>
          <p:cNvPr id="20" name="Gerade Verbindung mit Pfeil 19"/>
          <p:cNvCxnSpPr/>
          <p:nvPr/>
        </p:nvCxnSpPr>
        <p:spPr>
          <a:xfrm flipH="1" flipV="1">
            <a:off x="1548000" y="4428000"/>
            <a:ext cx="216024" cy="72008"/>
          </a:xfrm>
          <a:prstGeom prst="straightConnector1">
            <a:avLst/>
          </a:prstGeom>
          <a:ln w="25400"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Ellipse 25"/>
          <p:cNvSpPr/>
          <p:nvPr/>
        </p:nvSpPr>
        <p:spPr>
          <a:xfrm>
            <a:off x="936104" y="3417031"/>
            <a:ext cx="1080120" cy="25547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400" dirty="0" err="1" smtClean="0">
              <a:solidFill>
                <a:schemeClr val="accent2"/>
              </a:solidFill>
            </a:endParaRPr>
          </a:p>
        </p:txBody>
      </p:sp>
      <p:sp>
        <p:nvSpPr>
          <p:cNvPr id="27" name="Textfeld 26"/>
          <p:cNvSpPr txBox="1"/>
          <p:nvPr/>
        </p:nvSpPr>
        <p:spPr>
          <a:xfrm>
            <a:off x="6120680" y="296602"/>
            <a:ext cx="2443569" cy="369332"/>
          </a:xfrm>
          <a:prstGeom prst="rect">
            <a:avLst/>
          </a:prstGeom>
          <a:noFill/>
          <a:ln w="12700">
            <a:solidFill>
              <a:schemeClr val="accent2"/>
            </a:solidFill>
          </a:ln>
        </p:spPr>
        <p:txBody>
          <a:bodyPr wrap="square" lIns="36000" tIns="0" rIns="0" bIns="0" rtlCol="0">
            <a:spAutoFit/>
          </a:bodyPr>
          <a:lstStyle/>
          <a:p>
            <a:pPr>
              <a:spcAft>
                <a:spcPts val="420"/>
              </a:spcAft>
            </a:pPr>
            <a:r>
              <a:rPr lang="de-DE" sz="1200" dirty="0" smtClean="0">
                <a:solidFill>
                  <a:schemeClr val="accent2"/>
                </a:solidFill>
              </a:rPr>
              <a:t>Suche Zeitschriftenaufsatz 2010,6(1) + Verfügbarkeit</a:t>
            </a:r>
          </a:p>
        </p:txBody>
      </p:sp>
    </p:spTree>
    <p:extLst>
      <p:ext uri="{BB962C8B-B14F-4D97-AF65-F5344CB8AC3E}">
        <p14:creationId xmlns:p14="http://schemas.microsoft.com/office/powerpoint/2010/main" val="2899936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11055" y="296602"/>
            <a:ext cx="7177777" cy="344196"/>
          </a:xfrm>
        </p:spPr>
        <p:txBody>
          <a:bodyPr/>
          <a:lstStyle/>
          <a:p>
            <a:r>
              <a:rPr lang="de-DE" dirty="0" smtClean="0"/>
              <a:t>EZB  Elektronische Zeitschriftenbibliothek</a:t>
            </a:r>
            <a:endParaRPr lang="de-DE" dirty="0"/>
          </a:p>
        </p:txBody>
      </p:sp>
      <p:pic>
        <p:nvPicPr>
          <p:cNvPr id="7" name="Inhaltsplatzhalter 6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11055" y="1031232"/>
            <a:ext cx="4057829" cy="3313112"/>
          </a:xfrm>
          <a:prstGeom prst="rect">
            <a:avLst/>
          </a:prstGeom>
        </p:spPr>
      </p:pic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WiSe 2023/24</a:t>
            </a:r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Fachspezifische Literaturrecherche Geoinformation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12</a:t>
            </a:fld>
            <a:endParaRPr lang="de-DE"/>
          </a:p>
        </p:txBody>
      </p:sp>
      <p:pic>
        <p:nvPicPr>
          <p:cNvPr id="8" name="Grafik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04456" y="1855510"/>
            <a:ext cx="4918918" cy="2728963"/>
          </a:xfrm>
          <a:prstGeom prst="rect">
            <a:avLst/>
          </a:prstGeom>
        </p:spPr>
      </p:pic>
      <p:cxnSp>
        <p:nvCxnSpPr>
          <p:cNvPr id="10" name="Gerade Verbindung mit Pfeil 9"/>
          <p:cNvCxnSpPr/>
          <p:nvPr/>
        </p:nvCxnSpPr>
        <p:spPr>
          <a:xfrm flipV="1">
            <a:off x="3456384" y="2016323"/>
            <a:ext cx="576064" cy="360040"/>
          </a:xfrm>
          <a:prstGeom prst="straightConnector1">
            <a:avLst/>
          </a:prstGeom>
          <a:ln w="31750"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feld 11"/>
          <p:cNvSpPr txBox="1"/>
          <p:nvPr/>
        </p:nvSpPr>
        <p:spPr>
          <a:xfrm>
            <a:off x="5184576" y="847584"/>
            <a:ext cx="3096344" cy="184666"/>
          </a:xfrm>
          <a:prstGeom prst="rect">
            <a:avLst/>
          </a:prstGeom>
          <a:noFill/>
          <a:ln w="12700">
            <a:solidFill>
              <a:schemeClr val="accent2"/>
            </a:solidFill>
          </a:ln>
        </p:spPr>
        <p:txBody>
          <a:bodyPr wrap="square" lIns="36000" tIns="0" rIns="0" bIns="0" rtlCol="0">
            <a:spAutoFit/>
          </a:bodyPr>
          <a:lstStyle/>
          <a:p>
            <a:pPr>
              <a:spcAft>
                <a:spcPts val="420"/>
              </a:spcAft>
            </a:pPr>
            <a:r>
              <a:rPr lang="de-DE" sz="1200" dirty="0" smtClean="0">
                <a:solidFill>
                  <a:schemeClr val="accent2"/>
                </a:solidFill>
              </a:rPr>
              <a:t>Zeitschriftenaufsatz 2010,6(1) online verfügbar </a:t>
            </a:r>
          </a:p>
        </p:txBody>
      </p:sp>
    </p:spTree>
    <p:extLst>
      <p:ext uri="{BB962C8B-B14F-4D97-AF65-F5344CB8AC3E}">
        <p14:creationId xmlns:p14="http://schemas.microsoft.com/office/powerpoint/2010/main" val="52139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11055" y="296602"/>
            <a:ext cx="1921193" cy="352281"/>
          </a:xfrm>
        </p:spPr>
        <p:txBody>
          <a:bodyPr/>
          <a:lstStyle/>
          <a:p>
            <a:r>
              <a:rPr lang="de-DE" dirty="0" smtClean="0"/>
              <a:t>Suchportal </a:t>
            </a: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WiSe 2023/24</a:t>
            </a:r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Fachspezifische Literaturrecherche Geoinformation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13</a:t>
            </a:fld>
            <a:endParaRPr lang="de-DE"/>
          </a:p>
        </p:txBody>
      </p:sp>
      <p:pic>
        <p:nvPicPr>
          <p:cNvPr id="9" name="Inhaltsplatzhalter 8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r="46677"/>
          <a:stretch/>
        </p:blipFill>
        <p:spPr>
          <a:xfrm>
            <a:off x="288032" y="1080219"/>
            <a:ext cx="4248472" cy="3313112"/>
          </a:xfrm>
          <a:prstGeom prst="rect">
            <a:avLst/>
          </a:prstGeom>
        </p:spPr>
      </p:pic>
      <p:pic>
        <p:nvPicPr>
          <p:cNvPr id="10" name="Grafik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48272" y="219736"/>
            <a:ext cx="1133954" cy="506012"/>
          </a:xfrm>
          <a:prstGeom prst="rect">
            <a:avLst/>
          </a:prstGeom>
        </p:spPr>
      </p:pic>
      <p:pic>
        <p:nvPicPr>
          <p:cNvPr id="11" name="Grafik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08121" y="1584275"/>
            <a:ext cx="1128383" cy="1871464"/>
          </a:xfrm>
          <a:prstGeom prst="rect">
            <a:avLst/>
          </a:prstGeom>
        </p:spPr>
      </p:pic>
      <p:pic>
        <p:nvPicPr>
          <p:cNvPr id="12" name="Grafik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00272" y="55976"/>
            <a:ext cx="2559217" cy="2377651"/>
          </a:xfrm>
          <a:prstGeom prst="rect">
            <a:avLst/>
          </a:prstGeom>
        </p:spPr>
      </p:pic>
      <p:pic>
        <p:nvPicPr>
          <p:cNvPr id="13" name="Grafik 1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09513" y="666691"/>
            <a:ext cx="2027491" cy="404599"/>
          </a:xfrm>
          <a:prstGeom prst="rect">
            <a:avLst/>
          </a:prstGeom>
        </p:spPr>
      </p:pic>
      <p:pic>
        <p:nvPicPr>
          <p:cNvPr id="14" name="Grafik 13"/>
          <p:cNvPicPr>
            <a:picLocks noChangeAspect="1"/>
          </p:cNvPicPr>
          <p:nvPr/>
        </p:nvPicPr>
        <p:blipFill rotWithShape="1">
          <a:blip r:embed="rId7"/>
          <a:srcRect t="7826"/>
          <a:stretch/>
        </p:blipFill>
        <p:spPr>
          <a:xfrm>
            <a:off x="5139276" y="2433627"/>
            <a:ext cx="3897728" cy="2347902"/>
          </a:xfrm>
          <a:prstGeom prst="rect">
            <a:avLst/>
          </a:prstGeom>
        </p:spPr>
      </p:pic>
      <p:sp>
        <p:nvSpPr>
          <p:cNvPr id="15" name="Ellipse 14"/>
          <p:cNvSpPr/>
          <p:nvPr/>
        </p:nvSpPr>
        <p:spPr>
          <a:xfrm>
            <a:off x="936104" y="1584275"/>
            <a:ext cx="864096" cy="21602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400" dirty="0" err="1" smtClean="0">
              <a:solidFill>
                <a:schemeClr val="accent2"/>
              </a:solidFill>
            </a:endParaRPr>
          </a:p>
        </p:txBody>
      </p:sp>
      <p:cxnSp>
        <p:nvCxnSpPr>
          <p:cNvPr id="17" name="Gerade Verbindung mit Pfeil 16"/>
          <p:cNvCxnSpPr/>
          <p:nvPr/>
        </p:nvCxnSpPr>
        <p:spPr>
          <a:xfrm flipH="1">
            <a:off x="4320480" y="1368251"/>
            <a:ext cx="216024" cy="216024"/>
          </a:xfrm>
          <a:prstGeom prst="straightConnector1">
            <a:avLst/>
          </a:prstGeom>
          <a:ln w="2540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Ellipse 17"/>
          <p:cNvSpPr/>
          <p:nvPr/>
        </p:nvSpPr>
        <p:spPr>
          <a:xfrm>
            <a:off x="6100272" y="1973580"/>
            <a:ext cx="1200391" cy="244379"/>
          </a:xfrm>
          <a:prstGeom prst="ellipse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400" dirty="0" err="1" smtClean="0">
              <a:solidFill>
                <a:schemeClr val="accent2"/>
              </a:solidFill>
            </a:endParaRPr>
          </a:p>
        </p:txBody>
      </p:sp>
      <p:cxnSp>
        <p:nvCxnSpPr>
          <p:cNvPr id="20" name="Gerade Verbindung mit Pfeil 19"/>
          <p:cNvCxnSpPr/>
          <p:nvPr/>
        </p:nvCxnSpPr>
        <p:spPr>
          <a:xfrm flipH="1">
            <a:off x="9037004" y="3312467"/>
            <a:ext cx="108012" cy="143272"/>
          </a:xfrm>
          <a:prstGeom prst="straightConnector1">
            <a:avLst/>
          </a:prstGeom>
          <a:ln w="31750"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feld 29"/>
          <p:cNvSpPr txBox="1"/>
          <p:nvPr/>
        </p:nvSpPr>
        <p:spPr>
          <a:xfrm>
            <a:off x="3915092" y="674303"/>
            <a:ext cx="2100803" cy="307777"/>
          </a:xfrm>
          <a:prstGeom prst="rect">
            <a:avLst/>
          </a:prstGeom>
          <a:noFill/>
          <a:ln w="12700">
            <a:solidFill>
              <a:schemeClr val="accent2"/>
            </a:solidFill>
          </a:ln>
        </p:spPr>
        <p:txBody>
          <a:bodyPr wrap="square" lIns="36000" tIns="0" rIns="0" bIns="0" rtlCol="0">
            <a:spAutoFit/>
          </a:bodyPr>
          <a:lstStyle/>
          <a:p>
            <a:pPr>
              <a:spcAft>
                <a:spcPts val="420"/>
              </a:spcAft>
            </a:pPr>
            <a:r>
              <a:rPr lang="de-DE" sz="1000" dirty="0" smtClean="0">
                <a:solidFill>
                  <a:schemeClr val="accent2"/>
                </a:solidFill>
              </a:rPr>
              <a:t>Suche Zeitschriftenaufsatz 1992,11(2) + Verfügbarkeit</a:t>
            </a:r>
          </a:p>
        </p:txBody>
      </p:sp>
      <p:cxnSp>
        <p:nvCxnSpPr>
          <p:cNvPr id="32" name="Gerade Verbindung mit Pfeil 31"/>
          <p:cNvCxnSpPr/>
          <p:nvPr/>
        </p:nvCxnSpPr>
        <p:spPr>
          <a:xfrm>
            <a:off x="6840760" y="864195"/>
            <a:ext cx="216024" cy="96439"/>
          </a:xfrm>
          <a:prstGeom prst="straightConnector1">
            <a:avLst/>
          </a:prstGeom>
          <a:ln w="31750"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11652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60041" y="216122"/>
            <a:ext cx="2016224" cy="431155"/>
          </a:xfrm>
        </p:spPr>
        <p:txBody>
          <a:bodyPr/>
          <a:lstStyle/>
          <a:p>
            <a:r>
              <a:rPr lang="de-DE" dirty="0" err="1" smtClean="0"/>
              <a:t>suchportal</a:t>
            </a: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WiSe 2023/24</a:t>
            </a:r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Fachspezifische Literaturrecherche Geoinformation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14</a:t>
            </a:fld>
            <a:endParaRPr lang="de-DE"/>
          </a:p>
        </p:txBody>
      </p:sp>
      <p:pic>
        <p:nvPicPr>
          <p:cNvPr id="7" name="Grafik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92288" y="200094"/>
            <a:ext cx="1031136" cy="460131"/>
          </a:xfrm>
          <a:prstGeom prst="rect">
            <a:avLst/>
          </a:prstGeom>
        </p:spPr>
      </p:pic>
      <p:pic>
        <p:nvPicPr>
          <p:cNvPr id="12" name="Inhaltsplatzhalter 11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88032" y="936203"/>
            <a:ext cx="3095450" cy="1368152"/>
          </a:xfrm>
          <a:prstGeom prst="rect">
            <a:avLst/>
          </a:prstGeom>
        </p:spPr>
      </p:pic>
      <p:pic>
        <p:nvPicPr>
          <p:cNvPr id="13" name="Grafik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0120" y="2192038"/>
            <a:ext cx="3179272" cy="2595073"/>
          </a:xfrm>
          <a:prstGeom prst="rect">
            <a:avLst/>
          </a:prstGeom>
        </p:spPr>
      </p:pic>
      <p:pic>
        <p:nvPicPr>
          <p:cNvPr id="14" name="Grafik 1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63448" y="1214001"/>
            <a:ext cx="4176910" cy="3025958"/>
          </a:xfrm>
          <a:prstGeom prst="rect">
            <a:avLst/>
          </a:prstGeom>
        </p:spPr>
      </p:pic>
      <p:sp>
        <p:nvSpPr>
          <p:cNvPr id="15" name="Ellipse 14"/>
          <p:cNvSpPr/>
          <p:nvPr/>
        </p:nvSpPr>
        <p:spPr>
          <a:xfrm flipV="1">
            <a:off x="1296144" y="4536603"/>
            <a:ext cx="1537507" cy="288032"/>
          </a:xfrm>
          <a:prstGeom prst="ellipse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400" dirty="0" err="1" smtClean="0">
              <a:solidFill>
                <a:schemeClr val="accent2"/>
              </a:solidFill>
            </a:endParaRPr>
          </a:p>
        </p:txBody>
      </p:sp>
      <p:cxnSp>
        <p:nvCxnSpPr>
          <p:cNvPr id="17" name="Gerade Verbindung mit Pfeil 16"/>
          <p:cNvCxnSpPr/>
          <p:nvPr/>
        </p:nvCxnSpPr>
        <p:spPr>
          <a:xfrm flipV="1">
            <a:off x="6048672" y="3489574"/>
            <a:ext cx="144016" cy="110925"/>
          </a:xfrm>
          <a:prstGeom prst="straightConnector1">
            <a:avLst/>
          </a:prstGeom>
          <a:ln w="31750"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feld 17"/>
          <p:cNvSpPr txBox="1"/>
          <p:nvPr/>
        </p:nvSpPr>
        <p:spPr>
          <a:xfrm>
            <a:off x="2969322" y="4508356"/>
            <a:ext cx="1086047" cy="29751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Aft>
                <a:spcPts val="420"/>
              </a:spcAft>
            </a:pPr>
            <a:r>
              <a:rPr lang="de-DE" sz="800" dirty="0" smtClean="0">
                <a:solidFill>
                  <a:srgbClr val="FF0000"/>
                </a:solidFill>
              </a:rPr>
              <a:t>Link zu IEEE </a:t>
            </a:r>
            <a:r>
              <a:rPr lang="de-DE" sz="800" dirty="0" err="1" smtClean="0">
                <a:solidFill>
                  <a:srgbClr val="FF0000"/>
                </a:solidFill>
              </a:rPr>
              <a:t>Xplore</a:t>
            </a:r>
            <a:r>
              <a:rPr lang="de-DE" sz="800" dirty="0" smtClean="0">
                <a:solidFill>
                  <a:srgbClr val="FF0000"/>
                </a:solidFill>
              </a:rPr>
              <a:t> und </a:t>
            </a:r>
          </a:p>
          <a:p>
            <a:pPr>
              <a:spcAft>
                <a:spcPts val="420"/>
              </a:spcAft>
            </a:pPr>
            <a:r>
              <a:rPr lang="de-DE" sz="800" u="sng" dirty="0" smtClean="0">
                <a:solidFill>
                  <a:srgbClr val="FF0000"/>
                </a:solidFill>
              </a:rPr>
              <a:t>nicht</a:t>
            </a:r>
            <a:r>
              <a:rPr lang="de-DE" sz="800" dirty="0" smtClean="0">
                <a:solidFill>
                  <a:srgbClr val="FF0000"/>
                </a:solidFill>
              </a:rPr>
              <a:t> zu IEEE CSDL!</a:t>
            </a:r>
          </a:p>
        </p:txBody>
      </p:sp>
      <p:sp>
        <p:nvSpPr>
          <p:cNvPr id="19" name="Textfeld 18"/>
          <p:cNvSpPr txBox="1"/>
          <p:nvPr/>
        </p:nvSpPr>
        <p:spPr>
          <a:xfrm>
            <a:off x="2041563" y="2750563"/>
            <a:ext cx="1702854" cy="184666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txBody>
          <a:bodyPr wrap="square" lIns="36000" tIns="0" rIns="0" bIns="0" rtlCol="0">
            <a:spAutoFit/>
          </a:bodyPr>
          <a:lstStyle/>
          <a:p>
            <a:pPr>
              <a:spcAft>
                <a:spcPts val="420"/>
              </a:spcAft>
            </a:pPr>
            <a:r>
              <a:rPr lang="de-DE" sz="600" b="1" dirty="0" smtClean="0">
                <a:solidFill>
                  <a:schemeClr val="accent2"/>
                </a:solidFill>
              </a:rPr>
              <a:t>PDF</a:t>
            </a:r>
            <a:r>
              <a:rPr lang="de-DE" sz="600" dirty="0" smtClean="0">
                <a:solidFill>
                  <a:schemeClr val="accent2"/>
                </a:solidFill>
              </a:rPr>
              <a:t> -&gt; City, Univ. </a:t>
            </a:r>
            <a:r>
              <a:rPr lang="de-DE" sz="600" dirty="0" err="1" smtClean="0">
                <a:solidFill>
                  <a:schemeClr val="accent2"/>
                </a:solidFill>
              </a:rPr>
              <a:t>of</a:t>
            </a:r>
            <a:r>
              <a:rPr lang="de-DE" sz="600" dirty="0" smtClean="0">
                <a:solidFill>
                  <a:schemeClr val="accent2"/>
                </a:solidFill>
              </a:rPr>
              <a:t> London, </a:t>
            </a:r>
            <a:r>
              <a:rPr lang="de-DE" sz="600" dirty="0" err="1" smtClean="0">
                <a:solidFill>
                  <a:schemeClr val="accent2"/>
                </a:solidFill>
              </a:rPr>
              <a:t>Institutional</a:t>
            </a:r>
            <a:r>
              <a:rPr lang="de-DE" sz="600" dirty="0" smtClean="0">
                <a:solidFill>
                  <a:schemeClr val="accent2"/>
                </a:solidFill>
              </a:rPr>
              <a:t> Repository  (</a:t>
            </a:r>
            <a:r>
              <a:rPr lang="en-US" sz="600" dirty="0">
                <a:solidFill>
                  <a:schemeClr val="accent2"/>
                </a:solidFill>
              </a:rPr>
              <a:t>This is the unspecified version of the paper</a:t>
            </a:r>
            <a:r>
              <a:rPr lang="en-US" sz="600" dirty="0" smtClean="0"/>
              <a:t>.)</a:t>
            </a:r>
            <a:endParaRPr lang="de-DE" sz="600" dirty="0" err="1" smtClean="0">
              <a:solidFill>
                <a:schemeClr val="accent2"/>
              </a:solidFill>
            </a:endParaRPr>
          </a:p>
        </p:txBody>
      </p:sp>
      <p:sp>
        <p:nvSpPr>
          <p:cNvPr id="20" name="Textfeld 19"/>
          <p:cNvSpPr txBox="1"/>
          <p:nvPr/>
        </p:nvSpPr>
        <p:spPr>
          <a:xfrm>
            <a:off x="4742800" y="482208"/>
            <a:ext cx="3517472" cy="184666"/>
          </a:xfrm>
          <a:prstGeom prst="rect">
            <a:avLst/>
          </a:prstGeom>
          <a:noFill/>
          <a:ln w="12700">
            <a:solidFill>
              <a:schemeClr val="accent2"/>
            </a:solidFill>
          </a:ln>
        </p:spPr>
        <p:txBody>
          <a:bodyPr wrap="square" lIns="36000" tIns="0" rIns="0" bIns="0" rtlCol="0">
            <a:spAutoFit/>
          </a:bodyPr>
          <a:lstStyle/>
          <a:p>
            <a:pPr>
              <a:spcAft>
                <a:spcPts val="420"/>
              </a:spcAft>
            </a:pPr>
            <a:r>
              <a:rPr lang="de-DE" sz="1200" dirty="0" smtClean="0">
                <a:solidFill>
                  <a:schemeClr val="accent2"/>
                </a:solidFill>
              </a:rPr>
              <a:t>Suche Zeitschriftenaufsatz 2008,14(6) + Verfügbarkeit</a:t>
            </a:r>
          </a:p>
        </p:txBody>
      </p:sp>
    </p:spTree>
    <p:extLst>
      <p:ext uri="{BB962C8B-B14F-4D97-AF65-F5344CB8AC3E}">
        <p14:creationId xmlns:p14="http://schemas.microsoft.com/office/powerpoint/2010/main" val="1616332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11055" y="296602"/>
            <a:ext cx="2281233" cy="423577"/>
          </a:xfrm>
        </p:spPr>
        <p:txBody>
          <a:bodyPr/>
          <a:lstStyle/>
          <a:p>
            <a:r>
              <a:rPr lang="de-DE" dirty="0" smtClean="0"/>
              <a:t>Suchportal</a:t>
            </a:r>
            <a:endParaRPr lang="de-DE" dirty="0"/>
          </a:p>
        </p:txBody>
      </p:sp>
      <p:pic>
        <p:nvPicPr>
          <p:cNvPr id="8" name="Inhaltsplatzhalter 7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8032" y="925776"/>
            <a:ext cx="4135423" cy="1279922"/>
          </a:xfrm>
          <a:prstGeom prst="rect">
            <a:avLst/>
          </a:prstGeom>
        </p:spPr>
      </p:pic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WiSe 2023/24</a:t>
            </a:r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Fachspezifische Literaturrecherche Geoinformation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15</a:t>
            </a:fld>
            <a:endParaRPr lang="de-DE"/>
          </a:p>
        </p:txBody>
      </p:sp>
      <p:pic>
        <p:nvPicPr>
          <p:cNvPr id="7" name="Grafik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20280" y="358183"/>
            <a:ext cx="1133954" cy="506012"/>
          </a:xfrm>
          <a:prstGeom prst="rect">
            <a:avLst/>
          </a:prstGeom>
        </p:spPr>
      </p:pic>
      <p:pic>
        <p:nvPicPr>
          <p:cNvPr id="9" name="Grafik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1551" y="2285099"/>
            <a:ext cx="3093362" cy="2413340"/>
          </a:xfrm>
          <a:prstGeom prst="rect">
            <a:avLst/>
          </a:prstGeom>
        </p:spPr>
      </p:pic>
      <p:sp>
        <p:nvSpPr>
          <p:cNvPr id="10" name="Textfeld 9"/>
          <p:cNvSpPr txBox="1"/>
          <p:nvPr/>
        </p:nvSpPr>
        <p:spPr>
          <a:xfrm>
            <a:off x="2273838" y="4033299"/>
            <a:ext cx="1084728" cy="47192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Aft>
                <a:spcPts val="420"/>
              </a:spcAft>
            </a:pPr>
            <a:r>
              <a:rPr lang="de-DE" sz="800" dirty="0" smtClean="0">
                <a:solidFill>
                  <a:schemeClr val="accent2"/>
                </a:solidFill>
              </a:rPr>
              <a:t>arXiv.org</a:t>
            </a:r>
          </a:p>
          <a:p>
            <a:pPr>
              <a:spcAft>
                <a:spcPts val="420"/>
              </a:spcAft>
            </a:pPr>
            <a:r>
              <a:rPr lang="de-DE" sz="800" dirty="0" err="1" smtClean="0">
                <a:solidFill>
                  <a:schemeClr val="accent2"/>
                </a:solidFill>
              </a:rPr>
              <a:t>ProQuest</a:t>
            </a:r>
            <a:r>
              <a:rPr lang="de-DE" sz="800" dirty="0" smtClean="0">
                <a:solidFill>
                  <a:schemeClr val="accent2"/>
                </a:solidFill>
              </a:rPr>
              <a:t> -&gt; arXiv.org</a:t>
            </a:r>
          </a:p>
          <a:p>
            <a:pPr>
              <a:spcAft>
                <a:spcPts val="420"/>
              </a:spcAft>
            </a:pPr>
            <a:r>
              <a:rPr lang="de-DE" sz="800" dirty="0" smtClean="0">
                <a:solidFill>
                  <a:schemeClr val="accent2"/>
                </a:solidFill>
              </a:rPr>
              <a:t>arXiv.org</a:t>
            </a:r>
          </a:p>
        </p:txBody>
      </p:sp>
      <p:pic>
        <p:nvPicPr>
          <p:cNvPr id="11" name="Grafik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91151" y="2548155"/>
            <a:ext cx="4837841" cy="1495191"/>
          </a:xfrm>
          <a:prstGeom prst="rect">
            <a:avLst/>
          </a:prstGeom>
        </p:spPr>
      </p:pic>
      <p:cxnSp>
        <p:nvCxnSpPr>
          <p:cNvPr id="13" name="Gerade Verbindung mit Pfeil 12"/>
          <p:cNvCxnSpPr/>
          <p:nvPr/>
        </p:nvCxnSpPr>
        <p:spPr>
          <a:xfrm>
            <a:off x="360040" y="3491769"/>
            <a:ext cx="216024" cy="144016"/>
          </a:xfrm>
          <a:prstGeom prst="straightConnector1">
            <a:avLst/>
          </a:prstGeom>
          <a:ln w="31750"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Gerade Verbindung mit Pfeil 14"/>
          <p:cNvCxnSpPr/>
          <p:nvPr/>
        </p:nvCxnSpPr>
        <p:spPr>
          <a:xfrm flipV="1">
            <a:off x="8136968" y="2880419"/>
            <a:ext cx="216024" cy="88724"/>
          </a:xfrm>
          <a:prstGeom prst="straightConnector1">
            <a:avLst/>
          </a:prstGeom>
          <a:ln w="31750"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feld 17"/>
          <p:cNvSpPr txBox="1"/>
          <p:nvPr/>
        </p:nvSpPr>
        <p:spPr>
          <a:xfrm>
            <a:off x="5472048" y="535513"/>
            <a:ext cx="1656184" cy="369332"/>
          </a:xfrm>
          <a:prstGeom prst="rect">
            <a:avLst/>
          </a:prstGeom>
          <a:noFill/>
          <a:ln w="12700">
            <a:solidFill>
              <a:schemeClr val="accent2"/>
            </a:solidFill>
          </a:ln>
        </p:spPr>
        <p:txBody>
          <a:bodyPr wrap="square" lIns="36000" tIns="0" rIns="0" bIns="0" rtlCol="0">
            <a:spAutoFit/>
          </a:bodyPr>
          <a:lstStyle/>
          <a:p>
            <a:pPr>
              <a:spcAft>
                <a:spcPts val="420"/>
              </a:spcAft>
            </a:pPr>
            <a:r>
              <a:rPr lang="de-DE" sz="1200" dirty="0" smtClean="0">
                <a:solidFill>
                  <a:schemeClr val="accent2"/>
                </a:solidFill>
              </a:rPr>
              <a:t>Suche Kongressbeitrag + Verfügbarkeit</a:t>
            </a:r>
          </a:p>
        </p:txBody>
      </p:sp>
      <p:sp>
        <p:nvSpPr>
          <p:cNvPr id="3" name="Ellipse 2"/>
          <p:cNvSpPr/>
          <p:nvPr/>
        </p:nvSpPr>
        <p:spPr>
          <a:xfrm>
            <a:off x="4091151" y="3312467"/>
            <a:ext cx="661377" cy="144016"/>
          </a:xfrm>
          <a:prstGeom prst="ellipse">
            <a:avLst/>
          </a:prstGeom>
          <a:noFill/>
          <a:ln w="190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400" dirty="0" err="1" smtClean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0281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11055" y="296602"/>
            <a:ext cx="2209225" cy="423577"/>
          </a:xfrm>
        </p:spPr>
        <p:txBody>
          <a:bodyPr/>
          <a:lstStyle/>
          <a:p>
            <a:r>
              <a:rPr lang="de-DE" dirty="0" smtClean="0"/>
              <a:t>Suchportal</a:t>
            </a:r>
            <a:endParaRPr lang="de-DE" dirty="0"/>
          </a:p>
        </p:txBody>
      </p:sp>
      <p:pic>
        <p:nvPicPr>
          <p:cNvPr id="7" name="Inhaltsplatzhalter 6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7980" y="1031232"/>
            <a:ext cx="3566436" cy="1970181"/>
          </a:xfrm>
          <a:prstGeom prst="rect">
            <a:avLst/>
          </a:prstGeom>
        </p:spPr>
      </p:pic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WiSe 2023/24</a:t>
            </a:r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Fachspezifische Literaturrecherche Geoinformation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16</a:t>
            </a:fld>
            <a:endParaRPr lang="de-DE"/>
          </a:p>
        </p:txBody>
      </p:sp>
      <p:pic>
        <p:nvPicPr>
          <p:cNvPr id="8" name="Grafik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20280" y="296602"/>
            <a:ext cx="1130803" cy="504606"/>
          </a:xfrm>
          <a:prstGeom prst="rect">
            <a:avLst/>
          </a:prstGeom>
        </p:spPr>
      </p:pic>
      <p:sp>
        <p:nvSpPr>
          <p:cNvPr id="9" name="Textfeld 8"/>
          <p:cNvSpPr txBox="1"/>
          <p:nvPr/>
        </p:nvSpPr>
        <p:spPr>
          <a:xfrm>
            <a:off x="3744416" y="187476"/>
            <a:ext cx="1470773" cy="184666"/>
          </a:xfrm>
          <a:prstGeom prst="rect">
            <a:avLst/>
          </a:prstGeom>
          <a:noFill/>
          <a:ln w="12700">
            <a:solidFill>
              <a:schemeClr val="accent2"/>
            </a:solidFill>
          </a:ln>
        </p:spPr>
        <p:txBody>
          <a:bodyPr wrap="square" lIns="36000" tIns="0" rIns="0" bIns="0" rtlCol="0">
            <a:spAutoFit/>
          </a:bodyPr>
          <a:lstStyle/>
          <a:p>
            <a:pPr>
              <a:spcAft>
                <a:spcPts val="420"/>
              </a:spcAft>
            </a:pPr>
            <a:r>
              <a:rPr lang="de-DE" sz="1200" dirty="0" smtClean="0">
                <a:solidFill>
                  <a:schemeClr val="accent2"/>
                </a:solidFill>
              </a:rPr>
              <a:t>Suche Kongressbeitrag</a:t>
            </a:r>
          </a:p>
        </p:txBody>
      </p:sp>
      <p:pic>
        <p:nvPicPr>
          <p:cNvPr id="13" name="Grafik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15947" y="548905"/>
            <a:ext cx="4198589" cy="1944216"/>
          </a:xfrm>
          <a:prstGeom prst="rect">
            <a:avLst/>
          </a:prstGeom>
        </p:spPr>
      </p:pic>
      <p:sp>
        <p:nvSpPr>
          <p:cNvPr id="14" name="Textfeld 13"/>
          <p:cNvSpPr txBox="1"/>
          <p:nvPr/>
        </p:nvSpPr>
        <p:spPr>
          <a:xfrm>
            <a:off x="5688633" y="187476"/>
            <a:ext cx="3423366" cy="215444"/>
          </a:xfrm>
          <a:prstGeom prst="rect">
            <a:avLst/>
          </a:prstGeom>
          <a:noFill/>
          <a:ln w="12700">
            <a:solidFill>
              <a:schemeClr val="accent2"/>
            </a:solidFill>
          </a:ln>
        </p:spPr>
        <p:txBody>
          <a:bodyPr wrap="square" lIns="36000" tIns="0" rIns="0" bIns="0" rtlCol="0">
            <a:spAutoFit/>
          </a:bodyPr>
          <a:lstStyle/>
          <a:p>
            <a:pPr>
              <a:spcAft>
                <a:spcPts val="420"/>
              </a:spcAft>
            </a:pPr>
            <a:r>
              <a:rPr lang="de-DE" sz="1400" dirty="0" smtClean="0">
                <a:solidFill>
                  <a:schemeClr val="accent2"/>
                </a:solidFill>
              </a:rPr>
              <a:t>Alternative Suchmöglichkeiten + Verfügbarkeit</a:t>
            </a:r>
            <a:endParaRPr lang="de-DE" sz="1400" b="1" dirty="0" smtClean="0">
              <a:solidFill>
                <a:schemeClr val="accent2"/>
              </a:solidFill>
            </a:endParaRPr>
          </a:p>
        </p:txBody>
      </p:sp>
      <p:cxnSp>
        <p:nvCxnSpPr>
          <p:cNvPr id="16" name="Gerade Verbindung mit Pfeil 15"/>
          <p:cNvCxnSpPr/>
          <p:nvPr/>
        </p:nvCxnSpPr>
        <p:spPr>
          <a:xfrm flipV="1">
            <a:off x="4793923" y="3096443"/>
            <a:ext cx="174629" cy="216024"/>
          </a:xfrm>
          <a:prstGeom prst="straightConnector1">
            <a:avLst/>
          </a:prstGeom>
          <a:ln w="31750"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Grafik 1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18483" y="2653091"/>
            <a:ext cx="5193515" cy="2066385"/>
          </a:xfrm>
          <a:prstGeom prst="rect">
            <a:avLst/>
          </a:prstGeom>
        </p:spPr>
      </p:pic>
      <p:cxnSp>
        <p:nvCxnSpPr>
          <p:cNvPr id="20" name="Gerade Verbindung mit Pfeil 19"/>
          <p:cNvCxnSpPr/>
          <p:nvPr/>
        </p:nvCxnSpPr>
        <p:spPr>
          <a:xfrm flipV="1">
            <a:off x="4474534" y="2016323"/>
            <a:ext cx="72008" cy="144016"/>
          </a:xfrm>
          <a:prstGeom prst="straightConnector1">
            <a:avLst/>
          </a:prstGeom>
          <a:ln w="31750"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Gerade Verbindung mit Pfeil 21"/>
          <p:cNvCxnSpPr/>
          <p:nvPr/>
        </p:nvCxnSpPr>
        <p:spPr>
          <a:xfrm flipV="1">
            <a:off x="4601358" y="4664043"/>
            <a:ext cx="192565" cy="72008"/>
          </a:xfrm>
          <a:prstGeom prst="straightConnector1">
            <a:avLst/>
          </a:prstGeom>
          <a:ln w="31750"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02410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11055" y="191914"/>
            <a:ext cx="2065209" cy="423577"/>
          </a:xfrm>
        </p:spPr>
        <p:txBody>
          <a:bodyPr/>
          <a:lstStyle/>
          <a:p>
            <a:r>
              <a:rPr lang="de-DE" dirty="0" err="1" smtClean="0"/>
              <a:t>suchportal</a:t>
            </a:r>
            <a:endParaRPr lang="de-DE" dirty="0"/>
          </a:p>
        </p:txBody>
      </p:sp>
      <p:pic>
        <p:nvPicPr>
          <p:cNvPr id="8" name="Inhaltsplatzhalter 7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8033" y="748572"/>
            <a:ext cx="3109227" cy="1694166"/>
          </a:xfrm>
          <a:prstGeom prst="rect">
            <a:avLst/>
          </a:prstGeom>
        </p:spPr>
      </p:pic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WiSe 2023/24</a:t>
            </a:r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Fachspezifische Literaturrecherche Geoinformation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17</a:t>
            </a:fld>
            <a:endParaRPr lang="de-DE"/>
          </a:p>
        </p:txBody>
      </p:sp>
      <p:pic>
        <p:nvPicPr>
          <p:cNvPr id="7" name="Grafik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66711" y="191914"/>
            <a:ext cx="1133954" cy="499915"/>
          </a:xfrm>
          <a:prstGeom prst="rect">
            <a:avLst/>
          </a:prstGeom>
        </p:spPr>
      </p:pic>
      <p:pic>
        <p:nvPicPr>
          <p:cNvPr id="10" name="Grafik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8032" y="2684931"/>
            <a:ext cx="3384377" cy="2047404"/>
          </a:xfrm>
          <a:prstGeom prst="rect">
            <a:avLst/>
          </a:prstGeom>
        </p:spPr>
      </p:pic>
      <p:pic>
        <p:nvPicPr>
          <p:cNvPr id="11" name="Grafik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70598" y="1049552"/>
            <a:ext cx="3024335" cy="2354210"/>
          </a:xfrm>
          <a:prstGeom prst="rect">
            <a:avLst/>
          </a:prstGeom>
        </p:spPr>
      </p:pic>
      <p:pic>
        <p:nvPicPr>
          <p:cNvPr id="12" name="Grafik 1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16518" y="3515129"/>
            <a:ext cx="2633421" cy="581467"/>
          </a:xfrm>
          <a:prstGeom prst="rect">
            <a:avLst/>
          </a:prstGeom>
        </p:spPr>
      </p:pic>
      <p:pic>
        <p:nvPicPr>
          <p:cNvPr id="13" name="Grafik 12"/>
          <p:cNvPicPr>
            <a:picLocks noChangeAspect="1"/>
          </p:cNvPicPr>
          <p:nvPr/>
        </p:nvPicPr>
        <p:blipFill rotWithShape="1">
          <a:blip r:embed="rId7"/>
          <a:srcRect r="1623" b="1131"/>
          <a:stretch/>
        </p:blipFill>
        <p:spPr>
          <a:xfrm>
            <a:off x="5904656" y="2959138"/>
            <a:ext cx="3091242" cy="1777417"/>
          </a:xfrm>
          <a:prstGeom prst="rect">
            <a:avLst/>
          </a:prstGeom>
        </p:spPr>
      </p:pic>
      <p:pic>
        <p:nvPicPr>
          <p:cNvPr id="14" name="Grafik 1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877546" y="1004043"/>
            <a:ext cx="3017409" cy="1732360"/>
          </a:xfrm>
          <a:prstGeom prst="rect">
            <a:avLst/>
          </a:prstGeom>
        </p:spPr>
      </p:pic>
      <p:sp>
        <p:nvSpPr>
          <p:cNvPr id="15" name="Textfeld 14"/>
          <p:cNvSpPr txBox="1"/>
          <p:nvPr/>
        </p:nvSpPr>
        <p:spPr>
          <a:xfrm>
            <a:off x="4870346" y="282163"/>
            <a:ext cx="3849173" cy="430887"/>
          </a:xfrm>
          <a:prstGeom prst="rect">
            <a:avLst/>
          </a:prstGeom>
          <a:noFill/>
          <a:ln w="12700">
            <a:solidFill>
              <a:schemeClr val="accent2"/>
            </a:solidFill>
          </a:ln>
        </p:spPr>
        <p:txBody>
          <a:bodyPr wrap="square" lIns="36000" tIns="0" rIns="0" bIns="0" rtlCol="0">
            <a:spAutoFit/>
          </a:bodyPr>
          <a:lstStyle/>
          <a:p>
            <a:pPr>
              <a:spcAft>
                <a:spcPts val="420"/>
              </a:spcAft>
            </a:pPr>
            <a:r>
              <a:rPr lang="de-DE" sz="1400" dirty="0" smtClean="0">
                <a:solidFill>
                  <a:schemeClr val="accent2"/>
                </a:solidFill>
              </a:rPr>
              <a:t>Suche Zeitschriftenaufsatz 1996,15(3) / Zeitschrift + Verfügbarkeit</a:t>
            </a:r>
          </a:p>
        </p:txBody>
      </p:sp>
      <p:cxnSp>
        <p:nvCxnSpPr>
          <p:cNvPr id="17" name="Gerade Verbindung mit Pfeil 16"/>
          <p:cNvCxnSpPr/>
          <p:nvPr/>
        </p:nvCxnSpPr>
        <p:spPr>
          <a:xfrm>
            <a:off x="179975" y="936203"/>
            <a:ext cx="108057" cy="136604"/>
          </a:xfrm>
          <a:prstGeom prst="straightConnector1">
            <a:avLst/>
          </a:prstGeom>
          <a:ln w="127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Gerade Verbindung mit Pfeil 19"/>
          <p:cNvCxnSpPr/>
          <p:nvPr/>
        </p:nvCxnSpPr>
        <p:spPr>
          <a:xfrm>
            <a:off x="179975" y="2959138"/>
            <a:ext cx="131080" cy="137305"/>
          </a:xfrm>
          <a:prstGeom prst="straightConnector1">
            <a:avLst/>
          </a:prstGeom>
          <a:ln w="127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Gerade Verbindung mit Pfeil 21"/>
          <p:cNvCxnSpPr/>
          <p:nvPr/>
        </p:nvCxnSpPr>
        <p:spPr>
          <a:xfrm>
            <a:off x="3735423" y="3530036"/>
            <a:ext cx="162190" cy="144016"/>
          </a:xfrm>
          <a:prstGeom prst="straightConnector1">
            <a:avLst/>
          </a:prstGeom>
          <a:ln w="31750"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Gerade Verbindung mit Pfeil 23"/>
          <p:cNvCxnSpPr/>
          <p:nvPr/>
        </p:nvCxnSpPr>
        <p:spPr>
          <a:xfrm>
            <a:off x="6696744" y="4392587"/>
            <a:ext cx="72008" cy="72008"/>
          </a:xfrm>
          <a:prstGeom prst="straightConnector1">
            <a:avLst/>
          </a:prstGeom>
          <a:ln w="25400"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Ellipse 27"/>
          <p:cNvSpPr/>
          <p:nvPr/>
        </p:nvSpPr>
        <p:spPr>
          <a:xfrm>
            <a:off x="3830195" y="3119827"/>
            <a:ext cx="1070939" cy="298842"/>
          </a:xfrm>
          <a:prstGeom prst="ellipse">
            <a:avLst/>
          </a:prstGeom>
          <a:noFill/>
          <a:ln w="158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400" dirty="0" err="1" smtClean="0">
              <a:solidFill>
                <a:schemeClr val="accent2"/>
              </a:solidFill>
            </a:endParaRPr>
          </a:p>
        </p:txBody>
      </p:sp>
      <p:sp>
        <p:nvSpPr>
          <p:cNvPr id="29" name="Ellipse 28"/>
          <p:cNvSpPr/>
          <p:nvPr/>
        </p:nvSpPr>
        <p:spPr>
          <a:xfrm>
            <a:off x="6696744" y="4096595"/>
            <a:ext cx="288032" cy="151976"/>
          </a:xfrm>
          <a:prstGeom prst="ellipse">
            <a:avLst/>
          </a:prstGeom>
          <a:noFill/>
          <a:ln w="190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400" dirty="0" err="1" smtClean="0">
              <a:solidFill>
                <a:schemeClr val="accent2"/>
              </a:solidFill>
            </a:endParaRPr>
          </a:p>
        </p:txBody>
      </p:sp>
      <p:cxnSp>
        <p:nvCxnSpPr>
          <p:cNvPr id="31" name="Gerade Verbindung mit Pfeil 30"/>
          <p:cNvCxnSpPr/>
          <p:nvPr/>
        </p:nvCxnSpPr>
        <p:spPr>
          <a:xfrm>
            <a:off x="6449939" y="1800299"/>
            <a:ext cx="246805" cy="70495"/>
          </a:xfrm>
          <a:prstGeom prst="straightConnector1">
            <a:avLst/>
          </a:prstGeom>
          <a:ln w="12700">
            <a:solidFill>
              <a:srgbClr val="FFC000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feld 2"/>
          <p:cNvSpPr txBox="1"/>
          <p:nvPr/>
        </p:nvSpPr>
        <p:spPr>
          <a:xfrm>
            <a:off x="126971" y="2226657"/>
            <a:ext cx="237088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Aft>
                <a:spcPts val="420"/>
              </a:spcAft>
            </a:pPr>
            <a:r>
              <a:rPr lang="de-DE" sz="1400" dirty="0">
                <a:solidFill>
                  <a:schemeClr val="accent2"/>
                </a:solidFill>
              </a:rPr>
              <a:t> </a:t>
            </a:r>
            <a:r>
              <a:rPr lang="de-DE" b="1" dirty="0" smtClean="0">
                <a:solidFill>
                  <a:srgbClr val="FF0000"/>
                </a:solidFill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2355281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88032" y="288131"/>
            <a:ext cx="5365351" cy="503262"/>
          </a:xfrm>
        </p:spPr>
        <p:txBody>
          <a:bodyPr/>
          <a:lstStyle/>
          <a:p>
            <a:r>
              <a:rPr lang="de-DE" dirty="0" smtClean="0"/>
              <a:t>Datenbank-Infosystem   DBIS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88032" y="872354"/>
            <a:ext cx="8640000" cy="3876794"/>
          </a:xfrm>
        </p:spPr>
        <p:txBody>
          <a:bodyPr/>
          <a:lstStyle/>
          <a:p>
            <a:pPr marL="0" indent="0">
              <a:buNone/>
            </a:pPr>
            <a:r>
              <a:rPr lang="de-DE" dirty="0" smtClean="0"/>
              <a:t>Das</a:t>
            </a:r>
            <a:r>
              <a:rPr lang="de-DE" b="1" dirty="0" smtClean="0"/>
              <a:t> Datenbank-Infosystem </a:t>
            </a:r>
            <a:r>
              <a:rPr lang="de-DE" b="1" dirty="0"/>
              <a:t>(DBIS)</a:t>
            </a:r>
            <a:r>
              <a:rPr lang="de-DE" dirty="0"/>
              <a:t> </a:t>
            </a:r>
            <a:r>
              <a:rPr lang="de-DE" dirty="0" smtClean="0"/>
              <a:t>ist ein kooperativer Service zur Nutzung wissenschaftlicher Datenbanken.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de-DE" dirty="0" smtClean="0"/>
              <a:t>In </a:t>
            </a:r>
            <a:r>
              <a:rPr lang="de-DE" dirty="0"/>
              <a:t>DBIS werden </a:t>
            </a:r>
            <a:r>
              <a:rPr lang="de-DE" b="1" dirty="0"/>
              <a:t>Datenbanken</a:t>
            </a:r>
            <a:r>
              <a:rPr lang="de-DE" dirty="0"/>
              <a:t> verzeichnet, deren Inhalte über eine Suchfunktionalität gezielt durchsucht werden </a:t>
            </a:r>
            <a:r>
              <a:rPr lang="de-DE" dirty="0" smtClean="0"/>
              <a:t>können.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de-DE" dirty="0" smtClean="0"/>
              <a:t>Berücksichtigt </a:t>
            </a:r>
            <a:r>
              <a:rPr lang="de-DE" dirty="0"/>
              <a:t>werden sowohl Datenbanken, in denen Sie nach </a:t>
            </a:r>
            <a:r>
              <a:rPr lang="de-DE" b="1" dirty="0"/>
              <a:t>Literatur</a:t>
            </a:r>
            <a:r>
              <a:rPr lang="de-DE" dirty="0"/>
              <a:t> suchen können, als auch solche, die eine Recherche nach </a:t>
            </a:r>
            <a:r>
              <a:rPr lang="de-DE" b="1" dirty="0"/>
              <a:t>Fakten</a:t>
            </a:r>
            <a:r>
              <a:rPr lang="de-DE" dirty="0"/>
              <a:t> ermöglichen</a:t>
            </a:r>
            <a:r>
              <a:rPr lang="de-DE" dirty="0" smtClean="0"/>
              <a:t>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de-DE" dirty="0" smtClean="0"/>
              <a:t>Sie können im </a:t>
            </a:r>
            <a:r>
              <a:rPr lang="de-DE" dirty="0"/>
              <a:t>Gesamtbestand von DBIS </a:t>
            </a:r>
            <a:r>
              <a:rPr lang="de-DE" b="1" dirty="0"/>
              <a:t>recherchieren</a:t>
            </a:r>
            <a:r>
              <a:rPr lang="de-DE" dirty="0"/>
              <a:t> </a:t>
            </a:r>
            <a:r>
              <a:rPr lang="de-DE" dirty="0" smtClean="0"/>
              <a:t>oder sich in der Fachübersicht im </a:t>
            </a:r>
            <a:r>
              <a:rPr lang="de-DE" b="1" dirty="0" smtClean="0"/>
              <a:t>Fachgebiet</a:t>
            </a:r>
            <a:r>
              <a:rPr lang="de-DE" dirty="0" smtClean="0"/>
              <a:t> die Datenbanken anzeigen lassen. Neben den Zugang zu lizenzierten Datenbanken der eigenen Einrichtung, erhalten Sie auch Zugang </a:t>
            </a:r>
            <a:r>
              <a:rPr lang="de-DE" dirty="0"/>
              <a:t>zu weiteren frei im </a:t>
            </a:r>
            <a:r>
              <a:rPr lang="de-DE" dirty="0" smtClean="0"/>
              <a:t>Internet verfügbaren Datenbanken 		      </a:t>
            </a:r>
            <a:r>
              <a:rPr lang="de-DE" sz="1800" dirty="0" smtClean="0"/>
              <a:t>-&gt; Bibliotheksauswahl, Einstellung: Zugangsarten.</a:t>
            </a:r>
            <a:endParaRPr lang="de-DE" sz="1800" dirty="0"/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WiSe 2023/24</a:t>
            </a:r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Fachspezifische Literaturrecherche Geoinformation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18</a:t>
            </a:fld>
            <a:endParaRPr lang="de-DE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268138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14919" y="407334"/>
            <a:ext cx="5733753" cy="400895"/>
          </a:xfrm>
        </p:spPr>
        <p:txBody>
          <a:bodyPr/>
          <a:lstStyle/>
          <a:p>
            <a:r>
              <a:rPr lang="de-DE" dirty="0" smtClean="0"/>
              <a:t>DBIS    -   </a:t>
            </a:r>
            <a:r>
              <a:rPr lang="de-DE" sz="1800" dirty="0" smtClean="0"/>
              <a:t>Bibliographische Datenbanken</a:t>
            </a:r>
            <a:endParaRPr lang="de-DE" sz="180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14919" y="936203"/>
            <a:ext cx="8640000" cy="3600400"/>
          </a:xfrm>
        </p:spPr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r>
              <a:rPr lang="de-DE" dirty="0" smtClean="0"/>
              <a:t>Wichtig </a:t>
            </a:r>
            <a:r>
              <a:rPr lang="de-DE" dirty="0"/>
              <a:t>für die Suche nach spezieller </a:t>
            </a:r>
            <a:r>
              <a:rPr lang="de-DE" b="1" dirty="0" smtClean="0"/>
              <a:t>Fachliteratur </a:t>
            </a:r>
            <a:r>
              <a:rPr lang="de-DE" dirty="0" smtClean="0"/>
              <a:t>sind bibliographische Datenbanken. Sie enthalten </a:t>
            </a:r>
            <a:r>
              <a:rPr lang="de-DE" dirty="0"/>
              <a:t>bibliographische Angaben (Autor, </a:t>
            </a:r>
            <a:r>
              <a:rPr lang="de-DE" dirty="0" smtClean="0"/>
              <a:t>Titel, Quelle) </a:t>
            </a:r>
            <a:r>
              <a:rPr lang="de-DE" dirty="0"/>
              <a:t>zu </a:t>
            </a:r>
            <a:r>
              <a:rPr lang="de-DE" dirty="0" smtClean="0"/>
              <a:t>Veröffentlichungen</a:t>
            </a:r>
            <a:r>
              <a:rPr lang="de-DE" dirty="0"/>
              <a:t>. Anhand </a:t>
            </a:r>
            <a:r>
              <a:rPr lang="de-DE" dirty="0" smtClean="0"/>
              <a:t>dieser können </a:t>
            </a:r>
            <a:r>
              <a:rPr lang="de-DE" dirty="0"/>
              <a:t>Sie </a:t>
            </a:r>
            <a:r>
              <a:rPr lang="de-DE" dirty="0" smtClean="0"/>
              <a:t>auch die </a:t>
            </a:r>
            <a:r>
              <a:rPr lang="de-DE" dirty="0"/>
              <a:t>Publikationstypen unterscheiden</a:t>
            </a:r>
            <a:r>
              <a:rPr lang="de-DE" dirty="0" smtClean="0"/>
              <a:t>. Vielfach sind auch inhaltliche </a:t>
            </a:r>
            <a:r>
              <a:rPr lang="de-DE" dirty="0"/>
              <a:t>Angaben zum </a:t>
            </a:r>
            <a:r>
              <a:rPr lang="de-DE" dirty="0" smtClean="0"/>
              <a:t>Dokument aufgenommen wie Abstracts</a:t>
            </a:r>
            <a:r>
              <a:rPr lang="de-DE" dirty="0"/>
              <a:t>, </a:t>
            </a:r>
            <a:r>
              <a:rPr lang="de-DE" dirty="0" smtClean="0"/>
              <a:t>Reviews oder Schlagwörter und Notationen von Klassifikationen der inhaltlichen Erschließung.</a:t>
            </a:r>
          </a:p>
          <a:p>
            <a:pPr marL="419100" indent="-419100">
              <a:buNone/>
            </a:pPr>
            <a:r>
              <a:rPr lang="de-DE" sz="1300" b="1" dirty="0">
                <a:solidFill>
                  <a:srgbClr val="CC0066"/>
                </a:solidFill>
              </a:rPr>
              <a:t>	</a:t>
            </a:r>
            <a:r>
              <a:rPr lang="de-DE" sz="1300" dirty="0" smtClean="0">
                <a:solidFill>
                  <a:srgbClr val="CC0066"/>
                </a:solidFill>
              </a:rPr>
              <a:t>Aufsatzdatenbanken </a:t>
            </a:r>
            <a:r>
              <a:rPr lang="de-DE" sz="1300" dirty="0">
                <a:solidFill>
                  <a:srgbClr val="CC0066"/>
                </a:solidFill>
              </a:rPr>
              <a:t>+ </a:t>
            </a:r>
            <a:r>
              <a:rPr lang="de-DE" sz="1300" dirty="0" smtClean="0">
                <a:solidFill>
                  <a:srgbClr val="CC0066"/>
                </a:solidFill>
              </a:rPr>
              <a:t>Fachbibliographien sind </a:t>
            </a:r>
            <a:r>
              <a:rPr lang="de-DE" sz="1300" u="sng" dirty="0">
                <a:solidFill>
                  <a:srgbClr val="CC0066"/>
                </a:solidFill>
              </a:rPr>
              <a:t>wichtig</a:t>
            </a:r>
            <a:r>
              <a:rPr lang="de-DE" sz="1300" dirty="0">
                <a:solidFill>
                  <a:srgbClr val="CC0066"/>
                </a:solidFill>
              </a:rPr>
              <a:t> für die </a:t>
            </a:r>
            <a:r>
              <a:rPr lang="de-DE" sz="1300" b="1" dirty="0">
                <a:solidFill>
                  <a:srgbClr val="CC0066"/>
                </a:solidFill>
              </a:rPr>
              <a:t>Literaturrecherche</a:t>
            </a:r>
            <a:r>
              <a:rPr lang="de-DE" sz="1300" dirty="0">
                <a:solidFill>
                  <a:srgbClr val="CC0066"/>
                </a:solidFill>
              </a:rPr>
              <a:t> </a:t>
            </a:r>
          </a:p>
          <a:p>
            <a:pPr marL="1219200" lvl="2" indent="-419100">
              <a:buNone/>
            </a:pPr>
            <a:r>
              <a:rPr lang="de-DE" sz="1300" dirty="0" smtClean="0">
                <a:solidFill>
                  <a:srgbClr val="CC0066"/>
                </a:solidFill>
              </a:rPr>
              <a:t>  </a:t>
            </a:r>
            <a:r>
              <a:rPr lang="de-DE" sz="1300" b="1" dirty="0" smtClean="0">
                <a:solidFill>
                  <a:srgbClr val="CC0066"/>
                </a:solidFill>
              </a:rPr>
              <a:t>Suche</a:t>
            </a:r>
            <a:r>
              <a:rPr lang="de-DE" sz="1300" dirty="0" smtClean="0">
                <a:solidFill>
                  <a:srgbClr val="CC0066"/>
                </a:solidFill>
              </a:rPr>
              <a:t>: </a:t>
            </a:r>
            <a:r>
              <a:rPr lang="de-DE" sz="1300" dirty="0">
                <a:solidFill>
                  <a:srgbClr val="CC0066"/>
                </a:solidFill>
              </a:rPr>
              <a:t>Wer hat zu welchem Thema was veröffentlicht? </a:t>
            </a:r>
          </a:p>
          <a:p>
            <a:pPr marL="1219200" lvl="2" indent="-419100">
              <a:buNone/>
            </a:pPr>
            <a:r>
              <a:rPr lang="de-DE" sz="1300" dirty="0">
                <a:solidFill>
                  <a:srgbClr val="CC0066"/>
                </a:solidFill>
              </a:rPr>
              <a:t>  </a:t>
            </a:r>
            <a:r>
              <a:rPr lang="de-DE" sz="1300" b="1" dirty="0">
                <a:solidFill>
                  <a:srgbClr val="CC0066"/>
                </a:solidFill>
              </a:rPr>
              <a:t>Treffer</a:t>
            </a:r>
            <a:r>
              <a:rPr lang="de-DE" sz="1300" dirty="0">
                <a:solidFill>
                  <a:srgbClr val="CC0066"/>
                </a:solidFill>
              </a:rPr>
              <a:t>: Bücher + Aufsätze/Artikel, </a:t>
            </a:r>
            <a:r>
              <a:rPr lang="de-DE" sz="1300" u="sng" dirty="0">
                <a:solidFill>
                  <a:srgbClr val="CC0066"/>
                </a:solidFill>
              </a:rPr>
              <a:t>unabhängig</a:t>
            </a:r>
            <a:r>
              <a:rPr lang="de-DE" sz="1300" dirty="0">
                <a:solidFill>
                  <a:srgbClr val="CC0066"/>
                </a:solidFill>
              </a:rPr>
              <a:t> vom Bestand einer Bibliothek !</a:t>
            </a:r>
          </a:p>
          <a:p>
            <a:pPr marL="1219200" lvl="2" indent="-419100">
              <a:buNone/>
            </a:pPr>
            <a:r>
              <a:rPr lang="de-DE" sz="1300" dirty="0">
                <a:solidFill>
                  <a:srgbClr val="CC0066"/>
                </a:solidFill>
              </a:rPr>
              <a:t>   z.T. eingebunden:  SFX Linking-Service ULB  Bonn</a:t>
            </a:r>
          </a:p>
          <a:p>
            <a:pPr marL="0" indent="0">
              <a:buNone/>
            </a:pPr>
            <a:r>
              <a:rPr lang="de-DE" sz="1400" dirty="0" smtClean="0"/>
              <a:t>Mögliche eingebundene Dienste und Service sind z.B. Link </a:t>
            </a:r>
            <a:r>
              <a:rPr lang="de-DE" sz="1400" dirty="0" err="1"/>
              <a:t>Resolver</a:t>
            </a:r>
            <a:r>
              <a:rPr lang="de-DE" sz="1400" dirty="0"/>
              <a:t> (Verlinkung auf </a:t>
            </a:r>
            <a:r>
              <a:rPr lang="de-DE" sz="1400" dirty="0" smtClean="0"/>
              <a:t>elektronische Volltexte, </a:t>
            </a:r>
            <a:r>
              <a:rPr lang="de-DE" sz="1400" dirty="0"/>
              <a:t>Verfügbarkeitsrecherche</a:t>
            </a:r>
            <a:r>
              <a:rPr lang="de-DE" sz="1400" dirty="0" smtClean="0"/>
              <a:t>), Schnittstelle </a:t>
            </a:r>
            <a:r>
              <a:rPr lang="de-DE" sz="1400" dirty="0"/>
              <a:t>zu </a:t>
            </a:r>
            <a:r>
              <a:rPr lang="de-DE" sz="1400" dirty="0" smtClean="0"/>
              <a:t>Literaturverwaltungsprogrammen, </a:t>
            </a:r>
            <a:r>
              <a:rPr lang="de-DE" sz="1400" dirty="0" err="1" smtClean="0"/>
              <a:t>Alerting</a:t>
            </a:r>
            <a:r>
              <a:rPr lang="de-DE" sz="1400" dirty="0" smtClean="0"/>
              <a:t>-Dienste</a:t>
            </a:r>
            <a:r>
              <a:rPr lang="de-DE" sz="1400" dirty="0"/>
              <a:t>, </a:t>
            </a:r>
            <a:r>
              <a:rPr lang="de-DE" sz="1400" dirty="0" smtClean="0"/>
              <a:t>Zitiernachweis</a:t>
            </a:r>
            <a:endParaRPr lang="de-DE" sz="1400" dirty="0"/>
          </a:p>
          <a:p>
            <a:pPr marL="0" indent="0">
              <a:buNone/>
            </a:pP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WiSe 2023/24</a:t>
            </a:r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Fachspezifische Literaturrecherche Geoinformation</a:t>
            </a:r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19</a:t>
            </a:fld>
            <a:endParaRPr lang="de-DE"/>
          </a:p>
        </p:txBody>
      </p:sp>
      <p:pic>
        <p:nvPicPr>
          <p:cNvPr id="8" name="Grafik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04734" y="3744515"/>
            <a:ext cx="823464" cy="216024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376737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11055" y="360139"/>
            <a:ext cx="3577377" cy="601894"/>
          </a:xfrm>
          <a:ln>
            <a:noFill/>
          </a:ln>
        </p:spPr>
        <p:txBody>
          <a:bodyPr/>
          <a:lstStyle/>
          <a:p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92602" y="1237349"/>
            <a:ext cx="8636389" cy="3451115"/>
          </a:xfrm>
        </p:spPr>
        <p:txBody>
          <a:bodyPr/>
          <a:lstStyle/>
          <a:p>
            <a:pPr marL="0" indent="0">
              <a:buNone/>
            </a:pPr>
            <a:r>
              <a:rPr lang="de-DE" dirty="0" smtClean="0"/>
              <a:t>				</a:t>
            </a:r>
          </a:p>
          <a:p>
            <a:pPr marL="0" indent="0">
              <a:buNone/>
            </a:pPr>
            <a:r>
              <a:rPr lang="de-DE" dirty="0"/>
              <a:t> </a:t>
            </a:r>
            <a:r>
              <a:rPr lang="de-DE" dirty="0" smtClean="0"/>
              <a:t>      </a:t>
            </a:r>
            <a:r>
              <a:rPr lang="de-DE" dirty="0" err="1" smtClean="0"/>
              <a:t>bonnus</a:t>
            </a:r>
            <a:r>
              <a:rPr lang="de-DE" dirty="0" smtClean="0"/>
              <a:t>						          DBIS</a:t>
            </a:r>
            <a:endParaRPr lang="de-DE" dirty="0"/>
          </a:p>
          <a:p>
            <a:pPr marL="0" indent="0">
              <a:buNone/>
            </a:pPr>
            <a:r>
              <a:rPr lang="de-DE" dirty="0" smtClean="0"/>
              <a:t>				   </a:t>
            </a:r>
            <a:r>
              <a:rPr lang="de-DE" dirty="0" smtClean="0">
                <a:solidFill>
                  <a:srgbClr val="008E40"/>
                </a:solidFill>
              </a:rPr>
              <a:t>THEMA</a:t>
            </a:r>
            <a:r>
              <a:rPr lang="de-DE" dirty="0" smtClean="0">
                <a:solidFill>
                  <a:srgbClr val="FF0000"/>
                </a:solidFill>
              </a:rPr>
              <a:t> 	</a:t>
            </a:r>
            <a:r>
              <a:rPr lang="de-DE" dirty="0"/>
              <a:t>	</a:t>
            </a:r>
            <a:r>
              <a:rPr lang="de-DE" dirty="0" smtClean="0"/>
              <a:t>	</a:t>
            </a:r>
            <a:r>
              <a:rPr lang="de-DE" dirty="0" smtClean="0">
                <a:solidFill>
                  <a:srgbClr val="D2A80C"/>
                </a:solidFill>
              </a:rPr>
              <a:t>ACM DL</a:t>
            </a:r>
          </a:p>
          <a:p>
            <a:pPr marL="0" indent="0">
              <a:buNone/>
            </a:pPr>
            <a:r>
              <a:rPr lang="de-DE" dirty="0" smtClean="0"/>
              <a:t>			        </a:t>
            </a:r>
            <a:r>
              <a:rPr lang="de-DE" dirty="0" smtClean="0">
                <a:solidFill>
                  <a:srgbClr val="008E40"/>
                </a:solidFill>
              </a:rPr>
              <a:t>DER SEMINARARBEIT</a:t>
            </a:r>
            <a:r>
              <a:rPr lang="de-DE" dirty="0" smtClean="0">
                <a:solidFill>
                  <a:srgbClr val="FF0000"/>
                </a:solidFill>
              </a:rPr>
              <a:t>	                     </a:t>
            </a:r>
            <a:r>
              <a:rPr lang="de-DE" dirty="0" smtClean="0">
                <a:solidFill>
                  <a:schemeClr val="accent6">
                    <a:lumMod val="50000"/>
                  </a:schemeClr>
                </a:solidFill>
              </a:rPr>
              <a:t>IEEE CSDL</a:t>
            </a:r>
          </a:p>
          <a:p>
            <a:pPr marL="0" indent="0">
              <a:buNone/>
            </a:pPr>
            <a:r>
              <a:rPr lang="de-DE" dirty="0" smtClean="0"/>
              <a:t>	</a:t>
            </a:r>
            <a:r>
              <a:rPr lang="de-DE" dirty="0" err="1" smtClean="0"/>
              <a:t>DigiBib</a:t>
            </a:r>
            <a:r>
              <a:rPr lang="de-DE" dirty="0" smtClean="0"/>
              <a:t>						 </a:t>
            </a:r>
            <a:r>
              <a:rPr lang="de-DE" dirty="0" smtClean="0">
                <a:solidFill>
                  <a:schemeClr val="accent3">
                    <a:lumMod val="50000"/>
                  </a:schemeClr>
                </a:solidFill>
              </a:rPr>
              <a:t>DBLP</a:t>
            </a:r>
          </a:p>
          <a:p>
            <a:pPr marL="0" indent="0">
              <a:buNone/>
            </a:pPr>
            <a:r>
              <a:rPr lang="de-DE" dirty="0" smtClean="0">
                <a:solidFill>
                  <a:schemeClr val="accent3">
                    <a:lumMod val="50000"/>
                  </a:schemeClr>
                </a:solidFill>
              </a:rPr>
              <a:t>							    </a:t>
            </a:r>
            <a:r>
              <a:rPr lang="de-DE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arXiv.org</a:t>
            </a:r>
          </a:p>
          <a:p>
            <a:pPr marL="0" indent="0">
              <a:buNone/>
            </a:pPr>
            <a:r>
              <a:rPr lang="de-DE" dirty="0"/>
              <a:t>	</a:t>
            </a:r>
            <a:r>
              <a:rPr lang="de-DE" dirty="0" smtClean="0"/>
              <a:t>		ZDB			       </a:t>
            </a:r>
            <a:r>
              <a:rPr lang="de-DE" dirty="0" smtClean="0">
                <a:solidFill>
                  <a:srgbClr val="00B0F0"/>
                </a:solidFill>
              </a:rPr>
              <a:t>GOOGLE &amp; Co.</a:t>
            </a:r>
            <a:r>
              <a:rPr lang="de-DE" dirty="0" smtClean="0">
                <a:solidFill>
                  <a:srgbClr val="07529A"/>
                </a:solidFill>
              </a:rPr>
              <a:t>	</a:t>
            </a:r>
            <a:r>
              <a:rPr lang="de-DE" dirty="0" smtClean="0"/>
              <a:t>				     EZB</a:t>
            </a: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WiSe 2023/24</a:t>
            </a:r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Fachspezifische Literaturrecherche Geoinformation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2</a:t>
            </a:fld>
            <a:endParaRPr lang="de-DE"/>
          </a:p>
        </p:txBody>
      </p:sp>
      <p:pic>
        <p:nvPicPr>
          <p:cNvPr id="8" name="Grafik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033" y="288203"/>
            <a:ext cx="3707822" cy="8100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834741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Grafik 19"/>
          <p:cNvPicPr>
            <a:picLocks noChangeAspect="1"/>
          </p:cNvPicPr>
          <p:nvPr/>
        </p:nvPicPr>
        <p:blipFill rotWithShape="1">
          <a:blip r:embed="rId2"/>
          <a:srcRect l="28484" t="24829" r="29058" b="4819"/>
          <a:stretch/>
        </p:blipFill>
        <p:spPr>
          <a:xfrm>
            <a:off x="2004523" y="778545"/>
            <a:ext cx="4322288" cy="4028570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32048" y="233666"/>
            <a:ext cx="4917403" cy="423129"/>
          </a:xfrm>
        </p:spPr>
        <p:txBody>
          <a:bodyPr/>
          <a:lstStyle/>
          <a:p>
            <a:r>
              <a:rPr lang="de-DE" dirty="0"/>
              <a:t>Datenbanken </a:t>
            </a:r>
            <a:r>
              <a:rPr lang="de-DE" dirty="0" smtClean="0"/>
              <a:t> Informatik</a:t>
            </a: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WiSe 2023/24</a:t>
            </a:r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Fachspezifische Literaturrecherche Geoinformation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20</a:t>
            </a:fld>
            <a:endParaRPr lang="de-DE"/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78704" y="1369290"/>
            <a:ext cx="3117658" cy="329213"/>
          </a:xfrm>
          <a:prstGeom prst="rect">
            <a:avLst/>
          </a:prstGeom>
        </p:spPr>
      </p:pic>
      <p:sp>
        <p:nvSpPr>
          <p:cNvPr id="10" name="Ellipse 9"/>
          <p:cNvSpPr/>
          <p:nvPr/>
        </p:nvSpPr>
        <p:spPr>
          <a:xfrm>
            <a:off x="4766802" y="773480"/>
            <a:ext cx="1831439" cy="210925"/>
          </a:xfrm>
          <a:prstGeom prst="ellipse">
            <a:avLst/>
          </a:prstGeom>
          <a:noFill/>
          <a:ln w="412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11" name="Grafik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42881" y="2020261"/>
            <a:ext cx="487722" cy="304826"/>
          </a:xfrm>
          <a:prstGeom prst="rect">
            <a:avLst/>
          </a:prstGeom>
        </p:spPr>
      </p:pic>
      <p:cxnSp>
        <p:nvCxnSpPr>
          <p:cNvPr id="12" name="Gerade Verbindung mit Pfeil 11"/>
          <p:cNvCxnSpPr/>
          <p:nvPr/>
        </p:nvCxnSpPr>
        <p:spPr>
          <a:xfrm>
            <a:off x="2751139" y="1758798"/>
            <a:ext cx="307570" cy="36004"/>
          </a:xfrm>
          <a:prstGeom prst="straightConnector1">
            <a:avLst/>
          </a:prstGeom>
          <a:ln w="25400">
            <a:solidFill>
              <a:srgbClr val="FF0000"/>
            </a:solidFill>
            <a:tailEnd type="arrow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pic>
        <p:nvPicPr>
          <p:cNvPr id="13" name="Grafik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99570" y="1497192"/>
            <a:ext cx="360040" cy="595220"/>
          </a:xfrm>
          <a:prstGeom prst="rect">
            <a:avLst/>
          </a:prstGeom>
        </p:spPr>
      </p:pic>
      <p:pic>
        <p:nvPicPr>
          <p:cNvPr id="14" name="Grafik 1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642774" y="3679806"/>
            <a:ext cx="524301" cy="317019"/>
          </a:xfrm>
          <a:prstGeom prst="rect">
            <a:avLst/>
          </a:prstGeom>
        </p:spPr>
      </p:pic>
      <p:pic>
        <p:nvPicPr>
          <p:cNvPr id="15" name="Grafik 1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78292" y="231767"/>
            <a:ext cx="1956986" cy="280440"/>
          </a:xfrm>
          <a:prstGeom prst="rect">
            <a:avLst/>
          </a:prstGeom>
        </p:spPr>
      </p:pic>
      <p:sp>
        <p:nvSpPr>
          <p:cNvPr id="16" name="Textfeld 15"/>
          <p:cNvSpPr txBox="1"/>
          <p:nvPr/>
        </p:nvSpPr>
        <p:spPr>
          <a:xfrm>
            <a:off x="4896545" y="510308"/>
            <a:ext cx="4320480" cy="215444"/>
          </a:xfrm>
          <a:prstGeom prst="rect">
            <a:avLst/>
          </a:prstGeom>
          <a:noFill/>
          <a:ln w="15875">
            <a:noFill/>
          </a:ln>
        </p:spPr>
        <p:txBody>
          <a:bodyPr wrap="square" lIns="0" tIns="0" rIns="0" bIns="0" rtlCol="0">
            <a:spAutoFit/>
          </a:bodyPr>
          <a:lstStyle/>
          <a:p>
            <a:pPr>
              <a:spcAft>
                <a:spcPts val="420"/>
              </a:spcAft>
            </a:pPr>
            <a:r>
              <a:rPr lang="de-DE" sz="1400" dirty="0" smtClean="0">
                <a:solidFill>
                  <a:srgbClr val="EAB90C"/>
                </a:solidFill>
              </a:rPr>
              <a:t> </a:t>
            </a:r>
            <a:r>
              <a:rPr lang="de-DE" sz="1000" dirty="0" smtClean="0">
                <a:solidFill>
                  <a:schemeClr val="bg1">
                    <a:lumMod val="65000"/>
                  </a:schemeClr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lokale DBIS-Sicht:</a:t>
            </a:r>
            <a:r>
              <a:rPr lang="de-DE" sz="1000" dirty="0" smtClean="0">
                <a:solidFill>
                  <a:schemeClr val="bg1">
                    <a:lumMod val="6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de-DE" sz="1000" dirty="0">
                <a:solidFill>
                  <a:schemeClr val="bg1">
                    <a:lumMod val="65000"/>
                  </a:schemeClr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Universitäts- und Landesbibliothek Bonn</a:t>
            </a:r>
            <a:endParaRPr lang="de-DE" sz="1000" dirty="0" smtClean="0">
              <a:solidFill>
                <a:schemeClr val="bg1">
                  <a:lumMod val="65000"/>
                </a:schemeClr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2" name="Gerade Verbindung mit Pfeil 21"/>
          <p:cNvCxnSpPr/>
          <p:nvPr/>
        </p:nvCxnSpPr>
        <p:spPr>
          <a:xfrm flipH="1">
            <a:off x="5040560" y="3096443"/>
            <a:ext cx="216024" cy="72008"/>
          </a:xfrm>
          <a:prstGeom prst="straightConnector1">
            <a:avLst/>
          </a:prstGeom>
          <a:ln w="1270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Gerade Verbindung mit Pfeil 23"/>
          <p:cNvCxnSpPr/>
          <p:nvPr/>
        </p:nvCxnSpPr>
        <p:spPr>
          <a:xfrm flipH="1">
            <a:off x="5040560" y="2273811"/>
            <a:ext cx="216024" cy="102552"/>
          </a:xfrm>
          <a:prstGeom prst="straightConnector1">
            <a:avLst/>
          </a:prstGeom>
          <a:ln w="1270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Gerade Verbindung mit Pfeil 25"/>
          <p:cNvCxnSpPr/>
          <p:nvPr/>
        </p:nvCxnSpPr>
        <p:spPr>
          <a:xfrm flipH="1">
            <a:off x="5205435" y="2720822"/>
            <a:ext cx="288032" cy="72008"/>
          </a:xfrm>
          <a:prstGeom prst="straightConnector1">
            <a:avLst/>
          </a:prstGeom>
          <a:ln w="1270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Gerade Verbindung mit Pfeil 6"/>
          <p:cNvCxnSpPr/>
          <p:nvPr/>
        </p:nvCxnSpPr>
        <p:spPr>
          <a:xfrm flipH="1" flipV="1">
            <a:off x="5580196" y="1108157"/>
            <a:ext cx="1296144" cy="144016"/>
          </a:xfrm>
          <a:prstGeom prst="straightConnector1">
            <a:avLst/>
          </a:prstGeom>
          <a:ln w="31750">
            <a:solidFill>
              <a:srgbClr val="4A866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feld 18"/>
          <p:cNvSpPr txBox="1"/>
          <p:nvPr/>
        </p:nvSpPr>
        <p:spPr>
          <a:xfrm>
            <a:off x="6984776" y="1060190"/>
            <a:ext cx="1843264" cy="461665"/>
          </a:xfrm>
          <a:prstGeom prst="rect">
            <a:avLst/>
          </a:prstGeom>
          <a:solidFill>
            <a:srgbClr val="FAFAF9"/>
          </a:solidFill>
          <a:ln w="12700">
            <a:solidFill>
              <a:srgbClr val="4A8661"/>
            </a:solidFill>
          </a:ln>
        </p:spPr>
        <p:txBody>
          <a:bodyPr wrap="square" lIns="72000" tIns="0" rIns="36000" bIns="0" rtlCol="0">
            <a:spAutoFit/>
          </a:bodyPr>
          <a:lstStyle/>
          <a:p>
            <a:pPr>
              <a:spcAft>
                <a:spcPts val="420"/>
              </a:spcAft>
            </a:pPr>
            <a:r>
              <a:rPr lang="de-DE" sz="1000" dirty="0" smtClean="0">
                <a:solidFill>
                  <a:srgbClr val="4A8661"/>
                </a:solidFill>
              </a:rPr>
              <a:t>Suche im </a:t>
            </a:r>
            <a:r>
              <a:rPr lang="de-DE" sz="1000" b="1" dirty="0" smtClean="0">
                <a:solidFill>
                  <a:srgbClr val="4A8661"/>
                </a:solidFill>
              </a:rPr>
              <a:t>Gesamtbestand</a:t>
            </a:r>
            <a:r>
              <a:rPr lang="de-DE" sz="1000" dirty="0" smtClean="0">
                <a:solidFill>
                  <a:srgbClr val="4A8661"/>
                </a:solidFill>
              </a:rPr>
              <a:t> aller verzeichneter Datenbanken der teilnehmenden Einrichtungen</a:t>
            </a:r>
          </a:p>
        </p:txBody>
      </p:sp>
    </p:spTree>
    <p:extLst>
      <p:ext uri="{BB962C8B-B14F-4D97-AF65-F5344CB8AC3E}">
        <p14:creationId xmlns:p14="http://schemas.microsoft.com/office/powerpoint/2010/main" val="1391722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60040" y="308912"/>
            <a:ext cx="4917403" cy="439725"/>
          </a:xfrm>
        </p:spPr>
        <p:txBody>
          <a:bodyPr/>
          <a:lstStyle/>
          <a:p>
            <a:r>
              <a:rPr lang="de-DE" dirty="0" smtClean="0"/>
              <a:t>Datenbanken </a:t>
            </a:r>
            <a:r>
              <a:rPr lang="de-DE" dirty="0" err="1" smtClean="0"/>
              <a:t>informatik</a:t>
            </a:r>
            <a:endParaRPr lang="de-DE" dirty="0"/>
          </a:p>
        </p:txBody>
      </p:sp>
      <p:pic>
        <p:nvPicPr>
          <p:cNvPr id="7" name="Inhaltsplatzhalter 6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278706" y="1037089"/>
            <a:ext cx="3432117" cy="3313112"/>
          </a:xfrm>
          <a:prstGeom prst="rect">
            <a:avLst/>
          </a:prstGeom>
        </p:spPr>
      </p:pic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WiSe 2023/24</a:t>
            </a:r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Fachspezifische Literaturrecherche Geoinformation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21</a:t>
            </a:fld>
            <a:endParaRPr lang="de-DE"/>
          </a:p>
        </p:txBody>
      </p:sp>
      <p:pic>
        <p:nvPicPr>
          <p:cNvPr id="8" name="Grafik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8032" y="1037089"/>
            <a:ext cx="4852954" cy="2951584"/>
          </a:xfrm>
          <a:prstGeom prst="rect">
            <a:avLst/>
          </a:prstGeom>
        </p:spPr>
      </p:pic>
      <p:cxnSp>
        <p:nvCxnSpPr>
          <p:cNvPr id="12" name="Gerade Verbindung mit Pfeil 11"/>
          <p:cNvCxnSpPr/>
          <p:nvPr/>
        </p:nvCxnSpPr>
        <p:spPr>
          <a:xfrm flipH="1">
            <a:off x="2304256" y="3672507"/>
            <a:ext cx="288032" cy="72008"/>
          </a:xfrm>
          <a:prstGeom prst="straightConnector1">
            <a:avLst/>
          </a:prstGeom>
          <a:ln w="254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Gerade Verbindung mit Pfeil 13"/>
          <p:cNvCxnSpPr/>
          <p:nvPr/>
        </p:nvCxnSpPr>
        <p:spPr>
          <a:xfrm flipH="1">
            <a:off x="6706732" y="3838805"/>
            <a:ext cx="288032" cy="100142"/>
          </a:xfrm>
          <a:prstGeom prst="straightConnector1">
            <a:avLst/>
          </a:prstGeom>
          <a:ln w="254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Gerade Verbindung mit Pfeil 15"/>
          <p:cNvCxnSpPr/>
          <p:nvPr/>
        </p:nvCxnSpPr>
        <p:spPr>
          <a:xfrm flipH="1">
            <a:off x="6706732" y="4010485"/>
            <a:ext cx="288032" cy="115882"/>
          </a:xfrm>
          <a:prstGeom prst="straightConnector1">
            <a:avLst/>
          </a:prstGeom>
          <a:ln w="25400"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8910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11055" y="296602"/>
            <a:ext cx="4917403" cy="423577"/>
          </a:xfrm>
        </p:spPr>
        <p:txBody>
          <a:bodyPr/>
          <a:lstStyle/>
          <a:p>
            <a:r>
              <a:rPr lang="de-DE" dirty="0" smtClean="0"/>
              <a:t>Datenbanken </a:t>
            </a:r>
            <a:r>
              <a:rPr lang="de-DE" dirty="0" err="1" smtClean="0"/>
              <a:t>informatik</a:t>
            </a:r>
            <a:endParaRPr lang="de-DE" dirty="0"/>
          </a:p>
        </p:txBody>
      </p:sp>
      <p:pic>
        <p:nvPicPr>
          <p:cNvPr id="7" name="Inhaltsplatzhalter 6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2008" y="936203"/>
            <a:ext cx="5052946" cy="3241104"/>
          </a:xfrm>
          <a:prstGeom prst="rect">
            <a:avLst/>
          </a:prstGeom>
        </p:spPr>
      </p:pic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WiSe 2023/24</a:t>
            </a:r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Fachspezifische Literaturrecherche Geoinformation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22</a:t>
            </a:fld>
            <a:endParaRPr lang="de-DE"/>
          </a:p>
        </p:txBody>
      </p:sp>
      <p:pic>
        <p:nvPicPr>
          <p:cNvPr id="8" name="Grafik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30850" y="1212794"/>
            <a:ext cx="4162310" cy="2687922"/>
          </a:xfrm>
          <a:prstGeom prst="rect">
            <a:avLst/>
          </a:prstGeom>
        </p:spPr>
      </p:pic>
      <p:cxnSp>
        <p:nvCxnSpPr>
          <p:cNvPr id="10" name="Gerade Verbindung mit Pfeil 9"/>
          <p:cNvCxnSpPr/>
          <p:nvPr/>
        </p:nvCxnSpPr>
        <p:spPr>
          <a:xfrm flipH="1">
            <a:off x="2304256" y="3960539"/>
            <a:ext cx="294225" cy="72008"/>
          </a:xfrm>
          <a:prstGeom prst="straightConnector1">
            <a:avLst/>
          </a:prstGeom>
          <a:ln w="25400"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Gerade Verbindung mit Pfeil 11"/>
          <p:cNvCxnSpPr/>
          <p:nvPr/>
        </p:nvCxnSpPr>
        <p:spPr>
          <a:xfrm flipH="1">
            <a:off x="6835021" y="3600499"/>
            <a:ext cx="216024" cy="72008"/>
          </a:xfrm>
          <a:prstGeom prst="straightConnector1">
            <a:avLst/>
          </a:prstGeom>
          <a:ln w="2540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37696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88032" y="119197"/>
            <a:ext cx="8856984" cy="423129"/>
          </a:xfrm>
        </p:spPr>
        <p:txBody>
          <a:bodyPr/>
          <a:lstStyle/>
          <a:p>
            <a:r>
              <a:rPr lang="de-DE" sz="2000" dirty="0"/>
              <a:t>Datenbanken </a:t>
            </a:r>
            <a:r>
              <a:rPr lang="de-DE" sz="2000" dirty="0" smtClean="0"/>
              <a:t> Architektur, bauingenieur- und Vermessungswesen</a:t>
            </a:r>
            <a:endParaRPr lang="de-DE" sz="2000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WiSe 2023/24</a:t>
            </a:r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Fachspezifische Literaturrecherche Geoinformation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23</a:t>
            </a:fld>
            <a:endParaRPr lang="de-DE"/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9521" y="730160"/>
            <a:ext cx="3744424" cy="3014355"/>
          </a:xfrm>
          <a:prstGeom prst="rect">
            <a:avLst/>
          </a:prstGeom>
        </p:spPr>
      </p:pic>
      <p:cxnSp>
        <p:nvCxnSpPr>
          <p:cNvPr id="8" name="Gerade Verbindung mit Pfeil 7"/>
          <p:cNvCxnSpPr/>
          <p:nvPr/>
        </p:nvCxnSpPr>
        <p:spPr>
          <a:xfrm flipV="1">
            <a:off x="864096" y="3384475"/>
            <a:ext cx="287936" cy="72008"/>
          </a:xfrm>
          <a:prstGeom prst="straightConnector1">
            <a:avLst/>
          </a:prstGeom>
          <a:ln w="254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Grafik 16"/>
          <p:cNvPicPr>
            <a:picLocks noChangeAspect="1"/>
          </p:cNvPicPr>
          <p:nvPr/>
        </p:nvPicPr>
        <p:blipFill rotWithShape="1">
          <a:blip r:embed="rId3"/>
          <a:srcRect t="13996" r="3499" b="14620"/>
          <a:stretch/>
        </p:blipFill>
        <p:spPr>
          <a:xfrm>
            <a:off x="4277107" y="1486313"/>
            <a:ext cx="4651885" cy="2150671"/>
          </a:xfrm>
          <a:prstGeom prst="rect">
            <a:avLst/>
          </a:prstGeom>
        </p:spPr>
      </p:pic>
      <p:cxnSp>
        <p:nvCxnSpPr>
          <p:cNvPr id="19" name="Gerade Verbindung mit Pfeil 18"/>
          <p:cNvCxnSpPr/>
          <p:nvPr/>
        </p:nvCxnSpPr>
        <p:spPr>
          <a:xfrm>
            <a:off x="4392208" y="2561648"/>
            <a:ext cx="216024" cy="0"/>
          </a:xfrm>
          <a:prstGeom prst="straightConnector1">
            <a:avLst/>
          </a:prstGeom>
          <a:ln w="31750"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Ellipse 27"/>
          <p:cNvSpPr/>
          <p:nvPr/>
        </p:nvSpPr>
        <p:spPr>
          <a:xfrm>
            <a:off x="4176464" y="1732130"/>
            <a:ext cx="1584176" cy="428209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400" dirty="0" err="1" smtClean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1901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88032" y="216123"/>
            <a:ext cx="4917403" cy="423577"/>
          </a:xfrm>
        </p:spPr>
        <p:txBody>
          <a:bodyPr/>
          <a:lstStyle/>
          <a:p>
            <a:r>
              <a:rPr lang="de-DE" dirty="0" smtClean="0"/>
              <a:t>Datenbanken Mathematik</a:t>
            </a:r>
            <a:endParaRPr lang="de-DE" dirty="0"/>
          </a:p>
        </p:txBody>
      </p:sp>
      <p:pic>
        <p:nvPicPr>
          <p:cNvPr id="7" name="Inhaltsplatzhalter 6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-508" b="1"/>
          <a:stretch/>
        </p:blipFill>
        <p:spPr>
          <a:xfrm>
            <a:off x="2376792" y="659583"/>
            <a:ext cx="4751440" cy="4078250"/>
          </a:xfrm>
          <a:prstGeom prst="rect">
            <a:avLst/>
          </a:prstGeom>
        </p:spPr>
      </p:pic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WiSe 2023/24</a:t>
            </a:r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Fachspezifische Literaturrecherche Geoinformation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24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74818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91501" y="288131"/>
            <a:ext cx="4917403" cy="367717"/>
          </a:xfrm>
        </p:spPr>
        <p:txBody>
          <a:bodyPr/>
          <a:lstStyle/>
          <a:p>
            <a:r>
              <a:rPr lang="de-DE" dirty="0" smtClean="0"/>
              <a:t>Initiative E-</a:t>
            </a:r>
            <a:r>
              <a:rPr lang="de-DE" dirty="0" err="1" smtClean="0"/>
              <a:t>Books.NRW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88032" y="864195"/>
            <a:ext cx="8059438" cy="2448272"/>
          </a:xfrm>
        </p:spPr>
        <p:txBody>
          <a:bodyPr/>
          <a:lstStyle/>
          <a:p>
            <a:pPr marL="0" indent="0">
              <a:buNone/>
            </a:pPr>
            <a:r>
              <a:rPr lang="de-DE" dirty="0"/>
              <a:t>Im Rahmen der Initiative E-</a:t>
            </a:r>
            <a:r>
              <a:rPr lang="de-DE" dirty="0" err="1"/>
              <a:t>Books.NRW</a:t>
            </a:r>
            <a:r>
              <a:rPr lang="de-DE" dirty="0"/>
              <a:t> </a:t>
            </a:r>
            <a:r>
              <a:rPr lang="de-DE" dirty="0" smtClean="0"/>
              <a:t>vom Ministerium für Kultur und Wissenschaft werden </a:t>
            </a:r>
            <a:r>
              <a:rPr lang="de-DE" dirty="0"/>
              <a:t>für die Hochschulbibliotheken landesweite </a:t>
            </a:r>
            <a:r>
              <a:rPr lang="de-DE" b="1" dirty="0" smtClean="0"/>
              <a:t>E-Book-Lizenzpakete</a:t>
            </a:r>
            <a:r>
              <a:rPr lang="de-DE" dirty="0" smtClean="0"/>
              <a:t> erworben und den </a:t>
            </a:r>
            <a:r>
              <a:rPr lang="de-DE" dirty="0"/>
              <a:t>Hochschulen diese Lizenzen zur </a:t>
            </a:r>
            <a:r>
              <a:rPr lang="de-DE" dirty="0" smtClean="0"/>
              <a:t>Verfügung gestellt. </a:t>
            </a:r>
            <a:endParaRPr lang="de-DE" dirty="0"/>
          </a:p>
          <a:p>
            <a:pPr marL="0" indent="0">
              <a:buNone/>
            </a:pPr>
            <a:r>
              <a:rPr lang="de-DE" dirty="0" smtClean="0"/>
              <a:t>Unter den freigeschalteten Paketen sind die Verlage Springer Nature, </a:t>
            </a:r>
            <a:r>
              <a:rPr lang="de-DE" dirty="0" err="1" smtClean="0"/>
              <a:t>ScienceDirekt</a:t>
            </a:r>
            <a:r>
              <a:rPr lang="de-DE" dirty="0" smtClean="0"/>
              <a:t> (</a:t>
            </a:r>
            <a:r>
              <a:rPr lang="de-DE" dirty="0" err="1" smtClean="0"/>
              <a:t>Elsevier</a:t>
            </a:r>
            <a:r>
              <a:rPr lang="de-DE" dirty="0" smtClean="0"/>
              <a:t>), VDI, Plattform Content-Select/</a:t>
            </a:r>
            <a:r>
              <a:rPr lang="de-DE" dirty="0" err="1" smtClean="0"/>
              <a:t>Preselect</a:t>
            </a:r>
            <a:r>
              <a:rPr lang="de-DE" dirty="0" smtClean="0"/>
              <a:t> Media (Wichmann, </a:t>
            </a:r>
            <a:r>
              <a:rPr lang="de-DE" dirty="0" err="1" smtClean="0"/>
              <a:t>dpunkt</a:t>
            </a:r>
            <a:r>
              <a:rPr lang="de-DE" dirty="0" smtClean="0"/>
              <a:t>, </a:t>
            </a:r>
            <a:r>
              <a:rPr lang="de-DE" dirty="0" err="1" smtClean="0"/>
              <a:t>mitp</a:t>
            </a:r>
            <a:r>
              <a:rPr lang="de-DE" dirty="0" smtClean="0"/>
              <a:t>, </a:t>
            </a:r>
            <a:r>
              <a:rPr lang="de-DE" dirty="0" err="1" smtClean="0"/>
              <a:t>O‘Reilly</a:t>
            </a:r>
            <a:r>
              <a:rPr lang="de-DE" dirty="0" smtClean="0"/>
              <a:t>, VDE).</a:t>
            </a:r>
          </a:p>
          <a:p>
            <a:pPr marL="0" indent="0">
              <a:buNone/>
            </a:pP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WiSe 2023/24</a:t>
            </a:r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Fachspezifische Literaturrecherche Geoinformation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25</a:t>
            </a:fld>
            <a:endParaRPr lang="de-DE"/>
          </a:p>
        </p:txBody>
      </p:sp>
      <p:sp>
        <p:nvSpPr>
          <p:cNvPr id="16" name="Textfeld 15"/>
          <p:cNvSpPr txBox="1"/>
          <p:nvPr/>
        </p:nvSpPr>
        <p:spPr>
          <a:xfrm>
            <a:off x="5208904" y="396033"/>
            <a:ext cx="2279928" cy="215444"/>
          </a:xfrm>
          <a:prstGeom prst="rect">
            <a:avLst/>
          </a:prstGeom>
          <a:noFill/>
          <a:ln>
            <a:solidFill>
              <a:srgbClr val="008E40"/>
            </a:solidFill>
          </a:ln>
        </p:spPr>
        <p:txBody>
          <a:bodyPr wrap="square" lIns="36000" tIns="0" rIns="36000" bIns="0" rtlCol="0">
            <a:spAutoFit/>
          </a:bodyPr>
          <a:lstStyle/>
          <a:p>
            <a:pPr>
              <a:spcAft>
                <a:spcPts val="420"/>
              </a:spcAft>
            </a:pPr>
            <a:r>
              <a:rPr lang="de-DE" sz="1400" dirty="0" smtClean="0">
                <a:solidFill>
                  <a:srgbClr val="00B050"/>
                </a:solidFill>
              </a:rPr>
              <a:t>Einzeltitelnachweis in </a:t>
            </a:r>
            <a:r>
              <a:rPr lang="de-DE" sz="1400" b="1" dirty="0" err="1" smtClean="0">
                <a:solidFill>
                  <a:srgbClr val="00B050"/>
                </a:solidFill>
              </a:rPr>
              <a:t>bonnus</a:t>
            </a:r>
            <a:endParaRPr lang="de-DE" sz="1400" b="1" dirty="0" smtClean="0">
              <a:solidFill>
                <a:srgbClr val="00B050"/>
              </a:solidFill>
            </a:endParaRPr>
          </a:p>
        </p:txBody>
      </p:sp>
      <p:pic>
        <p:nvPicPr>
          <p:cNvPr id="18" name="Grafik 1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12433" y="2880419"/>
            <a:ext cx="3347624" cy="1834126"/>
          </a:xfrm>
          <a:prstGeom prst="rect">
            <a:avLst/>
          </a:prstGeom>
        </p:spPr>
      </p:pic>
      <p:sp>
        <p:nvSpPr>
          <p:cNvPr id="19" name="Textfeld 18"/>
          <p:cNvSpPr txBox="1"/>
          <p:nvPr/>
        </p:nvSpPr>
        <p:spPr>
          <a:xfrm>
            <a:off x="2924892" y="3520814"/>
            <a:ext cx="2016224" cy="430887"/>
          </a:xfrm>
          <a:prstGeom prst="rect">
            <a:avLst/>
          </a:prstGeom>
          <a:noFill/>
          <a:ln w="19050">
            <a:solidFill>
              <a:srgbClr val="00B0F0"/>
            </a:solidFill>
          </a:ln>
        </p:spPr>
        <p:txBody>
          <a:bodyPr wrap="square" lIns="72000" tIns="0" rIns="36000" bIns="0" rtlCol="0">
            <a:spAutoFit/>
          </a:bodyPr>
          <a:lstStyle/>
          <a:p>
            <a:pPr>
              <a:spcAft>
                <a:spcPts val="420"/>
              </a:spcAft>
            </a:pPr>
            <a:r>
              <a:rPr lang="de-DE" sz="1400" b="1" dirty="0" smtClean="0">
                <a:solidFill>
                  <a:srgbClr val="00B0F0"/>
                </a:solidFill>
              </a:rPr>
              <a:t>DBIS</a:t>
            </a:r>
            <a:r>
              <a:rPr lang="de-DE" sz="1400" dirty="0" smtClean="0">
                <a:solidFill>
                  <a:srgbClr val="00B0F0"/>
                </a:solidFill>
              </a:rPr>
              <a:t>: Nachweis lizenzierter E-Book-Pakete</a:t>
            </a:r>
          </a:p>
        </p:txBody>
      </p:sp>
      <p:cxnSp>
        <p:nvCxnSpPr>
          <p:cNvPr id="8" name="Gerade Verbindung mit Pfeil 7"/>
          <p:cNvCxnSpPr/>
          <p:nvPr/>
        </p:nvCxnSpPr>
        <p:spPr>
          <a:xfrm flipV="1">
            <a:off x="5064888" y="3636502"/>
            <a:ext cx="288032" cy="72008"/>
          </a:xfrm>
          <a:prstGeom prst="straightConnector1">
            <a:avLst/>
          </a:prstGeom>
          <a:ln w="1905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88368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rafik 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7803" y="657813"/>
            <a:ext cx="4198088" cy="3254697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37803" y="210775"/>
            <a:ext cx="4917403" cy="333519"/>
          </a:xfrm>
        </p:spPr>
        <p:txBody>
          <a:bodyPr/>
          <a:lstStyle/>
          <a:p>
            <a:r>
              <a:rPr lang="de-DE" b="1" kern="0" cap="none" dirty="0">
                <a:solidFill>
                  <a:srgbClr val="EAB90C"/>
                </a:solidFill>
                <a:latin typeface="Arial"/>
              </a:rPr>
              <a:t>Fachliche </a:t>
            </a:r>
            <a:r>
              <a:rPr lang="de-DE" b="1" kern="0" cap="none" dirty="0" err="1">
                <a:solidFill>
                  <a:srgbClr val="EAB90C"/>
                </a:solidFill>
                <a:latin typeface="Arial"/>
              </a:rPr>
              <a:t>eBooks</a:t>
            </a:r>
            <a:r>
              <a:rPr lang="de-DE" b="1" kern="0" cap="none" dirty="0">
                <a:solidFill>
                  <a:srgbClr val="EAB90C"/>
                </a:solidFill>
                <a:latin typeface="Arial"/>
              </a:rPr>
              <a:t>  „Springer“</a:t>
            </a:r>
            <a:endParaRPr lang="de-DE" dirty="0"/>
          </a:p>
        </p:txBody>
      </p:sp>
      <p:pic>
        <p:nvPicPr>
          <p:cNvPr id="7" name="Inhaltsplatzhalter 6"/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5578225" y="829994"/>
            <a:ext cx="3533181" cy="2376264"/>
          </a:xfrm>
          <a:prstGeom prst="rect">
            <a:avLst/>
          </a:prstGeom>
        </p:spPr>
      </p:pic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WiSe 2023/24</a:t>
            </a:r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Fachspezifische Literaturrecherche Geoinformation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26</a:t>
            </a:fld>
            <a:endParaRPr lang="de-DE"/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36581" y="2447819"/>
            <a:ext cx="3504179" cy="2291622"/>
          </a:xfrm>
          <a:prstGeom prst="rect">
            <a:avLst/>
          </a:prstGeom>
        </p:spPr>
      </p:pic>
      <p:sp>
        <p:nvSpPr>
          <p:cNvPr id="11" name="Textfeld 10"/>
          <p:cNvSpPr txBox="1"/>
          <p:nvPr/>
        </p:nvSpPr>
        <p:spPr>
          <a:xfrm>
            <a:off x="382752" y="3944198"/>
            <a:ext cx="2376264" cy="165036"/>
          </a:xfrm>
          <a:prstGeom prst="rect">
            <a:avLst/>
          </a:prstGeom>
          <a:noFill/>
          <a:ln w="22225">
            <a:solidFill>
              <a:srgbClr val="00B0F0"/>
            </a:solidFill>
          </a:ln>
        </p:spPr>
        <p:txBody>
          <a:bodyPr wrap="square" lIns="72000" tIns="36000" rIns="72000" bIns="36000" rtlCol="0">
            <a:spAutoFit/>
          </a:bodyPr>
          <a:lstStyle/>
          <a:p>
            <a:pPr>
              <a:spcAft>
                <a:spcPts val="420"/>
              </a:spcAft>
            </a:pPr>
            <a:r>
              <a:rPr lang="de-DE" sz="600" b="1" dirty="0" err="1" smtClean="0">
                <a:solidFill>
                  <a:schemeClr val="accent2"/>
                </a:solidFill>
              </a:rPr>
              <a:t>eBook</a:t>
            </a:r>
            <a:r>
              <a:rPr lang="de-DE" sz="600" b="1" dirty="0" smtClean="0">
                <a:solidFill>
                  <a:schemeClr val="accent2"/>
                </a:solidFill>
              </a:rPr>
              <a:t> NRW</a:t>
            </a:r>
            <a:r>
              <a:rPr lang="de-DE" sz="600" dirty="0" smtClean="0">
                <a:solidFill>
                  <a:schemeClr val="accent2"/>
                </a:solidFill>
              </a:rPr>
              <a:t>: Springer </a:t>
            </a:r>
            <a:r>
              <a:rPr lang="de-DE" sz="600" dirty="0" err="1" smtClean="0">
                <a:solidFill>
                  <a:schemeClr val="accent2"/>
                </a:solidFill>
              </a:rPr>
              <a:t>eBooks</a:t>
            </a:r>
            <a:r>
              <a:rPr lang="de-DE" sz="600" dirty="0" smtClean="0">
                <a:solidFill>
                  <a:schemeClr val="accent2"/>
                </a:solidFill>
              </a:rPr>
              <a:t> (englischsprachige Pakete: CY 2016-2023)</a:t>
            </a:r>
          </a:p>
        </p:txBody>
      </p:sp>
      <p:sp>
        <p:nvSpPr>
          <p:cNvPr id="12" name="Ellipse 11"/>
          <p:cNvSpPr/>
          <p:nvPr/>
        </p:nvSpPr>
        <p:spPr>
          <a:xfrm>
            <a:off x="4185280" y="4589543"/>
            <a:ext cx="1440160" cy="146084"/>
          </a:xfrm>
          <a:prstGeom prst="ellipse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400" dirty="0" err="1" smtClean="0">
              <a:solidFill>
                <a:schemeClr val="accent2"/>
              </a:solidFill>
            </a:endParaRPr>
          </a:p>
        </p:txBody>
      </p:sp>
      <p:cxnSp>
        <p:nvCxnSpPr>
          <p:cNvPr id="14" name="Gerade Verbindung mit Pfeil 13"/>
          <p:cNvCxnSpPr/>
          <p:nvPr/>
        </p:nvCxnSpPr>
        <p:spPr>
          <a:xfrm flipH="1">
            <a:off x="2247824" y="1258039"/>
            <a:ext cx="72008" cy="216024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Ellipse 2"/>
          <p:cNvSpPr/>
          <p:nvPr/>
        </p:nvSpPr>
        <p:spPr>
          <a:xfrm>
            <a:off x="7309928" y="1222035"/>
            <a:ext cx="432048" cy="144016"/>
          </a:xfrm>
          <a:prstGeom prst="ellipse">
            <a:avLst/>
          </a:prstGeom>
          <a:noFill/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400" dirty="0" err="1" smtClean="0">
              <a:solidFill>
                <a:schemeClr val="accent2"/>
              </a:solidFill>
            </a:endParaRPr>
          </a:p>
        </p:txBody>
      </p:sp>
      <p:cxnSp>
        <p:nvCxnSpPr>
          <p:cNvPr id="13" name="Gerade Verbindung mit Pfeil 12"/>
          <p:cNvCxnSpPr/>
          <p:nvPr/>
        </p:nvCxnSpPr>
        <p:spPr>
          <a:xfrm flipV="1">
            <a:off x="7525952" y="3126001"/>
            <a:ext cx="216024" cy="80257"/>
          </a:xfrm>
          <a:prstGeom prst="straightConnector1">
            <a:avLst/>
          </a:prstGeom>
          <a:ln w="22225">
            <a:solidFill>
              <a:schemeClr val="accent2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Ellipse 14"/>
          <p:cNvSpPr/>
          <p:nvPr/>
        </p:nvSpPr>
        <p:spPr>
          <a:xfrm>
            <a:off x="1296912" y="3950422"/>
            <a:ext cx="1462104" cy="158812"/>
          </a:xfrm>
          <a:prstGeom prst="ellipse">
            <a:avLst/>
          </a:prstGeom>
          <a:noFill/>
          <a:ln w="2222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400" dirty="0" err="1" smtClean="0">
              <a:solidFill>
                <a:schemeClr val="accent2"/>
              </a:solidFill>
            </a:endParaRPr>
          </a:p>
        </p:txBody>
      </p:sp>
      <p:pic>
        <p:nvPicPr>
          <p:cNvPr id="20" name="Grafik 1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2752" y="4279036"/>
            <a:ext cx="3490283" cy="432080"/>
          </a:xfrm>
          <a:prstGeom prst="rect">
            <a:avLst/>
          </a:prstGeom>
          <a:ln w="15875">
            <a:solidFill>
              <a:srgbClr val="FFC000"/>
            </a:solidFill>
          </a:ln>
        </p:spPr>
      </p:pic>
      <p:cxnSp>
        <p:nvCxnSpPr>
          <p:cNvPr id="23" name="Gerade Verbindung mit Pfeil 22"/>
          <p:cNvCxnSpPr/>
          <p:nvPr/>
        </p:nvCxnSpPr>
        <p:spPr>
          <a:xfrm flipH="1">
            <a:off x="777520" y="3492449"/>
            <a:ext cx="519392" cy="782274"/>
          </a:xfrm>
          <a:prstGeom prst="straightConnector1">
            <a:avLst/>
          </a:prstGeom>
          <a:ln w="12700"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Rechteck 23"/>
          <p:cNvSpPr/>
          <p:nvPr/>
        </p:nvSpPr>
        <p:spPr>
          <a:xfrm>
            <a:off x="7764150" y="3061332"/>
            <a:ext cx="981359" cy="184666"/>
          </a:xfrm>
          <a:prstGeom prst="rect">
            <a:avLst/>
          </a:prstGeom>
          <a:noFill/>
          <a:ln>
            <a:solidFill>
              <a:schemeClr val="accent5">
                <a:lumMod val="60000"/>
                <a:lumOff val="40000"/>
              </a:schemeClr>
            </a:solidFill>
          </a:ln>
        </p:spPr>
        <p:txBody>
          <a:bodyPr wrap="none">
            <a:spAutoFit/>
          </a:bodyPr>
          <a:lstStyle/>
          <a:p>
            <a:pPr lvl="0">
              <a:spcAft>
                <a:spcPts val="420"/>
              </a:spcAft>
            </a:pPr>
            <a:r>
              <a:rPr lang="de-DE" sz="600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Berichtszeitraum </a:t>
            </a:r>
            <a:r>
              <a:rPr lang="de-DE" sz="600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ab 2017</a:t>
            </a:r>
          </a:p>
        </p:txBody>
      </p:sp>
      <p:sp>
        <p:nvSpPr>
          <p:cNvPr id="8" name="Ellipse 7"/>
          <p:cNvSpPr/>
          <p:nvPr/>
        </p:nvSpPr>
        <p:spPr>
          <a:xfrm>
            <a:off x="1189055" y="4565856"/>
            <a:ext cx="1224136" cy="168952"/>
          </a:xfrm>
          <a:prstGeom prst="ellipse">
            <a:avLst/>
          </a:prstGeom>
          <a:noFill/>
          <a:ln w="127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400" dirty="0" err="1" smtClean="0">
              <a:solidFill>
                <a:schemeClr val="accent2"/>
              </a:solidFill>
            </a:endParaRPr>
          </a:p>
        </p:txBody>
      </p:sp>
      <p:cxnSp>
        <p:nvCxnSpPr>
          <p:cNvPr id="21" name="Gerade Verbindung mit Pfeil 20"/>
          <p:cNvCxnSpPr/>
          <p:nvPr/>
        </p:nvCxnSpPr>
        <p:spPr>
          <a:xfrm>
            <a:off x="864096" y="1584275"/>
            <a:ext cx="432816" cy="72008"/>
          </a:xfrm>
          <a:prstGeom prst="straightConnector1">
            <a:avLst/>
          </a:prstGeom>
          <a:ln w="12700">
            <a:solidFill>
              <a:srgbClr val="FF0000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feld 25"/>
          <p:cNvSpPr txBox="1"/>
          <p:nvPr/>
        </p:nvSpPr>
        <p:spPr>
          <a:xfrm>
            <a:off x="6336704" y="359628"/>
            <a:ext cx="2016288" cy="184666"/>
          </a:xfrm>
          <a:prstGeom prst="rect">
            <a:avLst/>
          </a:prstGeom>
          <a:noFill/>
          <a:ln w="15875">
            <a:solidFill>
              <a:srgbClr val="00B050"/>
            </a:solidFill>
          </a:ln>
        </p:spPr>
        <p:txBody>
          <a:bodyPr wrap="square" lIns="72000" tIns="0" rIns="36000" bIns="0" rtlCol="0">
            <a:spAutoFit/>
          </a:bodyPr>
          <a:lstStyle/>
          <a:p>
            <a:pPr>
              <a:spcAft>
                <a:spcPts val="420"/>
              </a:spcAft>
            </a:pPr>
            <a:r>
              <a:rPr lang="de-DE" sz="1200" dirty="0" smtClean="0">
                <a:solidFill>
                  <a:srgbClr val="00B050"/>
                </a:solidFill>
              </a:rPr>
              <a:t>Einzeltitelnachweis in </a:t>
            </a:r>
            <a:r>
              <a:rPr lang="de-DE" sz="1200" b="1" dirty="0" err="1" smtClean="0">
                <a:solidFill>
                  <a:srgbClr val="00B050"/>
                </a:solidFill>
              </a:rPr>
              <a:t>bonnus</a:t>
            </a:r>
            <a:endParaRPr lang="de-DE" sz="1200" b="1" dirty="0" smtClean="0">
              <a:solidFill>
                <a:srgbClr val="00B050"/>
              </a:solidFill>
            </a:endParaRPr>
          </a:p>
        </p:txBody>
      </p:sp>
      <p:sp>
        <p:nvSpPr>
          <p:cNvPr id="10" name="Ellipse 9"/>
          <p:cNvSpPr/>
          <p:nvPr/>
        </p:nvSpPr>
        <p:spPr>
          <a:xfrm>
            <a:off x="2808312" y="619901"/>
            <a:ext cx="1944216" cy="210093"/>
          </a:xfrm>
          <a:prstGeom prst="ellipse">
            <a:avLst/>
          </a:prstGeom>
          <a:noFill/>
          <a:ln w="285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400" dirty="0" err="1" smtClean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8359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88032" y="223080"/>
            <a:ext cx="4917403" cy="511733"/>
          </a:xfrm>
        </p:spPr>
        <p:txBody>
          <a:bodyPr/>
          <a:lstStyle/>
          <a:p>
            <a:r>
              <a:rPr lang="de-DE" dirty="0" smtClean="0"/>
              <a:t>Zeitschriftendatenbanken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88992" y="1008211"/>
            <a:ext cx="8640000" cy="3600400"/>
          </a:xfrm>
        </p:spPr>
        <p:txBody>
          <a:bodyPr/>
          <a:lstStyle/>
          <a:p>
            <a:pPr marL="0" indent="0">
              <a:buNone/>
            </a:pPr>
            <a:r>
              <a:rPr lang="de-DE" b="1" dirty="0" smtClean="0"/>
              <a:t>Zeitschriftendatenbank </a:t>
            </a:r>
            <a:r>
              <a:rPr lang="de-DE" b="1" dirty="0"/>
              <a:t>(ZDB</a:t>
            </a:r>
            <a:r>
              <a:rPr lang="de-DE" b="1" dirty="0" smtClean="0"/>
              <a:t>)</a:t>
            </a:r>
          </a:p>
          <a:p>
            <a:pPr marL="0" indent="0">
              <a:buNone/>
            </a:pPr>
            <a:r>
              <a:rPr lang="de-DE" sz="1800" dirty="0" smtClean="0"/>
              <a:t>Weltweit größte Datenbank für den </a:t>
            </a:r>
            <a:r>
              <a:rPr lang="de-DE" sz="1800" b="1" dirty="0" smtClean="0"/>
              <a:t>Nachweis</a:t>
            </a:r>
            <a:r>
              <a:rPr lang="de-DE" sz="1800" dirty="0" smtClean="0"/>
              <a:t> von Zeitschriften, Zeitungen, Schriftenreihen und anderen periodisch erscheinenden Veröffentlichungen aus allen Ländern, in allen Sprachen, ohne zeitliche Einschränkung, in gedruckter, elektronischer oder anderer Form.</a:t>
            </a:r>
          </a:p>
          <a:p>
            <a:pPr marL="0" indent="0">
              <a:buNone/>
            </a:pPr>
            <a:r>
              <a:rPr lang="de-DE" b="1" dirty="0" smtClean="0"/>
              <a:t>Elektronische Zeitschriftenbibliothek (EZB)</a:t>
            </a:r>
          </a:p>
          <a:p>
            <a:pPr marL="0" indent="0">
              <a:buNone/>
            </a:pPr>
            <a:r>
              <a:rPr lang="de-DE" sz="1800" dirty="0" smtClean="0"/>
              <a:t>Service </a:t>
            </a:r>
            <a:r>
              <a:rPr lang="de-DE" sz="1800" dirty="0"/>
              <a:t>zur effektiven Nutzung wissenschaftlicher Volltextzeitschriften im Internet. Sie bietet einen </a:t>
            </a:r>
            <a:r>
              <a:rPr lang="de-DE" sz="1800" b="1" dirty="0"/>
              <a:t>schnellen, strukturierten und einheitlichen Zugang zu wissenschaftlichen Volltextzeitschriften</a:t>
            </a:r>
            <a:r>
              <a:rPr lang="de-DE" sz="1800" dirty="0" smtClean="0"/>
              <a:t>. Die </a:t>
            </a:r>
            <a:r>
              <a:rPr lang="de-DE" sz="1800" dirty="0"/>
              <a:t>Zugriffsmöglichkeiten auf Volltextartikel werden institutionsabhängig durch verschiedenfarbige Ampelsymbole </a:t>
            </a:r>
            <a:r>
              <a:rPr lang="de-DE" sz="1800" dirty="0" smtClean="0"/>
              <a:t>angezeigt.</a:t>
            </a:r>
          </a:p>
          <a:p>
            <a:pPr marL="0" indent="0">
              <a:buNone/>
            </a:pPr>
            <a:r>
              <a:rPr lang="de-DE" sz="1800" b="1" dirty="0" smtClean="0"/>
              <a:t>BEACHTEN:  Nur</a:t>
            </a:r>
            <a:r>
              <a:rPr lang="de-DE" sz="1800" dirty="0" smtClean="0"/>
              <a:t> Zeitschriftentitel enthalten, </a:t>
            </a:r>
            <a:r>
              <a:rPr lang="de-DE" sz="1800" u="sng" dirty="0" smtClean="0"/>
              <a:t>keine</a:t>
            </a:r>
            <a:r>
              <a:rPr lang="de-DE" sz="1800" dirty="0" smtClean="0"/>
              <a:t> Zeitschriftenaufsätze</a:t>
            </a:r>
            <a:r>
              <a:rPr lang="de-DE" dirty="0" smtClean="0"/>
              <a:t>!</a:t>
            </a:r>
          </a:p>
          <a:p>
            <a:pPr marL="0" indent="0">
              <a:buNone/>
            </a:pP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WiSe 2023/24</a:t>
            </a:r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Fachspezifische Literaturrecherche Geoinformation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27</a:t>
            </a:fld>
            <a:endParaRPr lang="de-DE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641478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Inhaltsplatzhalter 16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7517" t="15329" r="9796" b="11189"/>
          <a:stretch/>
        </p:blipFill>
        <p:spPr>
          <a:xfrm>
            <a:off x="949261" y="709587"/>
            <a:ext cx="6243410" cy="4067677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66053" y="162086"/>
            <a:ext cx="4918523" cy="441511"/>
          </a:xfrm>
        </p:spPr>
        <p:txBody>
          <a:bodyPr/>
          <a:lstStyle/>
          <a:p>
            <a:r>
              <a:rPr lang="de-DE" dirty="0"/>
              <a:t>Zeitschriftendatenbank   </a:t>
            </a:r>
            <a:r>
              <a:rPr lang="de-DE" dirty="0" smtClean="0"/>
              <a:t>ZDB</a:t>
            </a: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WiSe 2023/24</a:t>
            </a:r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Fachspezifische Literaturrecherche Geoinformation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28</a:t>
            </a:fld>
            <a:endParaRPr lang="de-DE"/>
          </a:p>
        </p:txBody>
      </p:sp>
      <p:sp>
        <p:nvSpPr>
          <p:cNvPr id="13" name="Textfeld 12"/>
          <p:cNvSpPr txBox="1"/>
          <p:nvPr/>
        </p:nvSpPr>
        <p:spPr>
          <a:xfrm>
            <a:off x="1152128" y="1737601"/>
            <a:ext cx="4176464" cy="38985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Aft>
                <a:spcPts val="420"/>
              </a:spcAft>
            </a:pPr>
            <a:r>
              <a:rPr lang="de-DE" sz="800" dirty="0">
                <a:solidFill>
                  <a:srgbClr val="FF0000"/>
                </a:solidFill>
              </a:rPr>
              <a:t>Exakte Schreibweise </a:t>
            </a:r>
            <a:r>
              <a:rPr lang="de-DE" sz="800" u="sng" dirty="0">
                <a:solidFill>
                  <a:srgbClr val="FF0000"/>
                </a:solidFill>
              </a:rPr>
              <a:t>nicht</a:t>
            </a:r>
            <a:r>
              <a:rPr lang="de-DE" sz="800" dirty="0">
                <a:solidFill>
                  <a:srgbClr val="FF0000"/>
                </a:solidFill>
              </a:rPr>
              <a:t> bekannt eher „Titelstichworte“ wählen mit Platzhalter „?“ bzw. „*“</a:t>
            </a:r>
          </a:p>
          <a:p>
            <a:pPr>
              <a:spcAft>
                <a:spcPts val="420"/>
              </a:spcAft>
            </a:pPr>
            <a:endParaRPr lang="de-DE" sz="1400" dirty="0" err="1" smtClean="0">
              <a:solidFill>
                <a:schemeClr val="accent2"/>
              </a:solidFill>
            </a:endParaRPr>
          </a:p>
        </p:txBody>
      </p:sp>
      <p:cxnSp>
        <p:nvCxnSpPr>
          <p:cNvPr id="15" name="Gerade Verbindung mit Pfeil 14"/>
          <p:cNvCxnSpPr/>
          <p:nvPr/>
        </p:nvCxnSpPr>
        <p:spPr>
          <a:xfrm flipH="1" flipV="1">
            <a:off x="5022195" y="1949580"/>
            <a:ext cx="288032" cy="263078"/>
          </a:xfrm>
          <a:prstGeom prst="straightConnector1">
            <a:avLst/>
          </a:prstGeom>
          <a:ln w="127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feld 17"/>
          <p:cNvSpPr txBox="1"/>
          <p:nvPr/>
        </p:nvSpPr>
        <p:spPr>
          <a:xfrm>
            <a:off x="2484276" y="3293814"/>
            <a:ext cx="288032" cy="153888"/>
          </a:xfrm>
          <a:prstGeom prst="rect">
            <a:avLst/>
          </a:prstGeom>
          <a:noFill/>
          <a:ln w="12700">
            <a:solidFill>
              <a:schemeClr val="accent2"/>
            </a:solidFill>
          </a:ln>
        </p:spPr>
        <p:txBody>
          <a:bodyPr wrap="square" lIns="0" tIns="0" rIns="0" bIns="0" rtlCol="0">
            <a:spAutoFit/>
          </a:bodyPr>
          <a:lstStyle/>
          <a:p>
            <a:pPr>
              <a:spcAft>
                <a:spcPts val="420"/>
              </a:spcAft>
            </a:pPr>
            <a:r>
              <a:rPr lang="de-DE" sz="1000" dirty="0" smtClean="0">
                <a:solidFill>
                  <a:schemeClr val="accent2"/>
                </a:solidFill>
              </a:rPr>
              <a:t> </a:t>
            </a:r>
            <a:r>
              <a:rPr lang="de-DE" sz="1000" dirty="0" err="1" smtClean="0">
                <a:solidFill>
                  <a:schemeClr val="accent2"/>
                </a:solidFill>
              </a:rPr>
              <a:t>print</a:t>
            </a:r>
            <a:endParaRPr lang="de-DE" sz="1000" dirty="0" smtClean="0">
              <a:solidFill>
                <a:schemeClr val="accent2"/>
              </a:solidFill>
            </a:endParaRPr>
          </a:p>
        </p:txBody>
      </p:sp>
      <p:sp>
        <p:nvSpPr>
          <p:cNvPr id="19" name="Textfeld 18"/>
          <p:cNvSpPr txBox="1"/>
          <p:nvPr/>
        </p:nvSpPr>
        <p:spPr>
          <a:xfrm>
            <a:off x="2484276" y="2746173"/>
            <a:ext cx="360040" cy="153888"/>
          </a:xfrm>
          <a:prstGeom prst="rect">
            <a:avLst/>
          </a:prstGeom>
          <a:noFill/>
          <a:ln w="12700">
            <a:solidFill>
              <a:schemeClr val="accent2"/>
            </a:solidFill>
          </a:ln>
        </p:spPr>
        <p:txBody>
          <a:bodyPr wrap="square" lIns="0" tIns="0" rIns="0" bIns="0" rtlCol="0">
            <a:spAutoFit/>
          </a:bodyPr>
          <a:lstStyle/>
          <a:p>
            <a:pPr>
              <a:spcAft>
                <a:spcPts val="420"/>
              </a:spcAft>
            </a:pPr>
            <a:r>
              <a:rPr lang="de-DE" sz="1000" dirty="0" smtClean="0">
                <a:solidFill>
                  <a:schemeClr val="accent2"/>
                </a:solidFill>
              </a:rPr>
              <a:t> online</a:t>
            </a:r>
          </a:p>
        </p:txBody>
      </p:sp>
      <p:sp>
        <p:nvSpPr>
          <p:cNvPr id="20" name="Ellipse 19"/>
          <p:cNvSpPr/>
          <p:nvPr/>
        </p:nvSpPr>
        <p:spPr>
          <a:xfrm>
            <a:off x="1152032" y="3960539"/>
            <a:ext cx="576064" cy="216024"/>
          </a:xfrm>
          <a:prstGeom prst="ellipse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400" dirty="0" err="1" smtClean="0">
              <a:solidFill>
                <a:schemeClr val="accent2"/>
              </a:solidFill>
            </a:endParaRPr>
          </a:p>
        </p:txBody>
      </p:sp>
      <p:cxnSp>
        <p:nvCxnSpPr>
          <p:cNvPr id="22" name="Gerade Verbindung mit Pfeil 21"/>
          <p:cNvCxnSpPr/>
          <p:nvPr/>
        </p:nvCxnSpPr>
        <p:spPr>
          <a:xfrm>
            <a:off x="3876920" y="2900061"/>
            <a:ext cx="216024" cy="0"/>
          </a:xfrm>
          <a:prstGeom prst="straightConnector1">
            <a:avLst/>
          </a:prstGeom>
          <a:ln w="38100">
            <a:solidFill>
              <a:schemeClr val="accent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feld 22"/>
          <p:cNvSpPr txBox="1"/>
          <p:nvPr/>
        </p:nvSpPr>
        <p:spPr>
          <a:xfrm>
            <a:off x="4176464" y="2790508"/>
            <a:ext cx="3558587" cy="48218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Aft>
                <a:spcPts val="420"/>
              </a:spcAft>
            </a:pPr>
            <a:r>
              <a:rPr lang="de-DE" sz="1000" dirty="0" smtClean="0">
                <a:hlinkClick r:id="rId3"/>
              </a:rPr>
              <a:t>http://www.bibliothek.uni-regensburg.de/ezeit/?1462131</a:t>
            </a:r>
            <a:r>
              <a:rPr lang="de-DE" sz="1000" dirty="0" smtClean="0"/>
              <a:t> </a:t>
            </a:r>
            <a:r>
              <a:rPr lang="de-DE" sz="1000" dirty="0">
                <a:solidFill>
                  <a:schemeClr val="accent3"/>
                </a:solidFill>
              </a:rPr>
              <a:t>[EZB]</a:t>
            </a:r>
            <a:r>
              <a:rPr lang="de-DE" sz="1000" dirty="0"/>
              <a:t> </a:t>
            </a:r>
            <a:r>
              <a:rPr lang="de-DE" sz="1400" dirty="0"/>
              <a:t> </a:t>
            </a:r>
          </a:p>
          <a:p>
            <a:pPr>
              <a:spcAft>
                <a:spcPts val="420"/>
              </a:spcAft>
            </a:pPr>
            <a:endParaRPr lang="de-DE" sz="1400" dirty="0" smtClean="0">
              <a:solidFill>
                <a:schemeClr val="accent2"/>
              </a:solidFill>
            </a:endParaRPr>
          </a:p>
        </p:txBody>
      </p:sp>
      <p:cxnSp>
        <p:nvCxnSpPr>
          <p:cNvPr id="7" name="Gerade Verbindung mit Pfeil 6"/>
          <p:cNvCxnSpPr/>
          <p:nvPr/>
        </p:nvCxnSpPr>
        <p:spPr>
          <a:xfrm flipH="1" flipV="1">
            <a:off x="6624736" y="864195"/>
            <a:ext cx="503496" cy="117135"/>
          </a:xfrm>
          <a:prstGeom prst="straightConnector1">
            <a:avLst/>
          </a:prstGeom>
          <a:ln w="31750">
            <a:solidFill>
              <a:srgbClr val="92D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feld 8"/>
          <p:cNvSpPr txBox="1"/>
          <p:nvPr/>
        </p:nvSpPr>
        <p:spPr>
          <a:xfrm>
            <a:off x="8064896" y="555113"/>
            <a:ext cx="432048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Aft>
                <a:spcPts val="420"/>
              </a:spcAft>
            </a:pPr>
            <a:r>
              <a:rPr lang="de-DE" sz="1400" dirty="0" smtClean="0">
                <a:solidFill>
                  <a:schemeClr val="accent2"/>
                </a:solidFill>
              </a:rPr>
              <a:t> </a:t>
            </a:r>
            <a:endParaRPr lang="de-DE" sz="1400" dirty="0" smtClean="0">
              <a:solidFill>
                <a:srgbClr val="00B050"/>
              </a:solidFill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7162163" y="864195"/>
            <a:ext cx="481735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1200" b="1" dirty="0">
                <a:solidFill>
                  <a:srgbClr val="92D050"/>
                </a:solidFill>
              </a:rPr>
              <a:t>Hilfe</a:t>
            </a:r>
          </a:p>
        </p:txBody>
      </p:sp>
    </p:spTree>
    <p:extLst>
      <p:ext uri="{BB962C8B-B14F-4D97-AF65-F5344CB8AC3E}">
        <p14:creationId xmlns:p14="http://schemas.microsoft.com/office/powerpoint/2010/main" val="191521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nhaltsplatzhalter 7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18429" y="779869"/>
            <a:ext cx="5842411" cy="3979158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88033" y="288131"/>
            <a:ext cx="5112568" cy="439725"/>
          </a:xfrm>
        </p:spPr>
        <p:txBody>
          <a:bodyPr/>
          <a:lstStyle/>
          <a:p>
            <a:r>
              <a:rPr lang="de-DE" dirty="0"/>
              <a:t>Zeitschriftendatenbank   </a:t>
            </a:r>
            <a:r>
              <a:rPr lang="de-DE" dirty="0" smtClean="0"/>
              <a:t>ZDB</a:t>
            </a: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WiSe 2023/24</a:t>
            </a:r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Fachspezifische Literaturrecherche Geoinformation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29</a:t>
            </a:fld>
            <a:endParaRPr lang="de-DE"/>
          </a:p>
        </p:txBody>
      </p:sp>
      <p:cxnSp>
        <p:nvCxnSpPr>
          <p:cNvPr id="7" name="Gerade Verbindung mit Pfeil 6"/>
          <p:cNvCxnSpPr/>
          <p:nvPr/>
        </p:nvCxnSpPr>
        <p:spPr>
          <a:xfrm>
            <a:off x="1584176" y="3096443"/>
            <a:ext cx="288032" cy="72008"/>
          </a:xfrm>
          <a:prstGeom prst="straightConnector1">
            <a:avLst/>
          </a:prstGeom>
          <a:ln w="28575">
            <a:solidFill>
              <a:srgbClr val="008E40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Ellipse 8"/>
          <p:cNvSpPr/>
          <p:nvPr/>
        </p:nvSpPr>
        <p:spPr>
          <a:xfrm>
            <a:off x="3240360" y="2844443"/>
            <a:ext cx="504056" cy="252000"/>
          </a:xfrm>
          <a:prstGeom prst="ellipse">
            <a:avLst/>
          </a:prstGeom>
          <a:noFill/>
          <a:ln w="31750">
            <a:solidFill>
              <a:srgbClr val="008E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400" dirty="0" err="1" smtClean="0">
              <a:solidFill>
                <a:schemeClr val="accent2"/>
              </a:solidFill>
            </a:endParaRPr>
          </a:p>
        </p:txBody>
      </p:sp>
      <p:sp>
        <p:nvSpPr>
          <p:cNvPr id="10" name="Textfeld 9"/>
          <p:cNvSpPr txBox="1"/>
          <p:nvPr/>
        </p:nvSpPr>
        <p:spPr>
          <a:xfrm>
            <a:off x="2376264" y="2452974"/>
            <a:ext cx="432048" cy="215444"/>
          </a:xfrm>
          <a:prstGeom prst="rect">
            <a:avLst/>
          </a:prstGeom>
          <a:noFill/>
          <a:ln w="15875">
            <a:solidFill>
              <a:schemeClr val="accent2"/>
            </a:solidFill>
          </a:ln>
        </p:spPr>
        <p:txBody>
          <a:bodyPr wrap="square" lIns="0" tIns="0" rIns="0" bIns="0" rtlCol="0">
            <a:spAutoFit/>
          </a:bodyPr>
          <a:lstStyle/>
          <a:p>
            <a:pPr>
              <a:spcAft>
                <a:spcPts val="420"/>
              </a:spcAft>
            </a:pPr>
            <a:r>
              <a:rPr lang="de-DE" sz="1400" b="1" dirty="0" smtClean="0">
                <a:solidFill>
                  <a:schemeClr val="accent2"/>
                </a:solidFill>
              </a:rPr>
              <a:t> Print</a:t>
            </a:r>
          </a:p>
        </p:txBody>
      </p:sp>
    </p:spTree>
    <p:extLst>
      <p:ext uri="{BB962C8B-B14F-4D97-AF65-F5344CB8AC3E}">
        <p14:creationId xmlns:p14="http://schemas.microsoft.com/office/powerpoint/2010/main" val="33214685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32048" y="144115"/>
            <a:ext cx="1782967" cy="504478"/>
          </a:xfrm>
        </p:spPr>
        <p:txBody>
          <a:bodyPr/>
          <a:lstStyle/>
          <a:p>
            <a:r>
              <a:rPr lang="de-DE" dirty="0" smtClean="0"/>
              <a:t>Inhalt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30733" y="1296243"/>
            <a:ext cx="8424936" cy="2736304"/>
          </a:xfrm>
        </p:spPr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r>
              <a:rPr lang="de-DE" sz="1800" dirty="0" smtClean="0"/>
              <a:t>Grundlagen der Recherche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de-DE" sz="1800" dirty="0" smtClean="0"/>
              <a:t>Digitales Informationsangebot der ULB Bonn: Suchinstrumente</a:t>
            </a:r>
            <a:endParaRPr lang="de-DE" sz="1800" b="1" dirty="0"/>
          </a:p>
          <a:p>
            <a:pPr>
              <a:buFont typeface="Wingdings" panose="05000000000000000000" pitchFamily="2" charset="2"/>
              <a:buChar char="§"/>
            </a:pPr>
            <a:r>
              <a:rPr lang="de-DE" sz="1800" dirty="0" smtClean="0"/>
              <a:t>Informationen </a:t>
            </a:r>
            <a:r>
              <a:rPr lang="de-DE" sz="1800" dirty="0"/>
              <a:t>im </a:t>
            </a:r>
            <a:r>
              <a:rPr lang="de-DE" sz="1800" dirty="0" smtClean="0"/>
              <a:t>Internet: Suchmaschinen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de-DE" sz="1800" dirty="0" smtClean="0"/>
              <a:t>Literaturbeschaffung </a:t>
            </a:r>
            <a:r>
              <a:rPr lang="de-DE" sz="1800" dirty="0"/>
              <a:t>von </a:t>
            </a:r>
            <a:r>
              <a:rPr lang="de-DE" sz="1800" dirty="0" smtClean="0"/>
              <a:t>außerhalb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WiSe 2023/24</a:t>
            </a:r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Fachspezifische Literaturrecherche Geoinformation</a:t>
            </a:r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3</a:t>
            </a:fld>
            <a:endParaRPr lang="de-DE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100312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nhaltsplatzhalter 1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b="3256"/>
          <a:stretch/>
        </p:blipFill>
        <p:spPr>
          <a:xfrm>
            <a:off x="360039" y="733988"/>
            <a:ext cx="6960468" cy="3795394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60040" y="193990"/>
            <a:ext cx="7105769" cy="511733"/>
          </a:xfrm>
        </p:spPr>
        <p:txBody>
          <a:bodyPr/>
          <a:lstStyle/>
          <a:p>
            <a:r>
              <a:rPr lang="de-DE" dirty="0"/>
              <a:t>Elektronische Zeitschriftenbibliothek  EZB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WiSe 2023/24</a:t>
            </a:r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Fachspezifische Literaturrecherche Geoinformation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30</a:t>
            </a:fld>
            <a:endParaRPr lang="de-DE"/>
          </a:p>
        </p:txBody>
      </p:sp>
      <p:sp>
        <p:nvSpPr>
          <p:cNvPr id="3" name="Ellipse 2"/>
          <p:cNvSpPr/>
          <p:nvPr/>
        </p:nvSpPr>
        <p:spPr>
          <a:xfrm>
            <a:off x="216024" y="1008211"/>
            <a:ext cx="2880320" cy="432048"/>
          </a:xfrm>
          <a:prstGeom prst="ellipse">
            <a:avLst/>
          </a:prstGeom>
          <a:noFill/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400" dirty="0" err="1" smtClean="0">
              <a:solidFill>
                <a:schemeClr val="accent2"/>
              </a:solidFill>
            </a:endParaRPr>
          </a:p>
        </p:txBody>
      </p:sp>
      <p:sp>
        <p:nvSpPr>
          <p:cNvPr id="8" name="Ellipse 7"/>
          <p:cNvSpPr/>
          <p:nvPr/>
        </p:nvSpPr>
        <p:spPr>
          <a:xfrm>
            <a:off x="1752041" y="2376363"/>
            <a:ext cx="2088232" cy="144016"/>
          </a:xfrm>
          <a:prstGeom prst="ellipse">
            <a:avLst/>
          </a:prstGeom>
          <a:noFill/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400" dirty="0" err="1" smtClean="0">
              <a:solidFill>
                <a:schemeClr val="accent2"/>
              </a:solidFill>
            </a:endParaRPr>
          </a:p>
        </p:txBody>
      </p:sp>
      <p:sp>
        <p:nvSpPr>
          <p:cNvPr id="9" name="Textfeld 8"/>
          <p:cNvSpPr txBox="1"/>
          <p:nvPr/>
        </p:nvSpPr>
        <p:spPr>
          <a:xfrm>
            <a:off x="6598130" y="2485526"/>
            <a:ext cx="2462494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Aft>
                <a:spcPts val="420"/>
              </a:spcAft>
            </a:pPr>
            <a:r>
              <a:rPr lang="de-DE" sz="1400" dirty="0" smtClean="0">
                <a:solidFill>
                  <a:schemeClr val="accent2"/>
                </a:solidFill>
              </a:rPr>
              <a:t> </a:t>
            </a:r>
            <a:r>
              <a:rPr lang="de-DE" sz="1200" b="1" dirty="0" smtClean="0">
                <a:solidFill>
                  <a:srgbClr val="FFC000"/>
                </a:solidFill>
              </a:rPr>
              <a:t>Online-Zugang </a:t>
            </a:r>
            <a:r>
              <a:rPr lang="de-DE" sz="1200" b="1" u="sng" dirty="0" smtClean="0">
                <a:solidFill>
                  <a:srgbClr val="FFC000"/>
                </a:solidFill>
              </a:rPr>
              <a:t>ab</a:t>
            </a:r>
            <a:r>
              <a:rPr lang="de-DE" sz="1200" b="1" dirty="0" smtClean="0">
                <a:solidFill>
                  <a:srgbClr val="FFC000"/>
                </a:solidFill>
              </a:rPr>
              <a:t> 2007,54(1) - …</a:t>
            </a:r>
          </a:p>
        </p:txBody>
      </p:sp>
      <p:sp>
        <p:nvSpPr>
          <p:cNvPr id="10" name="Textfeld 9"/>
          <p:cNvSpPr txBox="1"/>
          <p:nvPr/>
        </p:nvSpPr>
        <p:spPr>
          <a:xfrm>
            <a:off x="4521823" y="3670965"/>
            <a:ext cx="2736304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Aft>
                <a:spcPts val="420"/>
              </a:spcAft>
            </a:pPr>
            <a:r>
              <a:rPr lang="de-DE" sz="1400" dirty="0" smtClean="0">
                <a:solidFill>
                  <a:srgbClr val="008E40"/>
                </a:solidFill>
              </a:rPr>
              <a:t> </a:t>
            </a:r>
            <a:r>
              <a:rPr lang="de-DE" sz="1000" b="1" dirty="0" smtClean="0">
                <a:solidFill>
                  <a:srgbClr val="008E40"/>
                </a:solidFill>
              </a:rPr>
              <a:t>Nachweis Printbestand Univ. Bonn !</a:t>
            </a:r>
          </a:p>
        </p:txBody>
      </p:sp>
      <p:pic>
        <p:nvPicPr>
          <p:cNvPr id="11" name="Grafik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99819" y="3721973"/>
            <a:ext cx="180020" cy="180020"/>
          </a:xfrm>
          <a:prstGeom prst="rect">
            <a:avLst/>
          </a:prstGeom>
        </p:spPr>
      </p:pic>
      <p:sp>
        <p:nvSpPr>
          <p:cNvPr id="12" name="Ellipse 11"/>
          <p:cNvSpPr/>
          <p:nvPr/>
        </p:nvSpPr>
        <p:spPr>
          <a:xfrm>
            <a:off x="2022725" y="3672507"/>
            <a:ext cx="2081731" cy="225727"/>
          </a:xfrm>
          <a:prstGeom prst="ellipse">
            <a:avLst/>
          </a:prstGeom>
          <a:noFill/>
          <a:ln>
            <a:solidFill>
              <a:srgbClr val="008E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400" dirty="0" err="1" smtClean="0">
              <a:solidFill>
                <a:schemeClr val="accent2"/>
              </a:solidFill>
            </a:endParaRPr>
          </a:p>
        </p:txBody>
      </p:sp>
      <p:pic>
        <p:nvPicPr>
          <p:cNvPr id="15" name="Grafik 14"/>
          <p:cNvPicPr>
            <a:picLocks noChangeAspect="1"/>
          </p:cNvPicPr>
          <p:nvPr/>
        </p:nvPicPr>
        <p:blipFill rotWithShape="1">
          <a:blip r:embed="rId4"/>
          <a:srcRect r="24424" b="21840"/>
          <a:stretch/>
        </p:blipFill>
        <p:spPr>
          <a:xfrm>
            <a:off x="2210990" y="4551230"/>
            <a:ext cx="3456384" cy="187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4052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nhaltsplatzhalter 7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941"/>
          <a:stretch/>
        </p:blipFill>
        <p:spPr>
          <a:xfrm>
            <a:off x="382420" y="1066800"/>
            <a:ext cx="5600492" cy="3074870"/>
          </a:xfrm>
          <a:prstGeom prst="rect">
            <a:avLst/>
          </a:prstGeom>
        </p:spPr>
      </p:pic>
      <p:pic>
        <p:nvPicPr>
          <p:cNvPr id="3" name="Grafik 2"/>
          <p:cNvPicPr>
            <a:picLocks noChangeAspect="1"/>
          </p:cNvPicPr>
          <p:nvPr/>
        </p:nvPicPr>
        <p:blipFill rotWithShape="1">
          <a:blip r:embed="rId3"/>
          <a:srcRect l="1899" t="3214" r="4827" b="3077"/>
          <a:stretch/>
        </p:blipFill>
        <p:spPr>
          <a:xfrm>
            <a:off x="6021887" y="1630686"/>
            <a:ext cx="2848055" cy="2510984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16661" y="297425"/>
            <a:ext cx="5732011" cy="439725"/>
          </a:xfrm>
        </p:spPr>
        <p:txBody>
          <a:bodyPr/>
          <a:lstStyle/>
          <a:p>
            <a:r>
              <a:rPr lang="de-DE" dirty="0" smtClean="0"/>
              <a:t>Fachspezifische Informationen   </a:t>
            </a:r>
            <a:r>
              <a:rPr lang="de-DE" sz="1400" dirty="0" smtClean="0"/>
              <a:t> </a:t>
            </a:r>
            <a:endParaRPr lang="de-DE" sz="1400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WiSe 2023/24</a:t>
            </a:r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Fachspezifische Literaturrecherche Geoinformation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31</a:t>
            </a:fld>
            <a:endParaRPr lang="de-DE"/>
          </a:p>
        </p:txBody>
      </p:sp>
      <p:cxnSp>
        <p:nvCxnSpPr>
          <p:cNvPr id="10" name="Gerade Verbindung mit Pfeil 9"/>
          <p:cNvCxnSpPr/>
          <p:nvPr/>
        </p:nvCxnSpPr>
        <p:spPr>
          <a:xfrm flipH="1">
            <a:off x="3182666" y="1445421"/>
            <a:ext cx="1872208" cy="210861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Ellipse 16"/>
          <p:cNvSpPr/>
          <p:nvPr/>
        </p:nvSpPr>
        <p:spPr>
          <a:xfrm>
            <a:off x="5974078" y="1550852"/>
            <a:ext cx="2836935" cy="349669"/>
          </a:xfrm>
          <a:prstGeom prst="ellipse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400" dirty="0" err="1" smtClean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6990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88032" y="360139"/>
            <a:ext cx="4917403" cy="439725"/>
          </a:xfrm>
        </p:spPr>
        <p:txBody>
          <a:bodyPr/>
          <a:lstStyle/>
          <a:p>
            <a:r>
              <a:rPr lang="de-DE" dirty="0" smtClean="0"/>
              <a:t>Informationen  im  Internet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88032" y="972864"/>
            <a:ext cx="8424936" cy="3816424"/>
          </a:xfrm>
        </p:spPr>
        <p:txBody>
          <a:bodyPr/>
          <a:lstStyle/>
          <a:p>
            <a:pPr marL="0" indent="0">
              <a:buNone/>
            </a:pPr>
            <a:r>
              <a:rPr lang="de-DE" dirty="0" smtClean="0"/>
              <a:t>Internetquellen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de-DE" sz="1800" dirty="0" smtClean="0"/>
              <a:t>Heterogene Informationen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de-DE" sz="1800" dirty="0" smtClean="0"/>
              <a:t>Qualitätskontrolle, Seriosität ist nicht überall gegeben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de-DE" dirty="0" smtClean="0"/>
              <a:t>Suchmaschinen </a:t>
            </a:r>
            <a:r>
              <a:rPr lang="de-DE" sz="1600" dirty="0" smtClean="0"/>
              <a:t>(Google, Google </a:t>
            </a:r>
            <a:r>
              <a:rPr lang="de-DE" sz="1600" dirty="0"/>
              <a:t>Scholar, </a:t>
            </a:r>
            <a:r>
              <a:rPr lang="en-US" sz="1600" dirty="0"/>
              <a:t>BASE</a:t>
            </a:r>
            <a:r>
              <a:rPr lang="en-US" sz="1600" dirty="0" smtClean="0"/>
              <a:t>: Bielefeld </a:t>
            </a:r>
            <a:r>
              <a:rPr lang="en-US" sz="1600" dirty="0"/>
              <a:t>Academic Search Engine, </a:t>
            </a:r>
            <a:r>
              <a:rPr lang="en-US" sz="1600" dirty="0" smtClean="0"/>
              <a:t>…); </a:t>
            </a:r>
          </a:p>
          <a:p>
            <a:pPr marL="0" indent="0">
              <a:buNone/>
            </a:pPr>
            <a:r>
              <a:rPr lang="en-US" sz="1600" dirty="0" smtClean="0"/>
              <a:t>     Deep Web (</a:t>
            </a:r>
            <a:r>
              <a:rPr lang="en-US" sz="1600" dirty="0" err="1" smtClean="0"/>
              <a:t>geschützte</a:t>
            </a:r>
            <a:r>
              <a:rPr lang="en-US" sz="1600" dirty="0" smtClean="0"/>
              <a:t> </a:t>
            </a:r>
            <a:r>
              <a:rPr lang="en-US" sz="1600" dirty="0" err="1" smtClean="0"/>
              <a:t>Inhalte</a:t>
            </a:r>
            <a:r>
              <a:rPr lang="en-US" sz="1600" dirty="0" smtClean="0"/>
              <a:t> </a:t>
            </a:r>
            <a:r>
              <a:rPr lang="en-US" sz="1600" dirty="0" err="1" smtClean="0"/>
              <a:t>sind</a:t>
            </a:r>
            <a:r>
              <a:rPr lang="en-US" sz="1600" dirty="0" smtClean="0"/>
              <a:t> </a:t>
            </a:r>
            <a:r>
              <a:rPr lang="en-US" sz="1600" u="sng" dirty="0" err="1" smtClean="0"/>
              <a:t>nicht</a:t>
            </a:r>
            <a:r>
              <a:rPr lang="en-US" sz="1600" dirty="0" smtClean="0"/>
              <a:t> </a:t>
            </a:r>
            <a:r>
              <a:rPr lang="en-US" sz="1600" dirty="0" err="1" smtClean="0"/>
              <a:t>auffindbar</a:t>
            </a:r>
            <a:r>
              <a:rPr lang="en-US" sz="1600" dirty="0" smtClean="0"/>
              <a:t>)</a:t>
            </a:r>
            <a:endParaRPr lang="de-DE" sz="1600" dirty="0"/>
          </a:p>
          <a:p>
            <a:pPr>
              <a:buFont typeface="Wingdings" panose="05000000000000000000" pitchFamily="2" charset="2"/>
              <a:buChar char="§"/>
            </a:pPr>
            <a:r>
              <a:rPr lang="de-DE" dirty="0">
                <a:solidFill>
                  <a:srgbClr val="07529A"/>
                </a:solidFill>
              </a:rPr>
              <a:t>Open Access </a:t>
            </a:r>
            <a:r>
              <a:rPr lang="de-DE" sz="1600" dirty="0" smtClean="0"/>
              <a:t>(kostenfreier </a:t>
            </a:r>
            <a:r>
              <a:rPr lang="de-DE" sz="1600" dirty="0"/>
              <a:t>Zugang zu wissenschaftlichen Dokumenten im </a:t>
            </a:r>
            <a:r>
              <a:rPr lang="de-DE" sz="1600" dirty="0">
                <a:solidFill>
                  <a:srgbClr val="07529A"/>
                </a:solidFill>
              </a:rPr>
              <a:t>Internet</a:t>
            </a:r>
            <a:r>
              <a:rPr lang="de-DE" sz="1600" dirty="0" smtClean="0">
                <a:solidFill>
                  <a:srgbClr val="053997"/>
                </a:solidFill>
              </a:rPr>
              <a:t>)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de-DE" dirty="0" smtClean="0">
                <a:solidFill>
                  <a:srgbClr val="07529A"/>
                </a:solidFill>
              </a:rPr>
              <a:t>Wikipedia</a:t>
            </a:r>
            <a:r>
              <a:rPr lang="de-DE" dirty="0" smtClean="0">
                <a:solidFill>
                  <a:srgbClr val="053997"/>
                </a:solidFill>
              </a:rPr>
              <a:t> </a:t>
            </a:r>
            <a:r>
              <a:rPr lang="de-DE" sz="1600" dirty="0" smtClean="0">
                <a:solidFill>
                  <a:srgbClr val="07529A"/>
                </a:solidFill>
              </a:rPr>
              <a:t>(freie Online-Enzyklopädie mit Literaturhinweisen und Links)</a:t>
            </a:r>
            <a:endParaRPr lang="de-DE" sz="1600" dirty="0">
              <a:solidFill>
                <a:srgbClr val="07529A"/>
              </a:solidFill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de-DE" dirty="0" smtClean="0"/>
              <a:t>Webseiten </a:t>
            </a:r>
            <a:r>
              <a:rPr lang="de-DE" sz="1600" dirty="0" smtClean="0"/>
              <a:t>(z.B. ULB Bonn </a:t>
            </a:r>
            <a:r>
              <a:rPr lang="de-DE" sz="1600" dirty="0"/>
              <a:t>und </a:t>
            </a:r>
            <a:r>
              <a:rPr lang="de-DE" sz="1600" dirty="0" smtClean="0"/>
              <a:t>IGG mit Informationen </a:t>
            </a:r>
            <a:r>
              <a:rPr lang="de-DE" sz="1600" dirty="0"/>
              <a:t>und Links)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de-DE" dirty="0" smtClean="0"/>
              <a:t>Fachportale</a:t>
            </a:r>
          </a:p>
          <a:p>
            <a:pPr marL="0" indent="0">
              <a:buNone/>
            </a:pPr>
            <a:endParaRPr lang="de-DE" dirty="0" smtClean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WiSe 2023/24</a:t>
            </a:r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Fachspezifische Literaturrecherche Geoinformation</a:t>
            </a:r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32</a:t>
            </a:fld>
            <a:endParaRPr lang="de-DE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744793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02971" y="223927"/>
            <a:ext cx="2425249" cy="367717"/>
          </a:xfrm>
        </p:spPr>
        <p:txBody>
          <a:bodyPr/>
          <a:lstStyle/>
          <a:p>
            <a:r>
              <a:rPr lang="de-DE" dirty="0" smtClean="0"/>
              <a:t>Suchmaschine</a:t>
            </a:r>
            <a:endParaRPr lang="de-DE" dirty="0"/>
          </a:p>
        </p:txBody>
      </p:sp>
      <p:pic>
        <p:nvPicPr>
          <p:cNvPr id="7" name="Inhaltsplatzhalter 6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16024" y="943880"/>
            <a:ext cx="5392479" cy="2088504"/>
          </a:xfrm>
          <a:prstGeom prst="rect">
            <a:avLst/>
          </a:prstGeom>
        </p:spPr>
      </p:pic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0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909085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WiSe</a:t>
            </a:r>
            <a:r>
              <a:rPr kumimoji="0" lang="de-DE" sz="1000" b="0" i="0" u="none" strike="noStrike" kern="1200" cap="none" spc="0" normalizeH="0" baseline="0" noProof="0" smtClean="0">
                <a:ln>
                  <a:noFill/>
                </a:ln>
                <a:solidFill>
                  <a:srgbClr val="909085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2023/24</a:t>
            </a:r>
            <a:endParaRPr kumimoji="0" lang="de-DE" sz="1000" b="0" i="0" u="none" strike="noStrike" kern="1200" cap="none" spc="0" normalizeH="0" baseline="0" noProof="0">
              <a:ln>
                <a:noFill/>
              </a:ln>
              <a:solidFill>
                <a:srgbClr val="909085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000" b="0" i="0" u="none" strike="noStrike" kern="1200" cap="none" spc="0" normalizeH="0" baseline="0" noProof="0" smtClean="0">
                <a:ln>
                  <a:noFill/>
                </a:ln>
                <a:solidFill>
                  <a:srgbClr val="909085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Fachspezifische Literaturrecherche Geoinformation</a:t>
            </a:r>
            <a:endParaRPr kumimoji="0" lang="de-DE" sz="1000" b="0" i="0" u="none" strike="noStrike" kern="1200" cap="none" spc="0" normalizeH="0" baseline="0" noProof="0">
              <a:ln>
                <a:noFill/>
              </a:ln>
              <a:solidFill>
                <a:srgbClr val="909085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27F1E04-A1A3-475C-A843-CFD0985386EF}" type="slidenum">
              <a:rPr kumimoji="0" lang="de-DE" sz="1000" b="0" i="0" u="none" strike="noStrike" kern="1200" cap="none" spc="0" normalizeH="0" baseline="0" noProof="0" smtClean="0">
                <a:ln>
                  <a:noFill/>
                </a:ln>
                <a:solidFill>
                  <a:srgbClr val="909085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33</a:t>
            </a:fld>
            <a:endParaRPr kumimoji="0" lang="de-DE" sz="1000" b="0" i="0" u="none" strike="noStrike" kern="1200" cap="none" spc="0" normalizeH="0" baseline="0" noProof="0">
              <a:ln>
                <a:noFill/>
              </a:ln>
              <a:solidFill>
                <a:srgbClr val="909085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</p:txBody>
      </p:sp>
      <p:pic>
        <p:nvPicPr>
          <p:cNvPr id="8" name="Grafik 7"/>
          <p:cNvPicPr>
            <a:picLocks noChangeAspect="1"/>
          </p:cNvPicPr>
          <p:nvPr/>
        </p:nvPicPr>
        <p:blipFill rotWithShape="1">
          <a:blip r:embed="rId4"/>
          <a:srcRect r="18744" b="20561"/>
          <a:stretch/>
        </p:blipFill>
        <p:spPr>
          <a:xfrm>
            <a:off x="379169" y="2304355"/>
            <a:ext cx="4045191" cy="2224570"/>
          </a:xfrm>
          <a:prstGeom prst="rect">
            <a:avLst/>
          </a:prstGeom>
        </p:spPr>
      </p:pic>
      <p:pic>
        <p:nvPicPr>
          <p:cNvPr id="9" name="Grafik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75589" y="67941"/>
            <a:ext cx="3096624" cy="3008149"/>
          </a:xfrm>
          <a:prstGeom prst="rect">
            <a:avLst/>
          </a:prstGeom>
        </p:spPr>
      </p:pic>
      <p:sp>
        <p:nvSpPr>
          <p:cNvPr id="10" name="Textfeld 9"/>
          <p:cNvSpPr txBox="1"/>
          <p:nvPr/>
        </p:nvSpPr>
        <p:spPr>
          <a:xfrm>
            <a:off x="4588613" y="3083218"/>
            <a:ext cx="3960440" cy="48218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2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srgbClr val="07529A"/>
                </a:solidFill>
                <a:effectLst/>
                <a:uLnTx/>
                <a:uFillTx/>
                <a:latin typeface="Calibri"/>
                <a:ea typeface="+mn-ea"/>
                <a:cs typeface="Calibri"/>
                <a:hlinkClick r:id="rId6"/>
              </a:rPr>
              <a:t>https://www.cs.umd.edu/hcil/treemap-history</a:t>
            </a:r>
            <a:r>
              <a:rPr kumimoji="0" lang="de-DE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7529A"/>
                </a:solidFill>
                <a:effectLst/>
                <a:uLnTx/>
                <a:uFillTx/>
                <a:latin typeface="Calibri"/>
                <a:ea typeface="+mn-ea"/>
                <a:cs typeface="Calibri"/>
                <a:hlinkClick r:id="rId6"/>
              </a:rPr>
              <a:t>/</a:t>
            </a:r>
            <a:endParaRPr kumimoji="0" lang="de-DE" sz="1400" b="0" i="0" u="none" strike="noStrike" kern="1200" cap="none" spc="0" normalizeH="0" baseline="0" noProof="0" dirty="0" smtClean="0">
              <a:ln>
                <a:noFill/>
              </a:ln>
              <a:solidFill>
                <a:srgbClr val="07529A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20"/>
              </a:spcAft>
              <a:buClrTx/>
              <a:buSzTx/>
              <a:buFontTx/>
              <a:buNone/>
              <a:tabLst/>
              <a:defRPr/>
            </a:pPr>
            <a:endParaRPr kumimoji="0" lang="de-DE" sz="1400" b="0" i="0" u="none" strike="noStrike" kern="1200" cap="none" spc="0" normalizeH="0" baseline="0" noProof="0" dirty="0" err="1" smtClean="0">
              <a:ln>
                <a:noFill/>
              </a:ln>
              <a:solidFill>
                <a:srgbClr val="07529A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</p:txBody>
      </p:sp>
      <p:cxnSp>
        <p:nvCxnSpPr>
          <p:cNvPr id="12" name="Gerade Verbindung mit Pfeil 11"/>
          <p:cNvCxnSpPr/>
          <p:nvPr/>
        </p:nvCxnSpPr>
        <p:spPr>
          <a:xfrm>
            <a:off x="5475589" y="2448371"/>
            <a:ext cx="380045" cy="144016"/>
          </a:xfrm>
          <a:prstGeom prst="straightConnector1">
            <a:avLst/>
          </a:prstGeom>
          <a:ln w="25400">
            <a:solidFill>
              <a:srgbClr val="00B0F0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Grafik 1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680520" y="3360806"/>
            <a:ext cx="3024336" cy="1411020"/>
          </a:xfrm>
          <a:prstGeom prst="rect">
            <a:avLst/>
          </a:prstGeom>
        </p:spPr>
      </p:pic>
      <p:pic>
        <p:nvPicPr>
          <p:cNvPr id="3" name="Grafik 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641179" y="321003"/>
            <a:ext cx="1281881" cy="205269"/>
          </a:xfrm>
          <a:prstGeom prst="rect">
            <a:avLst/>
          </a:prstGeom>
        </p:spPr>
      </p:pic>
      <p:pic>
        <p:nvPicPr>
          <p:cNvPr id="11" name="Grafik 10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333598" y="304644"/>
            <a:ext cx="693844" cy="237986"/>
          </a:xfrm>
          <a:prstGeom prst="rect">
            <a:avLst/>
          </a:prstGeom>
        </p:spPr>
      </p:pic>
      <p:sp>
        <p:nvSpPr>
          <p:cNvPr id="15" name="Textfeld 14"/>
          <p:cNvSpPr txBox="1"/>
          <p:nvPr/>
        </p:nvSpPr>
        <p:spPr>
          <a:xfrm>
            <a:off x="3293791" y="620783"/>
            <a:ext cx="1656184" cy="215444"/>
          </a:xfrm>
          <a:prstGeom prst="rect">
            <a:avLst/>
          </a:prstGeom>
          <a:noFill/>
          <a:ln w="12700">
            <a:solidFill>
              <a:schemeClr val="accent2"/>
            </a:solidFill>
          </a:ln>
        </p:spPr>
        <p:txBody>
          <a:bodyPr wrap="square" lIns="36000" tIns="0" rIns="0" bIns="0" rtlCol="0">
            <a:spAutoFit/>
          </a:bodyPr>
          <a:lstStyle/>
          <a:p>
            <a:pPr>
              <a:spcAft>
                <a:spcPts val="420"/>
              </a:spcAft>
            </a:pPr>
            <a:r>
              <a:rPr lang="de-DE" sz="1400" dirty="0" smtClean="0">
                <a:solidFill>
                  <a:schemeClr val="accent2"/>
                </a:solidFill>
              </a:rPr>
              <a:t>Veröffentlichung 1998</a:t>
            </a:r>
          </a:p>
        </p:txBody>
      </p:sp>
      <p:sp>
        <p:nvSpPr>
          <p:cNvPr id="16" name="Ellipse 15"/>
          <p:cNvSpPr/>
          <p:nvPr/>
        </p:nvSpPr>
        <p:spPr>
          <a:xfrm>
            <a:off x="4373863" y="4096878"/>
            <a:ext cx="2469279" cy="194773"/>
          </a:xfrm>
          <a:prstGeom prst="ellipse">
            <a:avLst/>
          </a:prstGeom>
          <a:noFill/>
          <a:ln w="2222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400" dirty="0" err="1" smtClean="0">
              <a:solidFill>
                <a:schemeClr val="accent2"/>
              </a:solidFill>
            </a:endParaRPr>
          </a:p>
        </p:txBody>
      </p:sp>
      <p:sp>
        <p:nvSpPr>
          <p:cNvPr id="17" name="Ellipse 16"/>
          <p:cNvSpPr/>
          <p:nvPr/>
        </p:nvSpPr>
        <p:spPr>
          <a:xfrm>
            <a:off x="1008112" y="3240459"/>
            <a:ext cx="2520280" cy="209534"/>
          </a:xfrm>
          <a:prstGeom prst="ellipse">
            <a:avLst/>
          </a:prstGeom>
          <a:noFill/>
          <a:ln w="19050">
            <a:solidFill>
              <a:srgbClr val="FFC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400" dirty="0" err="1" smtClean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1640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78234" y="294169"/>
            <a:ext cx="6673721" cy="511733"/>
          </a:xfrm>
        </p:spPr>
        <p:txBody>
          <a:bodyPr/>
          <a:lstStyle/>
          <a:p>
            <a:r>
              <a:rPr lang="de-DE" dirty="0" smtClean="0"/>
              <a:t>Literaturbeschaffung  </a:t>
            </a:r>
            <a:r>
              <a:rPr lang="de-DE" dirty="0"/>
              <a:t>von </a:t>
            </a:r>
            <a:r>
              <a:rPr lang="de-DE" dirty="0" smtClean="0"/>
              <a:t> außerhalb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88032" y="1089261"/>
            <a:ext cx="8424936" cy="3591358"/>
          </a:xfrm>
        </p:spPr>
        <p:txBody>
          <a:bodyPr/>
          <a:lstStyle/>
          <a:p>
            <a:pPr marL="0" indent="0">
              <a:buNone/>
            </a:pPr>
            <a:r>
              <a:rPr lang="de-DE" sz="1400" b="1" dirty="0" smtClean="0"/>
              <a:t>Fernleihe</a:t>
            </a:r>
          </a:p>
          <a:p>
            <a:pPr marL="0" indent="0">
              <a:buNone/>
            </a:pPr>
            <a:r>
              <a:rPr lang="de-DE" sz="1400" dirty="0" smtClean="0"/>
              <a:t>Onlinebestellung </a:t>
            </a:r>
            <a:r>
              <a:rPr lang="de-DE" sz="1400" dirty="0"/>
              <a:t>von in Bonner Bibliotheken </a:t>
            </a:r>
            <a:r>
              <a:rPr lang="de-DE" sz="1400" u="sng" dirty="0"/>
              <a:t>nicht</a:t>
            </a:r>
            <a:r>
              <a:rPr lang="de-DE" sz="1400" dirty="0"/>
              <a:t> vorhandenen Büchern und Aufsätzen als registrierter Benutzer der ULB zum </a:t>
            </a:r>
            <a:r>
              <a:rPr lang="de-DE" sz="1400" dirty="0" smtClean="0"/>
              <a:t>Pauschalpreis über die </a:t>
            </a:r>
            <a:r>
              <a:rPr lang="de-DE" sz="1400" b="1" dirty="0" err="1" smtClean="0"/>
              <a:t>DigiBib</a:t>
            </a:r>
            <a:r>
              <a:rPr lang="de-DE" sz="1400" dirty="0" smtClean="0"/>
              <a:t>; </a:t>
            </a:r>
            <a:r>
              <a:rPr lang="de-DE" sz="1400" dirty="0"/>
              <a:t>Lieferung von </a:t>
            </a:r>
            <a:r>
              <a:rPr lang="de-DE" sz="1400" u="sng" dirty="0"/>
              <a:t>Bibliothek zu Bibliothek</a:t>
            </a:r>
          </a:p>
          <a:p>
            <a:pPr>
              <a:buFont typeface="Wingdings 2" pitchFamily="18" charset="2"/>
              <a:buNone/>
            </a:pPr>
            <a:endParaRPr lang="de-DE" sz="1400" dirty="0"/>
          </a:p>
          <a:p>
            <a:pPr marL="0" indent="0">
              <a:buNone/>
            </a:pPr>
            <a:r>
              <a:rPr lang="de-DE" sz="1400" b="1" dirty="0"/>
              <a:t>Kostenpflichtige </a:t>
            </a:r>
            <a:r>
              <a:rPr lang="de-DE" sz="1400" b="1" dirty="0" smtClean="0"/>
              <a:t>Dokumentenlieferdienste</a:t>
            </a:r>
            <a:endParaRPr lang="de-DE" sz="1400" dirty="0"/>
          </a:p>
          <a:p>
            <a:pPr marL="0" indent="0">
              <a:buNone/>
            </a:pPr>
            <a:r>
              <a:rPr lang="de-DE" sz="1400" dirty="0" smtClean="0"/>
              <a:t>Lieferung </a:t>
            </a:r>
            <a:r>
              <a:rPr lang="de-DE" sz="1400" u="sng" dirty="0"/>
              <a:t>direkt</a:t>
            </a:r>
            <a:r>
              <a:rPr lang="de-DE" sz="1400" dirty="0"/>
              <a:t> an Endnutzer; z.T. große Kostenunterschiede</a:t>
            </a:r>
          </a:p>
          <a:p>
            <a:pPr lvl="1">
              <a:buFont typeface="Wingdings" pitchFamily="2" charset="2"/>
              <a:buChar char="Ø"/>
            </a:pPr>
            <a:r>
              <a:rPr lang="de-DE" sz="1400" i="1" dirty="0"/>
              <a:t>Subito</a:t>
            </a:r>
            <a:r>
              <a:rPr lang="de-DE" sz="1400" dirty="0"/>
              <a:t>: Normal- und Eilbestellung von Büchern und Aufsätzen</a:t>
            </a:r>
          </a:p>
          <a:p>
            <a:pPr lvl="1">
              <a:buFont typeface="Wingdings" pitchFamily="2" charset="2"/>
              <a:buChar char="Ø"/>
            </a:pPr>
            <a:r>
              <a:rPr lang="de-DE" sz="1400" i="1" dirty="0"/>
              <a:t>Pay per View</a:t>
            </a:r>
            <a:r>
              <a:rPr lang="de-DE" sz="1400" dirty="0"/>
              <a:t>: direkter Download von der Webseite des Verlages</a:t>
            </a:r>
          </a:p>
          <a:p>
            <a:pPr lvl="1">
              <a:buNone/>
            </a:pPr>
            <a:endParaRPr lang="de-DE" sz="1400" dirty="0"/>
          </a:p>
          <a:p>
            <a:pPr marL="0" lvl="1" indent="0">
              <a:buNone/>
            </a:pPr>
            <a:r>
              <a:rPr lang="de-DE" sz="1400" b="1" dirty="0" smtClean="0"/>
              <a:t>Direktlieferservice</a:t>
            </a:r>
            <a:endParaRPr lang="de-DE" sz="1400" b="1" dirty="0"/>
          </a:p>
          <a:p>
            <a:pPr marL="400050" lvl="2" indent="0">
              <a:buNone/>
            </a:pPr>
            <a:r>
              <a:rPr lang="de-DE" sz="1400" dirty="0"/>
              <a:t> </a:t>
            </a:r>
            <a:r>
              <a:rPr lang="de-DE" sz="1400" dirty="0" smtClean="0"/>
              <a:t>Literaturbeschaffung von Fachliteratur z.B. TIB-Dokumentlieferung</a:t>
            </a:r>
            <a:endParaRPr lang="de-DE" sz="1400" dirty="0"/>
          </a:p>
          <a:p>
            <a:pPr marL="0" indent="0">
              <a:buNone/>
            </a:pP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WiSe 2023/24</a:t>
            </a:r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Fachspezifische Literaturrecherche Geoinformation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34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13008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95994" y="216123"/>
            <a:ext cx="1792238" cy="439725"/>
          </a:xfrm>
        </p:spPr>
        <p:txBody>
          <a:bodyPr/>
          <a:lstStyle/>
          <a:p>
            <a:r>
              <a:rPr lang="de-DE" dirty="0" err="1" smtClean="0"/>
              <a:t>DigiBib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88232" y="936203"/>
            <a:ext cx="8640000" cy="3528024"/>
          </a:xfrm>
        </p:spPr>
        <p:txBody>
          <a:bodyPr/>
          <a:lstStyle/>
          <a:p>
            <a:pPr marL="0" indent="0">
              <a:buNone/>
            </a:pPr>
            <a:r>
              <a:rPr lang="de-DE" dirty="0"/>
              <a:t>Die </a:t>
            </a:r>
            <a:r>
              <a:rPr lang="de-DE" dirty="0" smtClean="0"/>
              <a:t>Digitale Bibliothek </a:t>
            </a:r>
            <a:r>
              <a:rPr lang="de-DE" b="1" dirty="0" err="1" smtClean="0">
                <a:solidFill>
                  <a:srgbClr val="053997"/>
                </a:solidFill>
              </a:rPr>
              <a:t>DigiBib</a:t>
            </a:r>
            <a:r>
              <a:rPr lang="de-DE" dirty="0" smtClean="0">
                <a:solidFill>
                  <a:srgbClr val="0146A3"/>
                </a:solidFill>
              </a:rPr>
              <a:t> </a:t>
            </a:r>
            <a:r>
              <a:rPr lang="de-DE" dirty="0"/>
              <a:t>ist ein </a:t>
            </a:r>
            <a:r>
              <a:rPr lang="de-DE" dirty="0">
                <a:solidFill>
                  <a:srgbClr val="053997"/>
                </a:solidFill>
              </a:rPr>
              <a:t>Portal</a:t>
            </a:r>
            <a:r>
              <a:rPr lang="de-DE" b="1" dirty="0" smtClean="0"/>
              <a:t>, </a:t>
            </a:r>
            <a:r>
              <a:rPr lang="de-DE" dirty="0" smtClean="0"/>
              <a:t>dass einen einheitlichen </a:t>
            </a:r>
            <a:r>
              <a:rPr lang="de-DE" dirty="0"/>
              <a:t>Zugang zu </a:t>
            </a:r>
            <a:r>
              <a:rPr lang="de-DE" dirty="0" smtClean="0"/>
              <a:t>heterogenen </a:t>
            </a:r>
            <a:r>
              <a:rPr lang="de-DE" dirty="0"/>
              <a:t>Informations- und </a:t>
            </a:r>
            <a:r>
              <a:rPr lang="de-DE" dirty="0" smtClean="0"/>
              <a:t>Dienstleistungsangeboten bietet.</a:t>
            </a:r>
            <a:endParaRPr lang="de-DE" b="1" dirty="0" smtClean="0"/>
          </a:p>
          <a:p>
            <a:pPr>
              <a:buFont typeface="Wingdings" pitchFamily="2" charset="2"/>
              <a:buChar char="Ø"/>
            </a:pPr>
            <a:r>
              <a:rPr lang="de-DE" dirty="0" smtClean="0"/>
              <a:t>Die </a:t>
            </a:r>
            <a:r>
              <a:rPr lang="de-DE" b="1" dirty="0">
                <a:solidFill>
                  <a:srgbClr val="053997"/>
                </a:solidFill>
              </a:rPr>
              <a:t>Metasuche</a:t>
            </a:r>
            <a:r>
              <a:rPr lang="de-DE" dirty="0"/>
              <a:t> innerhalb des </a:t>
            </a:r>
            <a:r>
              <a:rPr lang="de-DE" dirty="0" err="1"/>
              <a:t>DigiBib</a:t>
            </a:r>
            <a:r>
              <a:rPr lang="de-DE" dirty="0"/>
              <a:t>-Portals ermöglicht eine gleichzeitige Suche in unterschiedlichen Datenbanken über eine gemeinsame Suchoberfläche. </a:t>
            </a:r>
            <a:endParaRPr lang="de-DE" dirty="0" smtClean="0"/>
          </a:p>
          <a:p>
            <a:pPr marL="216000" lvl="1" indent="0">
              <a:buNone/>
            </a:pPr>
            <a:r>
              <a:rPr lang="de-DE" u="sng" dirty="0" smtClean="0"/>
              <a:t>Aber</a:t>
            </a:r>
            <a:r>
              <a:rPr lang="de-DE" dirty="0" smtClean="0"/>
              <a:t> </a:t>
            </a:r>
            <a:r>
              <a:rPr lang="de-DE" dirty="0"/>
              <a:t>nicht alle von der ULB lizenzierten Datenbanken stehen über die Metasuche zur </a:t>
            </a:r>
            <a:r>
              <a:rPr lang="de-DE" dirty="0" smtClean="0"/>
              <a:t>Verfügung und Suchkriterien können eingeschränkt sein.</a:t>
            </a:r>
            <a:endParaRPr lang="de-DE" dirty="0"/>
          </a:p>
          <a:p>
            <a:pPr>
              <a:buFont typeface="Wingdings" pitchFamily="2" charset="2"/>
              <a:buChar char="Ø"/>
            </a:pPr>
            <a:r>
              <a:rPr lang="de-DE" dirty="0"/>
              <a:t>Über den Menüpunkt </a:t>
            </a:r>
            <a:r>
              <a:rPr lang="de-DE" b="1" dirty="0">
                <a:solidFill>
                  <a:srgbClr val="053997"/>
                </a:solidFill>
              </a:rPr>
              <a:t>Fernleihe</a:t>
            </a:r>
            <a:r>
              <a:rPr lang="de-DE" dirty="0"/>
              <a:t> innerhalb des </a:t>
            </a:r>
            <a:r>
              <a:rPr lang="de-DE" dirty="0" err="1"/>
              <a:t>DigiBib</a:t>
            </a:r>
            <a:r>
              <a:rPr lang="de-DE" dirty="0"/>
              <a:t>-Portals können Sie Bücher oder Aufsätze aus anderen Bibliotheken bestellen, die </a:t>
            </a:r>
            <a:r>
              <a:rPr lang="de-DE" u="sng" dirty="0"/>
              <a:t>nicht</a:t>
            </a:r>
            <a:r>
              <a:rPr lang="de-DE" dirty="0"/>
              <a:t> in Bonn vorhanden sind.</a:t>
            </a:r>
          </a:p>
          <a:p>
            <a:pPr marL="0" indent="0">
              <a:buNone/>
            </a:pP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WiSe 2023/24</a:t>
            </a:r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Fachspezifische Literaturrecherche Geoinformation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35</a:t>
            </a:fld>
            <a:endParaRPr lang="de-DE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068997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62146" y="268526"/>
            <a:ext cx="2785289" cy="423577"/>
          </a:xfrm>
        </p:spPr>
        <p:txBody>
          <a:bodyPr/>
          <a:lstStyle/>
          <a:p>
            <a:r>
              <a:rPr lang="de-DE" dirty="0" err="1" smtClean="0"/>
              <a:t>Digibib</a:t>
            </a:r>
            <a:r>
              <a:rPr lang="de-DE" dirty="0" smtClean="0"/>
              <a:t>  -  Suche</a:t>
            </a: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WiSe 2023/24</a:t>
            </a:r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Fachspezifische Literaturrecherche Geoinformation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36</a:t>
            </a:fld>
            <a:endParaRPr lang="de-DE"/>
          </a:p>
        </p:txBody>
      </p:sp>
      <p:pic>
        <p:nvPicPr>
          <p:cNvPr id="9" name="Inhaltsplatzhalter 8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40402" y="1008211"/>
            <a:ext cx="4124699" cy="3672408"/>
          </a:xfrm>
          <a:prstGeom prst="rect">
            <a:avLst/>
          </a:prstGeom>
        </p:spPr>
      </p:pic>
      <p:pic>
        <p:nvPicPr>
          <p:cNvPr id="12" name="Grafik 11"/>
          <p:cNvPicPr>
            <a:picLocks noChangeAspect="1"/>
          </p:cNvPicPr>
          <p:nvPr/>
        </p:nvPicPr>
        <p:blipFill rotWithShape="1">
          <a:blip r:embed="rId3"/>
          <a:srcRect t="40949"/>
          <a:stretch/>
        </p:blipFill>
        <p:spPr>
          <a:xfrm>
            <a:off x="5010434" y="1159644"/>
            <a:ext cx="3918558" cy="2808280"/>
          </a:xfrm>
          <a:prstGeom prst="rect">
            <a:avLst/>
          </a:prstGeom>
        </p:spPr>
      </p:pic>
      <p:cxnSp>
        <p:nvCxnSpPr>
          <p:cNvPr id="18" name="Gerade Verbindung mit Pfeil 17"/>
          <p:cNvCxnSpPr/>
          <p:nvPr/>
        </p:nvCxnSpPr>
        <p:spPr>
          <a:xfrm>
            <a:off x="144016" y="3672507"/>
            <a:ext cx="200955" cy="72008"/>
          </a:xfrm>
          <a:prstGeom prst="straightConnector1">
            <a:avLst/>
          </a:prstGeom>
          <a:ln w="254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Gerade Verbindung mit Pfeil 19"/>
          <p:cNvCxnSpPr/>
          <p:nvPr/>
        </p:nvCxnSpPr>
        <p:spPr>
          <a:xfrm flipH="1">
            <a:off x="6768752" y="3816523"/>
            <a:ext cx="144016" cy="0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Gerade Verbindung mit Pfeil 21"/>
          <p:cNvCxnSpPr/>
          <p:nvPr/>
        </p:nvCxnSpPr>
        <p:spPr>
          <a:xfrm>
            <a:off x="4824536" y="1944315"/>
            <a:ext cx="185898" cy="144016"/>
          </a:xfrm>
          <a:prstGeom prst="straightConnector1">
            <a:avLst/>
          </a:prstGeom>
          <a:ln w="34925"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Ellipse 22"/>
          <p:cNvSpPr/>
          <p:nvPr/>
        </p:nvSpPr>
        <p:spPr>
          <a:xfrm>
            <a:off x="344971" y="1159644"/>
            <a:ext cx="303101" cy="20860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400" dirty="0" err="1" smtClean="0">
              <a:solidFill>
                <a:schemeClr val="accent2"/>
              </a:solidFill>
            </a:endParaRPr>
          </a:p>
        </p:txBody>
      </p:sp>
      <p:sp>
        <p:nvSpPr>
          <p:cNvPr id="24" name="Ellipse 23"/>
          <p:cNvSpPr/>
          <p:nvPr/>
        </p:nvSpPr>
        <p:spPr>
          <a:xfrm>
            <a:off x="1368152" y="4263404"/>
            <a:ext cx="875398" cy="156196"/>
          </a:xfrm>
          <a:prstGeom prst="ellipse">
            <a:avLst/>
          </a:prstGeom>
          <a:noFill/>
          <a:ln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400" dirty="0" err="1" smtClean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642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81423" y="188574"/>
            <a:ext cx="5147169" cy="423577"/>
          </a:xfrm>
        </p:spPr>
        <p:txBody>
          <a:bodyPr/>
          <a:lstStyle/>
          <a:p>
            <a:r>
              <a:rPr lang="de-DE" dirty="0" err="1" smtClean="0"/>
              <a:t>DigiBib</a:t>
            </a:r>
            <a:r>
              <a:rPr lang="de-DE" dirty="0" smtClean="0"/>
              <a:t>  - </a:t>
            </a:r>
            <a:r>
              <a:rPr lang="de-DE" sz="1800" dirty="0" smtClean="0"/>
              <a:t>Suche mit Treffer  -&gt;  Fernleihe</a:t>
            </a:r>
            <a:endParaRPr lang="de-DE" sz="1800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WiSe 2023/24</a:t>
            </a:r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Fachspezifische Literaturrecherche Geoinformation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37</a:t>
            </a:fld>
            <a:endParaRPr lang="de-DE"/>
          </a:p>
        </p:txBody>
      </p:sp>
      <p:pic>
        <p:nvPicPr>
          <p:cNvPr id="14" name="Grafik 13"/>
          <p:cNvPicPr>
            <a:picLocks noChangeAspect="1"/>
          </p:cNvPicPr>
          <p:nvPr/>
        </p:nvPicPr>
        <p:blipFill rotWithShape="1">
          <a:blip r:embed="rId2"/>
          <a:srcRect l="20757" t="26837" r="22004" b="24093"/>
          <a:stretch/>
        </p:blipFill>
        <p:spPr>
          <a:xfrm>
            <a:off x="141145" y="1080219"/>
            <a:ext cx="4971424" cy="2808312"/>
          </a:xfrm>
          <a:prstGeom prst="rect">
            <a:avLst/>
          </a:prstGeom>
        </p:spPr>
      </p:pic>
      <p:pic>
        <p:nvPicPr>
          <p:cNvPr id="7" name="Grafik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56583" y="648170"/>
            <a:ext cx="3859187" cy="4129217"/>
          </a:xfrm>
          <a:prstGeom prst="rect">
            <a:avLst/>
          </a:prstGeom>
        </p:spPr>
      </p:pic>
      <p:cxnSp>
        <p:nvCxnSpPr>
          <p:cNvPr id="10" name="Gerade Verbindung mit Pfeil 9"/>
          <p:cNvCxnSpPr/>
          <p:nvPr/>
        </p:nvCxnSpPr>
        <p:spPr>
          <a:xfrm>
            <a:off x="141145" y="3240459"/>
            <a:ext cx="218895" cy="72008"/>
          </a:xfrm>
          <a:prstGeom prst="straightConnector1">
            <a:avLst/>
          </a:prstGeom>
          <a:ln w="25400"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Ellipse 14"/>
          <p:cNvSpPr/>
          <p:nvPr/>
        </p:nvSpPr>
        <p:spPr>
          <a:xfrm>
            <a:off x="4608232" y="1080219"/>
            <a:ext cx="504337" cy="288032"/>
          </a:xfrm>
          <a:prstGeom prst="ellipse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400" dirty="0" err="1" smtClean="0">
              <a:solidFill>
                <a:schemeClr val="accent2"/>
              </a:solidFill>
            </a:endParaRPr>
          </a:p>
        </p:txBody>
      </p:sp>
      <p:sp>
        <p:nvSpPr>
          <p:cNvPr id="3" name="Ellipse 2"/>
          <p:cNvSpPr/>
          <p:nvPr/>
        </p:nvSpPr>
        <p:spPr>
          <a:xfrm>
            <a:off x="6480720" y="792187"/>
            <a:ext cx="504056" cy="216024"/>
          </a:xfrm>
          <a:prstGeom prst="ellipse">
            <a:avLst/>
          </a:prstGeom>
          <a:noFill/>
          <a:ln w="3175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400" dirty="0" err="1" smtClean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8362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Subito  Direktlieferdienst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b="1" dirty="0">
                <a:hlinkClick r:id="rId2"/>
              </a:rPr>
              <a:t>subito</a:t>
            </a:r>
            <a:r>
              <a:rPr lang="de-DE" b="1" dirty="0"/>
              <a:t>. Dokumente aus Bibliotheken e.V.</a:t>
            </a:r>
          </a:p>
          <a:p>
            <a:pPr marL="0" indent="0">
              <a:buNone/>
            </a:pPr>
            <a:r>
              <a:rPr lang="de-DE" dirty="0"/>
              <a:t>Netzwerk aus 40 wissenschaftlichen Bibliotheken</a:t>
            </a:r>
            <a:r>
              <a:rPr lang="de-DE" dirty="0" smtClean="0"/>
              <a:t>. Lieferbibliotheken </a:t>
            </a:r>
            <a:r>
              <a:rPr lang="de-DE" dirty="0"/>
              <a:t>im subito Customer Service (Endkunden) u.a. TIB Hannover, ZB MED Köln, ZBW Kiel/Hamburg</a:t>
            </a:r>
          </a:p>
          <a:p>
            <a:pPr marL="0" indent="0">
              <a:buNone/>
            </a:pPr>
            <a:r>
              <a:rPr lang="de-DE" dirty="0" smtClean="0"/>
              <a:t>Liefert </a:t>
            </a:r>
            <a:r>
              <a:rPr lang="de-DE" dirty="0"/>
              <a:t>Kopien als PDF aus wissenschaftlichen Zeitschriften und </a:t>
            </a:r>
            <a:r>
              <a:rPr lang="de-DE" dirty="0" smtClean="0"/>
              <a:t>Büchern. Buchausleihe: Buchbestellungen </a:t>
            </a:r>
            <a:r>
              <a:rPr lang="de-DE" dirty="0"/>
              <a:t>werden Ihnen per Post zugestellt. </a:t>
            </a:r>
          </a:p>
          <a:p>
            <a:pPr marL="0" indent="0">
              <a:buNone/>
            </a:pPr>
            <a:r>
              <a:rPr lang="de-DE" dirty="0" smtClean="0"/>
              <a:t>Recherche ohne Login, Bestellung mit Login</a:t>
            </a:r>
          </a:p>
          <a:p>
            <a:pPr marL="0" indent="0">
              <a:buNone/>
            </a:pPr>
            <a:endParaRPr lang="de-DE" dirty="0" smtClean="0"/>
          </a:p>
          <a:p>
            <a:pPr marL="0" indent="0">
              <a:buNone/>
            </a:pP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WiSe 2023/24</a:t>
            </a:r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Fachspezifische Literaturrecherche Geoinformation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38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00052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Subito  Direktlieferdienst</a:t>
            </a:r>
            <a:endParaRPr lang="de-DE" dirty="0"/>
          </a:p>
        </p:txBody>
      </p:sp>
      <p:pic>
        <p:nvPicPr>
          <p:cNvPr id="7" name="Inhaltsplatzhalter 6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11055" y="1186473"/>
            <a:ext cx="4392488" cy="2314036"/>
          </a:xfrm>
          <a:prstGeom prst="rect">
            <a:avLst/>
          </a:prstGeom>
        </p:spPr>
      </p:pic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WiSe 2023/24</a:t>
            </a:r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 smtClean="0"/>
              <a:t>Fachspezifische Literaturrecherche Geoinformation</a:t>
            </a:r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39</a:t>
            </a:fld>
            <a:endParaRPr lang="de-DE"/>
          </a:p>
        </p:txBody>
      </p:sp>
      <p:pic>
        <p:nvPicPr>
          <p:cNvPr id="8" name="Grafik 7"/>
          <p:cNvPicPr>
            <a:picLocks noChangeAspect="1"/>
          </p:cNvPicPr>
          <p:nvPr/>
        </p:nvPicPr>
        <p:blipFill rotWithShape="1">
          <a:blip r:embed="rId3"/>
          <a:srcRect l="-10225" t="3125" r="10225" b="-3125"/>
          <a:stretch/>
        </p:blipFill>
        <p:spPr>
          <a:xfrm>
            <a:off x="5035336" y="504155"/>
            <a:ext cx="3572279" cy="2304256"/>
          </a:xfrm>
          <a:prstGeom prst="rect">
            <a:avLst/>
          </a:prstGeom>
        </p:spPr>
      </p:pic>
      <p:pic>
        <p:nvPicPr>
          <p:cNvPr id="9" name="Grafik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64384" y="2736403"/>
            <a:ext cx="4425958" cy="1754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0954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32048" y="308457"/>
            <a:ext cx="4845395" cy="647278"/>
          </a:xfrm>
        </p:spPr>
        <p:txBody>
          <a:bodyPr/>
          <a:lstStyle/>
          <a:p>
            <a:r>
              <a:rPr lang="de-DE" dirty="0" smtClean="0"/>
              <a:t>Grundlagen der Recherche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32048" y="1512267"/>
            <a:ext cx="8496944" cy="1440160"/>
          </a:xfrm>
        </p:spPr>
        <p:txBody>
          <a:bodyPr/>
          <a:lstStyle/>
          <a:p>
            <a:pPr marL="0" indent="0">
              <a:buNone/>
            </a:pPr>
            <a:r>
              <a:rPr lang="de-DE" dirty="0"/>
              <a:t>Informationen liegen </a:t>
            </a:r>
          </a:p>
          <a:p>
            <a:pPr marL="0" indent="0">
              <a:buNone/>
            </a:pPr>
            <a:r>
              <a:rPr lang="de-DE" dirty="0"/>
              <a:t>in den unterschiedlichen Formen vor </a:t>
            </a:r>
            <a:r>
              <a:rPr lang="de-DE" dirty="0" smtClean="0"/>
              <a:t>und</a:t>
            </a:r>
            <a:endParaRPr lang="de-DE" dirty="0"/>
          </a:p>
          <a:p>
            <a:pPr marL="0" indent="0">
              <a:buNone/>
            </a:pPr>
            <a:r>
              <a:rPr lang="de-DE" dirty="0" smtClean="0"/>
              <a:t>sind </a:t>
            </a:r>
            <a:r>
              <a:rPr lang="de-DE" dirty="0"/>
              <a:t>an verschiedenen </a:t>
            </a:r>
            <a:r>
              <a:rPr lang="de-DE" dirty="0" smtClean="0"/>
              <a:t>virtuellen Orten </a:t>
            </a:r>
            <a:r>
              <a:rPr lang="de-DE" dirty="0"/>
              <a:t>hinterlegt</a:t>
            </a:r>
          </a:p>
          <a:p>
            <a:pPr marL="0" indent="0">
              <a:buNone/>
            </a:pP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WiSe 2023/24</a:t>
            </a:r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Fachspezifische Literaturrecherche Geoinformation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80149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11055" y="504154"/>
            <a:ext cx="3073321" cy="439725"/>
          </a:xfrm>
        </p:spPr>
        <p:txBody>
          <a:bodyPr/>
          <a:lstStyle/>
          <a:p>
            <a:r>
              <a:rPr lang="de-DE" dirty="0" smtClean="0"/>
              <a:t> 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86497" y="1279913"/>
            <a:ext cx="8640000" cy="3556814"/>
          </a:xfrm>
        </p:spPr>
        <p:txBody>
          <a:bodyPr/>
          <a:lstStyle/>
          <a:p>
            <a:pPr marL="0" indent="0">
              <a:buNone/>
            </a:pPr>
            <a:r>
              <a:rPr lang="de-DE" b="1" dirty="0" smtClean="0"/>
              <a:t>Skript</a:t>
            </a:r>
            <a:endParaRPr lang="de-DE" dirty="0" smtClean="0"/>
          </a:p>
          <a:p>
            <a:pPr marL="0" indent="0">
              <a:buNone/>
            </a:pPr>
            <a:r>
              <a:rPr lang="de-DE" sz="1800" dirty="0" err="1" smtClean="0"/>
              <a:t>eCampus</a:t>
            </a:r>
            <a:r>
              <a:rPr lang="de-DE" sz="1800" dirty="0" smtClean="0"/>
              <a:t>: Zentrale Einrichtungen/ULB</a:t>
            </a:r>
          </a:p>
          <a:p>
            <a:pPr marL="0" indent="0">
              <a:buNone/>
            </a:pPr>
            <a:r>
              <a:rPr lang="de-DE" b="1" dirty="0">
                <a:hlinkClick r:id="rId4"/>
              </a:rPr>
              <a:t>https://</a:t>
            </a:r>
            <a:r>
              <a:rPr lang="de-DE" b="1" dirty="0" smtClean="0">
                <a:hlinkClick r:id="rId4"/>
              </a:rPr>
              <a:t>ecampus.uni-bonn.de/goto_ecampus_cat_3205471.html</a:t>
            </a:r>
            <a:endParaRPr lang="de-DE" b="1" dirty="0" smtClean="0"/>
          </a:p>
          <a:p>
            <a:pPr marL="0" indent="0">
              <a:buNone/>
            </a:pPr>
            <a:endParaRPr lang="de-DE" b="1" dirty="0" smtClean="0"/>
          </a:p>
          <a:p>
            <a:pPr marL="0" indent="0">
              <a:buNone/>
            </a:pPr>
            <a:r>
              <a:rPr lang="de-DE" b="1" dirty="0" smtClean="0"/>
              <a:t>Literaturhinweis</a:t>
            </a:r>
            <a:r>
              <a:rPr lang="de-DE" dirty="0" smtClean="0"/>
              <a:t> </a:t>
            </a:r>
          </a:p>
          <a:p>
            <a:pPr marL="0" indent="0">
              <a:spcBef>
                <a:spcPct val="50000"/>
              </a:spcBef>
              <a:buNone/>
            </a:pPr>
            <a:r>
              <a:rPr lang="de-DE" sz="1800" dirty="0" err="1" smtClean="0"/>
              <a:t>Weinl</a:t>
            </a:r>
            <a:r>
              <a:rPr lang="de-DE" sz="1800" dirty="0" smtClean="0"/>
              <a:t>, Kerstin (2013): Erfolgreich recherchieren – Informatik. Berlin </a:t>
            </a:r>
            <a:r>
              <a:rPr lang="de-DE" sz="1800" dirty="0"/>
              <a:t>: de </a:t>
            </a:r>
            <a:r>
              <a:rPr lang="de-DE" sz="1800" dirty="0" err="1"/>
              <a:t>Gruyter</a:t>
            </a:r>
            <a:r>
              <a:rPr lang="de-DE" sz="1800" dirty="0"/>
              <a:t> (Erfolgreich recherchieren). </a:t>
            </a:r>
            <a:r>
              <a:rPr lang="de-DE" sz="1800" dirty="0">
                <a:hlinkClick r:id="rId5"/>
              </a:rPr>
              <a:t>https://</a:t>
            </a:r>
            <a:r>
              <a:rPr lang="de-DE" sz="1800" dirty="0" smtClean="0">
                <a:hlinkClick r:id="rId5"/>
              </a:rPr>
              <a:t>www.degruyter.com/document/doi/10.1515/9783110298956/html</a:t>
            </a:r>
            <a:endParaRPr lang="de-DE" sz="1800" dirty="0" smtClean="0"/>
          </a:p>
          <a:p>
            <a:pPr marL="0" indent="0">
              <a:spcBef>
                <a:spcPct val="50000"/>
              </a:spcBef>
              <a:buNone/>
            </a:pPr>
            <a:r>
              <a:rPr lang="de-DE" sz="1600" dirty="0" smtClean="0"/>
              <a:t>(</a:t>
            </a:r>
            <a:r>
              <a:rPr lang="de-DE" sz="1600" dirty="0"/>
              <a:t>im Hochschulnetz der Universität Bonn zugänglich) </a:t>
            </a:r>
          </a:p>
          <a:p>
            <a:pPr marL="0" indent="0">
              <a:buNone/>
            </a:pPr>
            <a:endParaRPr lang="de-DE" dirty="0" smtClean="0"/>
          </a:p>
          <a:p>
            <a:pPr marL="0" indent="0">
              <a:buNone/>
            </a:pPr>
            <a:endParaRPr lang="de-DE" dirty="0" smtClean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WiSe 2023/24</a:t>
            </a:r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Fachspezifische Literaturrecherche Geoinformation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40</a:t>
            </a:fld>
            <a:endParaRPr lang="de-DE"/>
          </a:p>
        </p:txBody>
      </p:sp>
      <p:pic>
        <p:nvPicPr>
          <p:cNvPr id="7" name="Grafik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033" y="288203"/>
            <a:ext cx="3744415" cy="8100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375751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platzhalter 15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de-DE" dirty="0" smtClean="0"/>
              <a:t>Viel Erfolg bei Ihrer Arbeit!</a:t>
            </a:r>
            <a:endParaRPr lang="de-DE" dirty="0"/>
          </a:p>
        </p:txBody>
      </p:sp>
      <p:sp>
        <p:nvSpPr>
          <p:cNvPr id="17" name="Textplatzhalter 16"/>
          <p:cNvSpPr>
            <a:spLocks noGrp="1"/>
          </p:cNvSpPr>
          <p:nvPr>
            <p:ph type="body" sz="quarter" idx="14"/>
          </p:nvPr>
        </p:nvSpPr>
        <p:spPr>
          <a:xfrm>
            <a:off x="1296144" y="2952427"/>
            <a:ext cx="6408712" cy="1944216"/>
          </a:xfrm>
        </p:spPr>
        <p:txBody>
          <a:bodyPr/>
          <a:lstStyle/>
          <a:p>
            <a:r>
              <a:rPr lang="de-DE" sz="1800" dirty="0" smtClean="0"/>
              <a:t>Eva-Maria Kopp</a:t>
            </a:r>
          </a:p>
          <a:p>
            <a:r>
              <a:rPr lang="de-DE" sz="1800" dirty="0" smtClean="0"/>
              <a:t>Fachreferentin der ULB</a:t>
            </a:r>
          </a:p>
          <a:p>
            <a:r>
              <a:rPr lang="de-DE" sz="1800" dirty="0" smtClean="0">
                <a:hlinkClick r:id="rId3"/>
              </a:rPr>
              <a:t>kopp@ulb.uni-bonn.de</a:t>
            </a:r>
            <a:endParaRPr lang="de-DE" sz="1800" dirty="0" smtClean="0"/>
          </a:p>
          <a:p>
            <a:r>
              <a:rPr lang="de-DE" sz="1800" dirty="0" smtClean="0"/>
              <a:t>Bei Fragen können Sie sich gerne per Mail an mich wenden.</a:t>
            </a:r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033" y="288203"/>
            <a:ext cx="3707822" cy="810000"/>
          </a:xfrm>
          <a:prstGeom prst="rect">
            <a:avLst/>
          </a:prstGeom>
        </p:spPr>
      </p:pic>
      <p:sp>
        <p:nvSpPr>
          <p:cNvPr id="2" name="Datumsplatzhalter 1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r>
              <a:rPr lang="de-DE" smtClean="0"/>
              <a:t>WiSe 2023/24</a:t>
            </a:r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de-DE" smtClean="0"/>
              <a:t>Fachspezifische Literaturrecherche Geoinformation</a:t>
            </a:r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pPr/>
              <a:t>41</a:t>
            </a:fld>
            <a:endParaRPr lang="de-DE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249482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89691" y="360139"/>
            <a:ext cx="4917403" cy="511733"/>
          </a:xfrm>
        </p:spPr>
        <p:txBody>
          <a:bodyPr/>
          <a:lstStyle/>
          <a:p>
            <a:r>
              <a:rPr lang="de-DE" dirty="0" smtClean="0"/>
              <a:t>publikationsarten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88992" y="1231880"/>
            <a:ext cx="8640000" cy="3592755"/>
          </a:xfrm>
        </p:spPr>
        <p:txBody>
          <a:bodyPr/>
          <a:lstStyle/>
          <a:p>
            <a:pPr marL="0" indent="0">
              <a:buNone/>
            </a:pPr>
            <a:r>
              <a:rPr lang="de-DE" sz="1600" b="1" dirty="0" smtClean="0"/>
              <a:t>Verschiedene Publikationsarten </a:t>
            </a:r>
            <a:r>
              <a:rPr lang="de-DE" sz="1600" dirty="0" smtClean="0"/>
              <a:t>wie Bücher, Zeitschriften, Aufsätze, Hochschulschriften, Kongressberichte, Forschungsberichte, Lehrmedien </a:t>
            </a:r>
            <a:r>
              <a:rPr lang="de-DE" sz="1600" dirty="0" err="1" smtClean="0"/>
              <a:t>ect</a:t>
            </a:r>
            <a:r>
              <a:rPr lang="de-DE" sz="1600" dirty="0" smtClean="0"/>
              <a:t>. erfordern z.T. unterschiedliche </a:t>
            </a:r>
            <a:r>
              <a:rPr lang="de-DE" sz="1600" b="1" dirty="0" err="1" smtClean="0"/>
              <a:t>Suchwege</a:t>
            </a:r>
            <a:r>
              <a:rPr lang="de-DE" sz="1600" dirty="0" smtClean="0"/>
              <a:t>.</a:t>
            </a:r>
          </a:p>
          <a:p>
            <a:pPr marL="0" indent="0">
              <a:buNone/>
            </a:pPr>
            <a:r>
              <a:rPr lang="de-DE" sz="1600" i="1" dirty="0" smtClean="0"/>
              <a:t>Selbständige </a:t>
            </a:r>
            <a:r>
              <a:rPr lang="de-DE" sz="1600" i="1" dirty="0"/>
              <a:t>Literatur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de-DE" sz="1600" dirty="0"/>
              <a:t>Recherche nach dem </a:t>
            </a:r>
            <a:r>
              <a:rPr lang="de-DE" sz="1600" b="1" dirty="0"/>
              <a:t>Gesamtwerk</a:t>
            </a:r>
            <a:r>
              <a:rPr lang="de-DE" sz="1600" dirty="0"/>
              <a:t>: Titel und Verfasser bzw. Herausgeber des </a:t>
            </a:r>
            <a:r>
              <a:rPr lang="de-DE" sz="1600" dirty="0" smtClean="0"/>
              <a:t>Werkes / Kongressberichtes </a:t>
            </a:r>
            <a:r>
              <a:rPr lang="de-DE" sz="1600" dirty="0"/>
              <a:t>bzw. Titel der </a:t>
            </a:r>
            <a:r>
              <a:rPr lang="de-DE" sz="1600" dirty="0" smtClean="0"/>
              <a:t>Zeitschrift</a:t>
            </a:r>
          </a:p>
          <a:p>
            <a:pPr marL="0" indent="0">
              <a:buNone/>
            </a:pPr>
            <a:r>
              <a:rPr lang="de-DE" sz="1600" i="1" dirty="0"/>
              <a:t>U</a:t>
            </a:r>
            <a:r>
              <a:rPr lang="de-DE" sz="1600" i="1" dirty="0" smtClean="0"/>
              <a:t>nselbständige Literatur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de-DE" sz="1600" dirty="0" smtClean="0"/>
              <a:t>Recherche </a:t>
            </a:r>
            <a:r>
              <a:rPr lang="de-DE" sz="1600" dirty="0"/>
              <a:t>nach dem </a:t>
            </a:r>
            <a:r>
              <a:rPr lang="de-DE" sz="1600" b="1" dirty="0" smtClean="0"/>
              <a:t>Aufsatz</a:t>
            </a:r>
            <a:r>
              <a:rPr lang="de-DE" sz="1600" dirty="0" smtClean="0"/>
              <a:t>: </a:t>
            </a:r>
            <a:r>
              <a:rPr lang="de-DE" sz="1600" dirty="0"/>
              <a:t>Beiträge einzelner Autoren enthalten in </a:t>
            </a:r>
            <a:r>
              <a:rPr lang="de-DE" sz="1600" dirty="0" smtClean="0"/>
              <a:t>Sammelbänden, Kongressberichten </a:t>
            </a:r>
            <a:r>
              <a:rPr lang="de-DE" sz="1600" dirty="0"/>
              <a:t>oder Zeitschriften bzw. veröffentlicht in Repositorien, Internet </a:t>
            </a:r>
            <a:r>
              <a:rPr lang="de-DE" sz="1600" dirty="0" smtClean="0"/>
              <a:t>…</a:t>
            </a:r>
          </a:p>
          <a:p>
            <a:pPr marL="0" indent="0">
              <a:buNone/>
            </a:pPr>
            <a:r>
              <a:rPr lang="de-DE" sz="1600" dirty="0" smtClean="0"/>
              <a:t>BEACHTEN</a:t>
            </a:r>
            <a:r>
              <a:rPr lang="de-DE" sz="1600" b="1" dirty="0"/>
              <a:t>: </a:t>
            </a:r>
            <a:r>
              <a:rPr lang="de-DE" sz="1600" b="1" dirty="0" smtClean="0"/>
              <a:t> zitierfähige</a:t>
            </a:r>
            <a:r>
              <a:rPr lang="de-DE" sz="1600" b="1" dirty="0"/>
              <a:t>, „zitierwürdige“ </a:t>
            </a:r>
            <a:r>
              <a:rPr lang="de-DE" sz="1600" dirty="0"/>
              <a:t>Literatur</a:t>
            </a:r>
          </a:p>
          <a:p>
            <a:pPr marL="0" indent="0">
              <a:buNone/>
            </a:pP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WiSe 2023/24</a:t>
            </a:r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Fachspezifische Literaturrecherche Geoinformation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52138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94084" y="261843"/>
            <a:ext cx="6241673" cy="511733"/>
          </a:xfrm>
        </p:spPr>
        <p:txBody>
          <a:bodyPr/>
          <a:lstStyle/>
          <a:p>
            <a:r>
              <a:rPr lang="de-DE" dirty="0" smtClean="0"/>
              <a:t>Digitales </a:t>
            </a:r>
            <a:r>
              <a:rPr lang="de-DE" dirty="0" err="1" smtClean="0"/>
              <a:t>informationsangebot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10108" y="1080219"/>
            <a:ext cx="8424936" cy="3600032"/>
          </a:xfrm>
        </p:spPr>
        <p:txBody>
          <a:bodyPr/>
          <a:lstStyle/>
          <a:p>
            <a:pPr>
              <a:lnSpc>
                <a:spcPct val="90000"/>
              </a:lnSpc>
              <a:buNone/>
            </a:pPr>
            <a:r>
              <a:rPr lang="de-DE" sz="1400" u="sng" dirty="0"/>
              <a:t>Vorteile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de-DE" sz="1400" b="1" dirty="0">
                <a:solidFill>
                  <a:srgbClr val="07529A"/>
                </a:solidFill>
              </a:rPr>
              <a:t>Suchportal / Metasuche</a:t>
            </a:r>
            <a:r>
              <a:rPr lang="de-DE" sz="1400" dirty="0"/>
              <a:t>: mehrere Online-Kataloge und Datenbanken gleichzeitig </a:t>
            </a:r>
            <a:r>
              <a:rPr lang="de-DE" sz="1400" dirty="0" smtClean="0"/>
              <a:t>durchsuchbar über eine gemeinsame Suchoberfläche, </a:t>
            </a:r>
            <a:r>
              <a:rPr lang="de-DE" sz="1400" dirty="0"/>
              <a:t>evtl. verknüpft mit Verfügbarkeitsrecherche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de-DE" sz="1400" dirty="0"/>
              <a:t>Link zum Volltext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de-DE" sz="1400" dirty="0"/>
              <a:t>Fernleihe</a:t>
            </a:r>
          </a:p>
          <a:p>
            <a:pPr>
              <a:lnSpc>
                <a:spcPct val="90000"/>
              </a:lnSpc>
              <a:buNone/>
            </a:pPr>
            <a:endParaRPr lang="de-DE" sz="1400" dirty="0"/>
          </a:p>
          <a:p>
            <a:pPr>
              <a:lnSpc>
                <a:spcPct val="90000"/>
              </a:lnSpc>
              <a:buNone/>
            </a:pPr>
            <a:r>
              <a:rPr lang="de-DE" sz="1400" u="sng" dirty="0"/>
              <a:t>Nachteile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de-DE" sz="1400" dirty="0"/>
              <a:t>Fehlende Datenquellen wegen technischer Probleme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de-DE" sz="1400" dirty="0"/>
              <a:t>Unbemerkter temporärer Ausfall von Datenquellen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de-DE" sz="1400" dirty="0"/>
              <a:t>Eingeschränkte Suchfunktionen</a:t>
            </a:r>
          </a:p>
          <a:p>
            <a:pPr marL="0" indent="0">
              <a:buNone/>
            </a:pPr>
            <a:r>
              <a:rPr lang="de-DE" sz="1400" dirty="0" smtClean="0"/>
              <a:t>Datenverzug</a:t>
            </a:r>
            <a:endParaRPr lang="de-DE" sz="1400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WiSe 2023/24</a:t>
            </a:r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Fachspezifische Literaturrecherche Geoinformation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27453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88992" y="1363615"/>
            <a:ext cx="8640000" cy="3317004"/>
          </a:xfrm>
        </p:spPr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r>
              <a:rPr lang="de-DE" sz="1800" dirty="0" smtClean="0"/>
              <a:t>Einzelne Volltexte oder komplette </a:t>
            </a:r>
            <a:r>
              <a:rPr lang="de-DE" sz="1800" dirty="0" err="1" smtClean="0"/>
              <a:t>eZeitschriften</a:t>
            </a:r>
            <a:r>
              <a:rPr lang="de-DE" sz="1800" dirty="0"/>
              <a:t>, </a:t>
            </a:r>
            <a:r>
              <a:rPr lang="de-DE" sz="1800" dirty="0" err="1"/>
              <a:t>eBooks</a:t>
            </a:r>
            <a:r>
              <a:rPr lang="de-DE" sz="1800" dirty="0"/>
              <a:t> und Datenbanken können frei im Internet </a:t>
            </a:r>
            <a:r>
              <a:rPr lang="de-DE" sz="1800" dirty="0" smtClean="0"/>
              <a:t>(Open Access) zugänglich </a:t>
            </a:r>
            <a:r>
              <a:rPr lang="de-DE" sz="1800" dirty="0"/>
              <a:t>sein oder müssen lizenziert werden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de-DE" sz="1800" u="sng" dirty="0"/>
              <a:t>Lizenzierte</a:t>
            </a:r>
            <a:r>
              <a:rPr lang="de-DE" sz="1800" dirty="0"/>
              <a:t> </a:t>
            </a:r>
            <a:r>
              <a:rPr lang="de-DE" sz="1800" dirty="0" err="1"/>
              <a:t>eMedien</a:t>
            </a:r>
            <a:r>
              <a:rPr lang="de-DE" sz="1800" dirty="0"/>
              <a:t> stehen i.d.R. campusweit zur Verfügung, insbesondere an den Service-PCs der </a:t>
            </a:r>
            <a:r>
              <a:rPr lang="de-DE" sz="1800" dirty="0" smtClean="0"/>
              <a:t>ULB und den Institutsbibliotheken (Authentifizierung über die IP-Adresse)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de-DE" sz="1800" dirty="0"/>
              <a:t>Angehörige der Universität Bonn (Uni-ID) haben auch die Möglichkeit über WLAN mit dem eigenen Endgerät oder von außerhalb der Hochschule auf das lizenzierte Angebot zuzugreifen. 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de-DE" sz="1400" dirty="0"/>
              <a:t>VPN-Client für </a:t>
            </a:r>
            <a:r>
              <a:rPr lang="de-DE" sz="1400" dirty="0" err="1" smtClean="0"/>
              <a:t>bonnet</a:t>
            </a:r>
            <a:r>
              <a:rPr lang="de-DE" sz="1400" dirty="0" smtClean="0"/>
              <a:t> </a:t>
            </a:r>
            <a:r>
              <a:rPr lang="de-DE" sz="1200" dirty="0"/>
              <a:t>(Installationsanleitung VPN-Client über die Webseite des HRZ</a:t>
            </a:r>
            <a:r>
              <a:rPr lang="de-DE" sz="1200" dirty="0" smtClean="0"/>
              <a:t>)</a:t>
            </a:r>
            <a:r>
              <a:rPr lang="de-DE" sz="1400" dirty="0"/>
              <a:t>	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de-DE" sz="1400" dirty="0" err="1"/>
              <a:t>Shibboleth</a:t>
            </a:r>
            <a:r>
              <a:rPr lang="de-DE" sz="1400" dirty="0"/>
              <a:t> (bei Datenbanken, falls möglich)</a:t>
            </a:r>
          </a:p>
          <a:p>
            <a:pPr>
              <a:buFont typeface="Wingdings" panose="05000000000000000000" pitchFamily="2" charset="2"/>
              <a:buChar char="§"/>
            </a:pP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WiSe 2023/24</a:t>
            </a:r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Fachspezifische Literaturrecherche Geoinformation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7</a:t>
            </a:fld>
            <a:endParaRPr lang="de-DE"/>
          </a:p>
        </p:txBody>
      </p:sp>
      <p:sp>
        <p:nvSpPr>
          <p:cNvPr id="7" name="Textfeld 6"/>
          <p:cNvSpPr txBox="1"/>
          <p:nvPr/>
        </p:nvSpPr>
        <p:spPr>
          <a:xfrm>
            <a:off x="437306" y="325529"/>
            <a:ext cx="6004127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Aft>
                <a:spcPts val="420"/>
              </a:spcAft>
            </a:pPr>
            <a:r>
              <a:rPr lang="de-DE" sz="2800" b="1" dirty="0" err="1" smtClean="0">
                <a:solidFill>
                  <a:schemeClr val="accent3"/>
                </a:solidFill>
                <a:latin typeface="Exo 2 Semi Bold" panose="00000700000000000000" pitchFamily="50" charset="0"/>
              </a:rPr>
              <a:t>eMedien</a:t>
            </a:r>
            <a:r>
              <a:rPr lang="de-DE" sz="2800" b="1" dirty="0" smtClean="0">
                <a:solidFill>
                  <a:schemeClr val="accent3"/>
                </a:solidFill>
                <a:latin typeface="Exo 2 Semi Bold" panose="00000700000000000000" pitchFamily="50" charset="0"/>
              </a:rPr>
              <a:t>  Zugang – Universität Bonn</a:t>
            </a:r>
          </a:p>
        </p:txBody>
      </p:sp>
      <p:sp>
        <p:nvSpPr>
          <p:cNvPr id="8" name="Textfeld 7"/>
          <p:cNvSpPr txBox="1"/>
          <p:nvPr/>
        </p:nvSpPr>
        <p:spPr>
          <a:xfrm>
            <a:off x="6441433" y="756416"/>
            <a:ext cx="2349623" cy="503590"/>
          </a:xfrm>
          <a:prstGeom prst="rect">
            <a:avLst/>
          </a:prstGeom>
          <a:noFill/>
          <a:ln w="28575">
            <a:solidFill>
              <a:srgbClr val="008E40"/>
            </a:solidFill>
          </a:ln>
        </p:spPr>
        <p:txBody>
          <a:bodyPr wrap="square" lIns="72000" tIns="36000" rIns="0" bIns="36000" rtlCol="0">
            <a:spAutoFit/>
          </a:bodyPr>
          <a:lstStyle/>
          <a:p>
            <a:pPr>
              <a:spcAft>
                <a:spcPts val="420"/>
              </a:spcAft>
            </a:pPr>
            <a:r>
              <a:rPr lang="de-DE" sz="1400" dirty="0" smtClean="0">
                <a:solidFill>
                  <a:srgbClr val="008E40"/>
                </a:solidFill>
              </a:rPr>
              <a:t>Lizenzierte </a:t>
            </a:r>
            <a:r>
              <a:rPr lang="de-DE" sz="1400" dirty="0" err="1" smtClean="0">
                <a:solidFill>
                  <a:srgbClr val="008E40"/>
                </a:solidFill>
              </a:rPr>
              <a:t>eMedien</a:t>
            </a:r>
            <a:r>
              <a:rPr lang="de-DE" sz="1400" dirty="0" smtClean="0">
                <a:solidFill>
                  <a:srgbClr val="008E40"/>
                </a:solidFill>
              </a:rPr>
              <a:t> sind in </a:t>
            </a:r>
            <a:r>
              <a:rPr lang="de-DE" sz="1400" b="1" dirty="0" err="1" smtClean="0">
                <a:solidFill>
                  <a:srgbClr val="008E40"/>
                </a:solidFill>
              </a:rPr>
              <a:t>bonnus</a:t>
            </a:r>
            <a:r>
              <a:rPr lang="de-DE" sz="1400" dirty="0" smtClean="0">
                <a:solidFill>
                  <a:srgbClr val="008E40"/>
                </a:solidFill>
              </a:rPr>
              <a:t> nachgewiesen!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589716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rafik 12"/>
          <p:cNvPicPr>
            <a:picLocks noChangeAspect="1"/>
          </p:cNvPicPr>
          <p:nvPr/>
        </p:nvPicPr>
        <p:blipFill rotWithShape="1">
          <a:blip r:embed="rId2"/>
          <a:srcRect l="22831" t="16400" r="26375" b="21637"/>
          <a:stretch/>
        </p:blipFill>
        <p:spPr>
          <a:xfrm>
            <a:off x="1440160" y="727059"/>
            <a:ext cx="5919405" cy="4061837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39575" y="203431"/>
            <a:ext cx="8401913" cy="431254"/>
          </a:xfrm>
        </p:spPr>
        <p:txBody>
          <a:bodyPr/>
          <a:lstStyle/>
          <a:p>
            <a:r>
              <a:rPr lang="de-DE" dirty="0" smtClean="0"/>
              <a:t>Zentraler Einstieg      </a:t>
            </a:r>
            <a:r>
              <a:rPr lang="de-DE" sz="2000" dirty="0" smtClean="0"/>
              <a:t> </a:t>
            </a:r>
            <a:r>
              <a:rPr lang="de-DE" sz="1800" b="1" dirty="0" smtClean="0">
                <a:solidFill>
                  <a:srgbClr val="FFC000"/>
                </a:solidFill>
                <a:cs typeface="Times New Roman" pitchFamily="18" charset="0"/>
                <a:hlinkClick r:id="rId3"/>
              </a:rPr>
              <a:t>www.ulb.uni-bonn.de</a:t>
            </a:r>
            <a:endParaRPr lang="de-DE" sz="1800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>
          <a:xfrm>
            <a:off x="339575" y="4824635"/>
            <a:ext cx="864000" cy="288000"/>
          </a:xfrm>
        </p:spPr>
        <p:txBody>
          <a:bodyPr/>
          <a:lstStyle/>
          <a:p>
            <a:r>
              <a:rPr lang="de-DE" smtClean="0"/>
              <a:t>WiSe 2023/24</a:t>
            </a:r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Fachspezifische Literaturrecherche Geoinformation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8</a:t>
            </a:fld>
            <a:endParaRPr lang="de-DE"/>
          </a:p>
        </p:txBody>
      </p:sp>
      <p:sp>
        <p:nvSpPr>
          <p:cNvPr id="8" name="Ellipse 7"/>
          <p:cNvSpPr/>
          <p:nvPr/>
        </p:nvSpPr>
        <p:spPr>
          <a:xfrm>
            <a:off x="1512168" y="2133562"/>
            <a:ext cx="1944216" cy="348466"/>
          </a:xfrm>
          <a:prstGeom prst="ellipse">
            <a:avLst/>
          </a:prstGeom>
          <a:noFill/>
          <a:ln w="3175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cxnSp>
        <p:nvCxnSpPr>
          <p:cNvPr id="9" name="Gerade Verbindung mit Pfeil 8"/>
          <p:cNvCxnSpPr/>
          <p:nvPr/>
        </p:nvCxnSpPr>
        <p:spPr>
          <a:xfrm flipH="1" flipV="1">
            <a:off x="3600400" y="3888531"/>
            <a:ext cx="180000" cy="252008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Gerade Verbindung mit Pfeil 9"/>
          <p:cNvCxnSpPr/>
          <p:nvPr/>
        </p:nvCxnSpPr>
        <p:spPr>
          <a:xfrm>
            <a:off x="3096344" y="1122309"/>
            <a:ext cx="432048" cy="72008"/>
          </a:xfrm>
          <a:prstGeom prst="straightConnector1">
            <a:avLst/>
          </a:prstGeom>
          <a:ln w="34925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56641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nhaltsplatzhalter 7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44960" y="933849"/>
            <a:ext cx="5775720" cy="3746770"/>
          </a:xfrm>
          <a:prstGeom prst="rect">
            <a:avLst/>
          </a:prstGeom>
        </p:spPr>
      </p:pic>
      <p:pic>
        <p:nvPicPr>
          <p:cNvPr id="10" name="Grafik 9"/>
          <p:cNvPicPr>
            <a:picLocks noChangeAspect="1"/>
          </p:cNvPicPr>
          <p:nvPr/>
        </p:nvPicPr>
        <p:blipFill rotWithShape="1">
          <a:blip r:embed="rId3"/>
          <a:srcRect l="16771" t="18500" r="19582" b="20512"/>
          <a:stretch/>
        </p:blipFill>
        <p:spPr>
          <a:xfrm>
            <a:off x="4464496" y="1440259"/>
            <a:ext cx="4583361" cy="3240360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44960" y="159151"/>
            <a:ext cx="4000671" cy="511733"/>
          </a:xfrm>
        </p:spPr>
        <p:txBody>
          <a:bodyPr/>
          <a:lstStyle/>
          <a:p>
            <a:r>
              <a:rPr lang="de-DE" dirty="0" smtClean="0"/>
              <a:t>Suchinstrumente</a:t>
            </a: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WiSe 2023/24</a:t>
            </a:r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Fachspezifische Literaturrecherche Geoinformation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9</a:t>
            </a:fld>
            <a:endParaRPr lang="de-DE"/>
          </a:p>
        </p:txBody>
      </p:sp>
      <p:cxnSp>
        <p:nvCxnSpPr>
          <p:cNvPr id="11" name="Gerade Verbindung mit Pfeil 10"/>
          <p:cNvCxnSpPr/>
          <p:nvPr/>
        </p:nvCxnSpPr>
        <p:spPr>
          <a:xfrm flipV="1">
            <a:off x="3923178" y="1555330"/>
            <a:ext cx="422453" cy="16"/>
          </a:xfrm>
          <a:prstGeom prst="straightConnector1">
            <a:avLst/>
          </a:prstGeom>
          <a:ln w="44450">
            <a:solidFill>
              <a:srgbClr val="00B0F0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Gerade Verbindung mit Pfeil 8"/>
          <p:cNvCxnSpPr/>
          <p:nvPr/>
        </p:nvCxnSpPr>
        <p:spPr>
          <a:xfrm flipH="1">
            <a:off x="3384376" y="1440259"/>
            <a:ext cx="136476" cy="216008"/>
          </a:xfrm>
          <a:prstGeom prst="straightConnector1">
            <a:avLst/>
          </a:prstGeom>
          <a:ln w="34925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54017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  <p:tag name="ARTICULATE_SLIDE_COUNT" val="36"/>
  <p:tag name="ARTICULATE_DESIGN_ID_UNI_BONN" val="wvfkJ4ds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Uni_Bonn">
  <a:themeElements>
    <a:clrScheme name="Uni-Bonn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909085"/>
      </a:accent1>
      <a:accent2>
        <a:srgbClr val="07529A"/>
      </a:accent2>
      <a:accent3>
        <a:srgbClr val="EAB90C"/>
      </a:accent3>
      <a:accent4>
        <a:srgbClr val="D8D8C8"/>
      </a:accent4>
      <a:accent5>
        <a:srgbClr val="053D73"/>
      </a:accent5>
      <a:accent6>
        <a:srgbClr val="F8DE83"/>
      </a:accent6>
      <a:hlink>
        <a:srgbClr val="79BAF8"/>
      </a:hlink>
      <a:folHlink>
        <a:srgbClr val="6C6C62"/>
      </a:folHlink>
    </a:clrScheme>
    <a:fontScheme name="Uni-Bonn">
      <a:majorFont>
        <a:latin typeface="Exo 2"/>
        <a:ea typeface=""/>
        <a:cs typeface="Calibri"/>
      </a:majorFont>
      <a:minorFont>
        <a:latin typeface="Calibri"/>
        <a:ea typeface=""/>
        <a:cs typeface="Calibri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4"/>
        </a:solidFill>
        <a:ln>
          <a:noFill/>
        </a:ln>
      </a:spPr>
      <a:bodyPr rtlCol="0" anchor="ctr"/>
      <a:lstStyle>
        <a:defPPr algn="ctr">
          <a:defRPr sz="1400" dirty="0" err="1" smtClean="0">
            <a:solidFill>
              <a:schemeClr val="accent2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>
          <a:solidFill>
            <a:schemeClr val="accent2"/>
          </a:solidFill>
          <a:tailEnd type="none" w="lg" len="med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spAutoFit/>
      </a:bodyPr>
      <a:lstStyle>
        <a:defPPr marL="216000" indent="-216000">
          <a:spcAft>
            <a:spcPts val="420"/>
          </a:spcAft>
          <a:buFont typeface="Calibri" panose="020F0502020204030204" pitchFamily="34" charset="0"/>
          <a:buChar char="−"/>
          <a:defRPr sz="1400" dirty="0" err="1" smtClean="0">
            <a:solidFill>
              <a:schemeClr val="accent2"/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Präsentation" id="{410F8E4B-AC30-47AF-92B8-3AA6026FA85F}" vid="{487118C5-5CFA-4333-AF49-2140A78695F7}"/>
    </a:ext>
  </a:extLst>
</a:theme>
</file>

<file path=ppt/theme/theme2.xml><?xml version="1.0" encoding="utf-8"?>
<a:theme xmlns:a="http://schemas.openxmlformats.org/drawingml/2006/main" name="Larissa">
  <a:themeElements>
    <a:clrScheme name="Uni-Bonn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909085"/>
      </a:accent1>
      <a:accent2>
        <a:srgbClr val="07529A"/>
      </a:accent2>
      <a:accent3>
        <a:srgbClr val="EAB90C"/>
      </a:accent3>
      <a:accent4>
        <a:srgbClr val="D8D8C8"/>
      </a:accent4>
      <a:accent5>
        <a:srgbClr val="053D73"/>
      </a:accent5>
      <a:accent6>
        <a:srgbClr val="B08B09"/>
      </a:accent6>
      <a:hlink>
        <a:srgbClr val="032D56"/>
      </a:hlink>
      <a:folHlink>
        <a:srgbClr val="6C6C62"/>
      </a:folHlink>
    </a:clrScheme>
    <a:fontScheme name="Uni-Bonn">
      <a:majorFont>
        <a:latin typeface="Calibri"/>
        <a:ea typeface=""/>
        <a:cs typeface="Calibri"/>
      </a:majorFont>
      <a:minorFont>
        <a:latin typeface="Calibri"/>
        <a:ea typeface=""/>
        <a:cs typeface="Calibri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">
  <a:themeElements>
    <a:clrScheme name="Uni-Bonn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909085"/>
      </a:accent1>
      <a:accent2>
        <a:srgbClr val="07529A"/>
      </a:accent2>
      <a:accent3>
        <a:srgbClr val="EAB90C"/>
      </a:accent3>
      <a:accent4>
        <a:srgbClr val="D8D8C8"/>
      </a:accent4>
      <a:accent5>
        <a:srgbClr val="053D73"/>
      </a:accent5>
      <a:accent6>
        <a:srgbClr val="B08B09"/>
      </a:accent6>
      <a:hlink>
        <a:srgbClr val="032D56"/>
      </a:hlink>
      <a:folHlink>
        <a:srgbClr val="6C6C62"/>
      </a:folHlink>
    </a:clrScheme>
    <a:fontScheme name="Uni-Bonn">
      <a:majorFont>
        <a:latin typeface="Calibri"/>
        <a:ea typeface=""/>
        <a:cs typeface="Calibri"/>
      </a:majorFont>
      <a:minorFont>
        <a:latin typeface="Calibri"/>
        <a:ea typeface=""/>
        <a:cs typeface="Calibri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Präsentation_Vorlage-1</Template>
  <TotalTime>0</TotalTime>
  <Words>1766</Words>
  <Application>Microsoft Office PowerPoint</Application>
  <PresentationFormat>Benutzerdefiniert</PresentationFormat>
  <Paragraphs>313</Paragraphs>
  <Slides>41</Slides>
  <Notes>13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8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41</vt:i4>
      </vt:variant>
    </vt:vector>
  </HeadingPairs>
  <TitlesOfParts>
    <vt:vector size="50" baseType="lpstr">
      <vt:lpstr>Arial</vt:lpstr>
      <vt:lpstr>Arial Black</vt:lpstr>
      <vt:lpstr>Calibri</vt:lpstr>
      <vt:lpstr>Exo 2</vt:lpstr>
      <vt:lpstr>Exo 2 Semi Bold</vt:lpstr>
      <vt:lpstr>Times New Roman</vt:lpstr>
      <vt:lpstr>Wingdings</vt:lpstr>
      <vt:lpstr>Wingdings 2</vt:lpstr>
      <vt:lpstr>Uni_Bonn</vt:lpstr>
      <vt:lpstr>Seminar  Geoinformation  Fachspezifische Literaturrecherche </vt:lpstr>
      <vt:lpstr>PowerPoint-Präsentation</vt:lpstr>
      <vt:lpstr>Inhalt</vt:lpstr>
      <vt:lpstr>Grundlagen der Recherche</vt:lpstr>
      <vt:lpstr>publikationsarten</vt:lpstr>
      <vt:lpstr>Digitales informationsangebot</vt:lpstr>
      <vt:lpstr>PowerPoint-Präsentation</vt:lpstr>
      <vt:lpstr>Zentraler Einstieg       www.ulb.uni-bonn.de</vt:lpstr>
      <vt:lpstr>Suchinstrumente</vt:lpstr>
      <vt:lpstr>Suchportal</vt:lpstr>
      <vt:lpstr>suchportal</vt:lpstr>
      <vt:lpstr>EZB  Elektronische Zeitschriftenbibliothek</vt:lpstr>
      <vt:lpstr>Suchportal </vt:lpstr>
      <vt:lpstr>suchportal</vt:lpstr>
      <vt:lpstr>Suchportal</vt:lpstr>
      <vt:lpstr>Suchportal</vt:lpstr>
      <vt:lpstr>suchportal</vt:lpstr>
      <vt:lpstr>Datenbank-Infosystem   DBIS</vt:lpstr>
      <vt:lpstr>DBIS    -   Bibliographische Datenbanken</vt:lpstr>
      <vt:lpstr>Datenbanken  Informatik</vt:lpstr>
      <vt:lpstr>Datenbanken informatik</vt:lpstr>
      <vt:lpstr>Datenbanken informatik</vt:lpstr>
      <vt:lpstr>Datenbanken  Architektur, bauingenieur- und Vermessungswesen</vt:lpstr>
      <vt:lpstr>Datenbanken Mathematik</vt:lpstr>
      <vt:lpstr>Initiative E-Books.NRW</vt:lpstr>
      <vt:lpstr>Fachliche eBooks  „Springer“</vt:lpstr>
      <vt:lpstr>Zeitschriftendatenbanken</vt:lpstr>
      <vt:lpstr>Zeitschriftendatenbank   ZDB</vt:lpstr>
      <vt:lpstr>Zeitschriftendatenbank   ZDB</vt:lpstr>
      <vt:lpstr>Elektronische Zeitschriftenbibliothek  EZB</vt:lpstr>
      <vt:lpstr>Fachspezifische Informationen    </vt:lpstr>
      <vt:lpstr>Informationen  im  Internet</vt:lpstr>
      <vt:lpstr>Suchmaschine</vt:lpstr>
      <vt:lpstr>Literaturbeschaffung  von  außerhalb</vt:lpstr>
      <vt:lpstr>DigiBib</vt:lpstr>
      <vt:lpstr>Digibib  -  Suche</vt:lpstr>
      <vt:lpstr>DigiBib  - Suche mit Treffer  -&gt;  Fernleihe</vt:lpstr>
      <vt:lpstr>Subito  Direktlieferdienst</vt:lpstr>
      <vt:lpstr>Subito  Direktlieferdienst</vt:lpstr>
      <vt:lpstr> 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Literaturrecherche Geographie</dc:title>
  <dc:creator>Kopp, Eva-Maria</dc:creator>
  <cp:lastModifiedBy>Kopp, Eva-Maria</cp:lastModifiedBy>
  <cp:revision>1264</cp:revision>
  <cp:lastPrinted>2023-10-25T10:48:53Z</cp:lastPrinted>
  <dcterms:created xsi:type="dcterms:W3CDTF">2019-03-14T07:48:46Z</dcterms:created>
  <dcterms:modified xsi:type="dcterms:W3CDTF">2023-11-13T07:51:26Z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357159A2-AFBB-45D6-8012-1B7D10AA0CD3</vt:lpwstr>
  </property>
  <property fmtid="{D5CDD505-2E9C-101B-9397-08002B2CF9AE}" pid="3" name="ArticulatePath">
    <vt:lpwstr>Literaturrecherche Geographie - SS 19_20190408</vt:lpwstr>
  </property>
</Properties>
</file>