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96" r:id="rId1"/>
  </p:sldMasterIdLst>
  <p:notesMasterIdLst>
    <p:notesMasterId r:id="rId92"/>
  </p:notesMasterIdLst>
  <p:handoutMasterIdLst>
    <p:handoutMasterId r:id="rId93"/>
  </p:handoutMasterIdLst>
  <p:sldIdLst>
    <p:sldId id="439" r:id="rId2"/>
    <p:sldId id="477" r:id="rId3"/>
    <p:sldId id="478" r:id="rId4"/>
    <p:sldId id="479" r:id="rId5"/>
    <p:sldId id="480" r:id="rId6"/>
    <p:sldId id="481" r:id="rId7"/>
    <p:sldId id="484" r:id="rId8"/>
    <p:sldId id="482" r:id="rId9"/>
    <p:sldId id="483" r:id="rId10"/>
    <p:sldId id="518" r:id="rId11"/>
    <p:sldId id="451" r:id="rId12"/>
    <p:sldId id="491" r:id="rId13"/>
    <p:sldId id="488" r:id="rId14"/>
    <p:sldId id="489" r:id="rId15"/>
    <p:sldId id="490" r:id="rId16"/>
    <p:sldId id="492" r:id="rId17"/>
    <p:sldId id="493" r:id="rId18"/>
    <p:sldId id="494" r:id="rId19"/>
    <p:sldId id="495" r:id="rId20"/>
    <p:sldId id="458" r:id="rId21"/>
    <p:sldId id="454" r:id="rId22"/>
    <p:sldId id="452" r:id="rId23"/>
    <p:sldId id="453" r:id="rId24"/>
    <p:sldId id="455" r:id="rId25"/>
    <p:sldId id="457" r:id="rId26"/>
    <p:sldId id="459" r:id="rId27"/>
    <p:sldId id="460" r:id="rId28"/>
    <p:sldId id="449" r:id="rId29"/>
    <p:sldId id="450" r:id="rId30"/>
    <p:sldId id="514" r:id="rId31"/>
    <p:sldId id="516" r:id="rId32"/>
    <p:sldId id="517" r:id="rId33"/>
    <p:sldId id="461" r:id="rId34"/>
    <p:sldId id="303" r:id="rId35"/>
    <p:sldId id="366" r:id="rId36"/>
    <p:sldId id="476" r:id="rId37"/>
    <p:sldId id="485" r:id="rId38"/>
    <p:sldId id="487" r:id="rId39"/>
    <p:sldId id="298" r:id="rId40"/>
    <p:sldId id="400" r:id="rId41"/>
    <p:sldId id="456" r:id="rId42"/>
    <p:sldId id="397" r:id="rId43"/>
    <p:sldId id="399" r:id="rId44"/>
    <p:sldId id="515" r:id="rId45"/>
    <p:sldId id="410" r:id="rId46"/>
    <p:sldId id="496" r:id="rId47"/>
    <p:sldId id="499" r:id="rId48"/>
    <p:sldId id="409" r:id="rId49"/>
    <p:sldId id="398" r:id="rId50"/>
    <p:sldId id="411" r:id="rId51"/>
    <p:sldId id="412" r:id="rId52"/>
    <p:sldId id="475" r:id="rId53"/>
    <p:sldId id="463" r:id="rId54"/>
    <p:sldId id="464" r:id="rId55"/>
    <p:sldId id="465" r:id="rId56"/>
    <p:sldId id="466" r:id="rId57"/>
    <p:sldId id="467" r:id="rId58"/>
    <p:sldId id="468" r:id="rId59"/>
    <p:sldId id="469" r:id="rId60"/>
    <p:sldId id="470" r:id="rId61"/>
    <p:sldId id="471" r:id="rId62"/>
    <p:sldId id="472" r:id="rId63"/>
    <p:sldId id="473" r:id="rId64"/>
    <p:sldId id="511" r:id="rId65"/>
    <p:sldId id="505" r:id="rId66"/>
    <p:sldId id="512" r:id="rId67"/>
    <p:sldId id="507" r:id="rId68"/>
    <p:sldId id="508" r:id="rId69"/>
    <p:sldId id="509" r:id="rId70"/>
    <p:sldId id="510" r:id="rId71"/>
    <p:sldId id="513" r:id="rId72"/>
    <p:sldId id="396" r:id="rId73"/>
    <p:sldId id="497" r:id="rId74"/>
    <p:sldId id="498" r:id="rId75"/>
    <p:sldId id="500" r:id="rId76"/>
    <p:sldId id="503" r:id="rId77"/>
    <p:sldId id="502" r:id="rId78"/>
    <p:sldId id="401" r:id="rId79"/>
    <p:sldId id="504" r:id="rId80"/>
    <p:sldId id="402" r:id="rId81"/>
    <p:sldId id="403" r:id="rId82"/>
    <p:sldId id="404" r:id="rId83"/>
    <p:sldId id="405" r:id="rId84"/>
    <p:sldId id="406" r:id="rId85"/>
    <p:sldId id="408" r:id="rId86"/>
    <p:sldId id="407" r:id="rId87"/>
    <p:sldId id="417" r:id="rId88"/>
    <p:sldId id="418" r:id="rId89"/>
    <p:sldId id="462" r:id="rId90"/>
    <p:sldId id="448" r:id="rId91"/>
  </p:sldIdLst>
  <p:sldSz cx="9144000" cy="6858000" type="screen4x3"/>
  <p:notesSz cx="6797675" cy="9928225"/>
  <p:defaultTextStyle>
    <a:defPPr>
      <a:defRPr lang="en-US"/>
    </a:defPPr>
    <a:lvl1pPr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p:defaultTextStyle>
  <p:extLst>
    <p:ext uri="{521415D9-36F7-43E2-AB2F-B90AF26B5E84}">
      <p14:sectionLst xmlns:p14="http://schemas.microsoft.com/office/powerpoint/2010/main">
        <p14:section name="Standardabschnitt" id="{34DB8351-DE83-4403-9B56-A60B46DDFD98}">
          <p14:sldIdLst>
            <p14:sldId id="439"/>
            <p14:sldId id="477"/>
            <p14:sldId id="478"/>
            <p14:sldId id="479"/>
            <p14:sldId id="480"/>
            <p14:sldId id="481"/>
            <p14:sldId id="484"/>
            <p14:sldId id="482"/>
            <p14:sldId id="483"/>
            <p14:sldId id="518"/>
            <p14:sldId id="451"/>
            <p14:sldId id="491"/>
            <p14:sldId id="488"/>
            <p14:sldId id="489"/>
            <p14:sldId id="490"/>
            <p14:sldId id="492"/>
            <p14:sldId id="493"/>
            <p14:sldId id="494"/>
            <p14:sldId id="495"/>
            <p14:sldId id="458"/>
            <p14:sldId id="454"/>
            <p14:sldId id="452"/>
            <p14:sldId id="453"/>
            <p14:sldId id="455"/>
            <p14:sldId id="457"/>
            <p14:sldId id="459"/>
            <p14:sldId id="460"/>
            <p14:sldId id="449"/>
            <p14:sldId id="450"/>
            <p14:sldId id="514"/>
            <p14:sldId id="516"/>
            <p14:sldId id="517"/>
            <p14:sldId id="461"/>
            <p14:sldId id="303"/>
            <p14:sldId id="366"/>
            <p14:sldId id="476"/>
            <p14:sldId id="485"/>
            <p14:sldId id="487"/>
          </p14:sldIdLst>
        </p14:section>
        <p14:section name="Abschnitt ohne Titel" id="{35831071-BC89-4EB9-B844-5C6B485CCD5C}">
          <p14:sldIdLst>
            <p14:sldId id="298"/>
            <p14:sldId id="400"/>
            <p14:sldId id="456"/>
            <p14:sldId id="397"/>
            <p14:sldId id="399"/>
            <p14:sldId id="515"/>
            <p14:sldId id="410"/>
            <p14:sldId id="496"/>
            <p14:sldId id="499"/>
            <p14:sldId id="409"/>
            <p14:sldId id="398"/>
            <p14:sldId id="411"/>
            <p14:sldId id="412"/>
            <p14:sldId id="475"/>
            <p14:sldId id="463"/>
            <p14:sldId id="464"/>
            <p14:sldId id="465"/>
            <p14:sldId id="466"/>
            <p14:sldId id="467"/>
            <p14:sldId id="468"/>
            <p14:sldId id="469"/>
            <p14:sldId id="470"/>
            <p14:sldId id="471"/>
            <p14:sldId id="472"/>
            <p14:sldId id="473"/>
            <p14:sldId id="511"/>
            <p14:sldId id="505"/>
            <p14:sldId id="512"/>
            <p14:sldId id="507"/>
            <p14:sldId id="508"/>
            <p14:sldId id="509"/>
            <p14:sldId id="510"/>
            <p14:sldId id="513"/>
            <p14:sldId id="396"/>
            <p14:sldId id="497"/>
            <p14:sldId id="498"/>
            <p14:sldId id="500"/>
            <p14:sldId id="503"/>
            <p14:sldId id="502"/>
            <p14:sldId id="401"/>
            <p14:sldId id="504"/>
            <p14:sldId id="402"/>
            <p14:sldId id="403"/>
            <p14:sldId id="404"/>
            <p14:sldId id="405"/>
            <p14:sldId id="406"/>
            <p14:sldId id="408"/>
            <p14:sldId id="407"/>
            <p14:sldId id="417"/>
            <p14:sldId id="418"/>
            <p14:sldId id="462"/>
            <p14:sldId id="448"/>
          </p14:sldIdLst>
        </p14:section>
      </p14:sectionLst>
    </p:ext>
    <p:ext uri="{EFAFB233-063F-42B5-8137-9DF3F51BA10A}">
      <p15:sldGuideLst xmlns:p15="http://schemas.microsoft.com/office/powerpoint/2012/main">
        <p15:guide id="1" orient="horz" pos="3929" userDrawn="1">
          <p15:clr>
            <a:srgbClr val="A4A3A4"/>
          </p15:clr>
        </p15:guide>
        <p15:guide id="2" pos="4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FFFF"/>
    <a:srgbClr val="33CC33"/>
    <a:srgbClr val="66FFCC"/>
    <a:srgbClr val="66FF33"/>
    <a:srgbClr val="0066FF"/>
    <a:srgbClr val="0146A3"/>
    <a:srgbClr val="063D79"/>
    <a:srgbClr val="FF33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8034E78-7F5D-4C2E-B375-FC64B27BC917}" styleName="Dunkle Formatvorlag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4" autoAdjust="0"/>
    <p:restoredTop sz="58918" autoAdjust="0"/>
  </p:normalViewPr>
  <p:slideViewPr>
    <p:cSldViewPr>
      <p:cViewPr varScale="1">
        <p:scale>
          <a:sx n="115" d="100"/>
          <a:sy n="115" d="100"/>
        </p:scale>
        <p:origin x="1476" y="108"/>
      </p:cViewPr>
      <p:guideLst>
        <p:guide orient="horz" pos="3929"/>
        <p:guide pos="476"/>
      </p:guideLst>
    </p:cSldViewPr>
  </p:slideViewPr>
  <p:outlineViewPr>
    <p:cViewPr>
      <p:scale>
        <a:sx n="33" d="100"/>
        <a:sy n="33" d="100"/>
      </p:scale>
      <p:origin x="3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E2A76D-F632-4251-BD45-04DA8C613CA9}" type="doc">
      <dgm:prSet loTypeId="urn:microsoft.com/office/officeart/2005/8/layout/chevron1" loCatId="process" qsTypeId="urn:microsoft.com/office/officeart/2005/8/quickstyle/simple1" qsCatId="simple" csTypeId="urn:microsoft.com/office/officeart/2005/8/colors/accent2_2" csCatId="accent2" phldr="1"/>
      <dgm:spPr/>
    </dgm:pt>
    <dgm:pt modelId="{937870E4-2412-4B17-8FC6-3695614A26FA}">
      <dgm:prSet phldrT="[Text]"/>
      <dgm:spPr/>
      <dgm:t>
        <a:bodyPr/>
        <a:lstStyle/>
        <a:p>
          <a:r>
            <a:rPr lang="de-DE" dirty="0" smtClean="0"/>
            <a:t>1. Datenbanken auswählen</a:t>
          </a:r>
          <a:endParaRPr lang="de-DE" dirty="0"/>
        </a:p>
      </dgm:t>
    </dgm:pt>
    <dgm:pt modelId="{FAC8632A-04BB-4550-ADB8-F63D6289989D}" type="parTrans" cxnId="{7E041B8B-981F-46BE-AFCC-1F52B6395CC3}">
      <dgm:prSet/>
      <dgm:spPr/>
      <dgm:t>
        <a:bodyPr/>
        <a:lstStyle/>
        <a:p>
          <a:endParaRPr lang="de-DE"/>
        </a:p>
      </dgm:t>
    </dgm:pt>
    <dgm:pt modelId="{01B4752F-B528-4FDF-9FA4-AEF5A29091B4}" type="sibTrans" cxnId="{7E041B8B-981F-46BE-AFCC-1F52B6395CC3}">
      <dgm:prSet/>
      <dgm:spPr/>
      <dgm:t>
        <a:bodyPr/>
        <a:lstStyle/>
        <a:p>
          <a:endParaRPr lang="de-DE"/>
        </a:p>
      </dgm:t>
    </dgm:pt>
    <dgm:pt modelId="{CB34465B-4F5E-4EAB-BDDF-5B620602C265}">
      <dgm:prSet phldrT="[Text]"/>
      <dgm:spPr/>
      <dgm:t>
        <a:bodyPr/>
        <a:lstStyle/>
        <a:p>
          <a:r>
            <a:rPr lang="de-DE" dirty="0" smtClean="0"/>
            <a:t>2. Suchbegriffe festlegen</a:t>
          </a:r>
          <a:endParaRPr lang="de-DE" dirty="0"/>
        </a:p>
      </dgm:t>
    </dgm:pt>
    <dgm:pt modelId="{8E773F4F-1F0C-45C0-86E4-4DB00E3D5EBF}" type="parTrans" cxnId="{AACD4BB7-5792-4B4E-B6FA-6E029256439D}">
      <dgm:prSet/>
      <dgm:spPr/>
      <dgm:t>
        <a:bodyPr/>
        <a:lstStyle/>
        <a:p>
          <a:endParaRPr lang="de-DE"/>
        </a:p>
      </dgm:t>
    </dgm:pt>
    <dgm:pt modelId="{754F508A-F9FB-4FBB-885D-A2B326EEF5F5}" type="sibTrans" cxnId="{AACD4BB7-5792-4B4E-B6FA-6E029256439D}">
      <dgm:prSet/>
      <dgm:spPr/>
      <dgm:t>
        <a:bodyPr/>
        <a:lstStyle/>
        <a:p>
          <a:endParaRPr lang="de-DE"/>
        </a:p>
      </dgm:t>
    </dgm:pt>
    <dgm:pt modelId="{5E7F867C-673F-4020-829B-D6939D834677}">
      <dgm:prSet phldrT="[Text]"/>
      <dgm:spPr/>
      <dgm:t>
        <a:bodyPr/>
        <a:lstStyle/>
        <a:p>
          <a:r>
            <a:rPr lang="de-DE" dirty="0" smtClean="0"/>
            <a:t>3. Suche eingrenzen</a:t>
          </a:r>
          <a:endParaRPr lang="de-DE" dirty="0"/>
        </a:p>
      </dgm:t>
    </dgm:pt>
    <dgm:pt modelId="{B67FC186-D5EF-4874-848E-14DABC8E5E0C}" type="parTrans" cxnId="{9FEE982B-8EFE-4938-8DDE-C10C4291F75C}">
      <dgm:prSet/>
      <dgm:spPr/>
      <dgm:t>
        <a:bodyPr/>
        <a:lstStyle/>
        <a:p>
          <a:endParaRPr lang="de-DE"/>
        </a:p>
      </dgm:t>
    </dgm:pt>
    <dgm:pt modelId="{5311A550-44A3-419E-B693-783FDD868E97}" type="sibTrans" cxnId="{9FEE982B-8EFE-4938-8DDE-C10C4291F75C}">
      <dgm:prSet/>
      <dgm:spPr/>
      <dgm:t>
        <a:bodyPr/>
        <a:lstStyle/>
        <a:p>
          <a:endParaRPr lang="de-DE"/>
        </a:p>
      </dgm:t>
    </dgm:pt>
    <dgm:pt modelId="{66735472-E8E0-422C-A16A-04CA6E6BCE57}">
      <dgm:prSet phldrT="[Text]"/>
      <dgm:spPr/>
      <dgm:t>
        <a:bodyPr/>
        <a:lstStyle/>
        <a:p>
          <a:r>
            <a:rPr lang="de-DE" dirty="0" smtClean="0"/>
            <a:t>4. Literatur auswählen</a:t>
          </a:r>
          <a:endParaRPr lang="de-DE" dirty="0"/>
        </a:p>
      </dgm:t>
    </dgm:pt>
    <dgm:pt modelId="{7D03BEAF-5AA9-47A5-8B06-5C4BEBA50949}" type="parTrans" cxnId="{A3DFD594-583A-47AE-A7C6-DBAB0709ACCF}">
      <dgm:prSet/>
      <dgm:spPr/>
      <dgm:t>
        <a:bodyPr/>
        <a:lstStyle/>
        <a:p>
          <a:endParaRPr lang="de-DE"/>
        </a:p>
      </dgm:t>
    </dgm:pt>
    <dgm:pt modelId="{F12E579E-FB1A-4F6C-8ECB-E11B9A7A74F6}" type="sibTrans" cxnId="{A3DFD594-583A-47AE-A7C6-DBAB0709ACCF}">
      <dgm:prSet/>
      <dgm:spPr/>
      <dgm:t>
        <a:bodyPr/>
        <a:lstStyle/>
        <a:p>
          <a:endParaRPr lang="de-DE"/>
        </a:p>
      </dgm:t>
    </dgm:pt>
    <dgm:pt modelId="{52F360B2-8AEC-44C2-ADD7-5E0A71B49AF7}">
      <dgm:prSet phldrT="[Text]"/>
      <dgm:spPr/>
      <dgm:t>
        <a:bodyPr/>
        <a:lstStyle/>
        <a:p>
          <a:r>
            <a:rPr lang="de-DE" dirty="0" smtClean="0"/>
            <a:t>5. Literatur auswerten</a:t>
          </a:r>
          <a:endParaRPr lang="de-DE" dirty="0"/>
        </a:p>
      </dgm:t>
    </dgm:pt>
    <dgm:pt modelId="{51D989B9-7A42-4241-A786-538B3379E04E}" type="parTrans" cxnId="{4BA2CD80-B205-42D7-A0B3-5E065F7FA230}">
      <dgm:prSet/>
      <dgm:spPr/>
      <dgm:t>
        <a:bodyPr/>
        <a:lstStyle/>
        <a:p>
          <a:endParaRPr lang="de-DE"/>
        </a:p>
      </dgm:t>
    </dgm:pt>
    <dgm:pt modelId="{8CC6433E-F89A-4041-92FA-A585C64F4972}" type="sibTrans" cxnId="{4BA2CD80-B205-42D7-A0B3-5E065F7FA230}">
      <dgm:prSet/>
      <dgm:spPr/>
      <dgm:t>
        <a:bodyPr/>
        <a:lstStyle/>
        <a:p>
          <a:endParaRPr lang="de-DE"/>
        </a:p>
      </dgm:t>
    </dgm:pt>
    <dgm:pt modelId="{55932511-975C-493A-B3F8-2F179306FC52}">
      <dgm:prSet phldrT="[Text]"/>
      <dgm:spPr/>
      <dgm:t>
        <a:bodyPr/>
        <a:lstStyle/>
        <a:p>
          <a:r>
            <a:rPr lang="de-DE" dirty="0" smtClean="0"/>
            <a:t>6. Recherche dokumentieren</a:t>
          </a:r>
          <a:endParaRPr lang="de-DE" dirty="0"/>
        </a:p>
      </dgm:t>
    </dgm:pt>
    <dgm:pt modelId="{4C4F6B51-3037-4CC9-9D29-09005B69158F}" type="parTrans" cxnId="{FA1933A4-695E-4F37-B86C-6DFD59A7592C}">
      <dgm:prSet/>
      <dgm:spPr/>
      <dgm:t>
        <a:bodyPr/>
        <a:lstStyle/>
        <a:p>
          <a:endParaRPr lang="de-DE"/>
        </a:p>
      </dgm:t>
    </dgm:pt>
    <dgm:pt modelId="{846BBB31-2DA3-414F-A601-0F80D97A3A92}" type="sibTrans" cxnId="{FA1933A4-695E-4F37-B86C-6DFD59A7592C}">
      <dgm:prSet/>
      <dgm:spPr/>
      <dgm:t>
        <a:bodyPr/>
        <a:lstStyle/>
        <a:p>
          <a:endParaRPr lang="de-DE"/>
        </a:p>
      </dgm:t>
    </dgm:pt>
    <dgm:pt modelId="{2DE1EA5C-A15C-4694-AC2A-3B9F690838C1}" type="pres">
      <dgm:prSet presAssocID="{BCE2A76D-F632-4251-BD45-04DA8C613CA9}" presName="Name0" presStyleCnt="0">
        <dgm:presLayoutVars>
          <dgm:dir/>
          <dgm:animLvl val="lvl"/>
          <dgm:resizeHandles val="exact"/>
        </dgm:presLayoutVars>
      </dgm:prSet>
      <dgm:spPr/>
    </dgm:pt>
    <dgm:pt modelId="{12CB51DF-9CF2-4843-88BE-12B5A64301AC}" type="pres">
      <dgm:prSet presAssocID="{937870E4-2412-4B17-8FC6-3695614A26FA}" presName="parTxOnly" presStyleLbl="node1" presStyleIdx="0" presStyleCnt="6">
        <dgm:presLayoutVars>
          <dgm:chMax val="0"/>
          <dgm:chPref val="0"/>
          <dgm:bulletEnabled val="1"/>
        </dgm:presLayoutVars>
      </dgm:prSet>
      <dgm:spPr/>
      <dgm:t>
        <a:bodyPr/>
        <a:lstStyle/>
        <a:p>
          <a:endParaRPr lang="de-DE"/>
        </a:p>
      </dgm:t>
    </dgm:pt>
    <dgm:pt modelId="{6CF4C57F-382D-4EC2-878F-9390411D93AB}" type="pres">
      <dgm:prSet presAssocID="{01B4752F-B528-4FDF-9FA4-AEF5A29091B4}" presName="parTxOnlySpace" presStyleCnt="0"/>
      <dgm:spPr/>
    </dgm:pt>
    <dgm:pt modelId="{CAC52035-7E83-4227-A4C1-283F4F08EC97}" type="pres">
      <dgm:prSet presAssocID="{CB34465B-4F5E-4EAB-BDDF-5B620602C265}" presName="parTxOnly" presStyleLbl="node1" presStyleIdx="1" presStyleCnt="6">
        <dgm:presLayoutVars>
          <dgm:chMax val="0"/>
          <dgm:chPref val="0"/>
          <dgm:bulletEnabled val="1"/>
        </dgm:presLayoutVars>
      </dgm:prSet>
      <dgm:spPr/>
      <dgm:t>
        <a:bodyPr/>
        <a:lstStyle/>
        <a:p>
          <a:endParaRPr lang="de-DE"/>
        </a:p>
      </dgm:t>
    </dgm:pt>
    <dgm:pt modelId="{AFB8E73E-18A3-4417-8432-2863847E17B6}" type="pres">
      <dgm:prSet presAssocID="{754F508A-F9FB-4FBB-885D-A2B326EEF5F5}" presName="parTxOnlySpace" presStyleCnt="0"/>
      <dgm:spPr/>
    </dgm:pt>
    <dgm:pt modelId="{D1377CF3-C971-4DCF-8E29-9005BF5A55BB}" type="pres">
      <dgm:prSet presAssocID="{5E7F867C-673F-4020-829B-D6939D834677}" presName="parTxOnly" presStyleLbl="node1" presStyleIdx="2" presStyleCnt="6">
        <dgm:presLayoutVars>
          <dgm:chMax val="0"/>
          <dgm:chPref val="0"/>
          <dgm:bulletEnabled val="1"/>
        </dgm:presLayoutVars>
      </dgm:prSet>
      <dgm:spPr/>
      <dgm:t>
        <a:bodyPr/>
        <a:lstStyle/>
        <a:p>
          <a:endParaRPr lang="de-DE"/>
        </a:p>
      </dgm:t>
    </dgm:pt>
    <dgm:pt modelId="{39B60783-ACC4-4B71-B908-1DA114F152AD}" type="pres">
      <dgm:prSet presAssocID="{5311A550-44A3-419E-B693-783FDD868E97}" presName="parTxOnlySpace" presStyleCnt="0"/>
      <dgm:spPr/>
    </dgm:pt>
    <dgm:pt modelId="{87A105D0-1771-434F-9F65-26D8426EF7C6}" type="pres">
      <dgm:prSet presAssocID="{66735472-E8E0-422C-A16A-04CA6E6BCE57}" presName="parTxOnly" presStyleLbl="node1" presStyleIdx="3" presStyleCnt="6">
        <dgm:presLayoutVars>
          <dgm:chMax val="0"/>
          <dgm:chPref val="0"/>
          <dgm:bulletEnabled val="1"/>
        </dgm:presLayoutVars>
      </dgm:prSet>
      <dgm:spPr/>
      <dgm:t>
        <a:bodyPr/>
        <a:lstStyle/>
        <a:p>
          <a:endParaRPr lang="de-DE"/>
        </a:p>
      </dgm:t>
    </dgm:pt>
    <dgm:pt modelId="{DA54D4DD-3200-467F-BB0C-F9C093FBF3A3}" type="pres">
      <dgm:prSet presAssocID="{F12E579E-FB1A-4F6C-8ECB-E11B9A7A74F6}" presName="parTxOnlySpace" presStyleCnt="0"/>
      <dgm:spPr/>
    </dgm:pt>
    <dgm:pt modelId="{705B48CB-5F06-40F7-A1FE-63952CDE12DD}" type="pres">
      <dgm:prSet presAssocID="{52F360B2-8AEC-44C2-ADD7-5E0A71B49AF7}" presName="parTxOnly" presStyleLbl="node1" presStyleIdx="4" presStyleCnt="6">
        <dgm:presLayoutVars>
          <dgm:chMax val="0"/>
          <dgm:chPref val="0"/>
          <dgm:bulletEnabled val="1"/>
        </dgm:presLayoutVars>
      </dgm:prSet>
      <dgm:spPr/>
      <dgm:t>
        <a:bodyPr/>
        <a:lstStyle/>
        <a:p>
          <a:endParaRPr lang="de-DE"/>
        </a:p>
      </dgm:t>
    </dgm:pt>
    <dgm:pt modelId="{BEE91BF8-DD3F-4A51-813E-C0F4F85EB7A5}" type="pres">
      <dgm:prSet presAssocID="{8CC6433E-F89A-4041-92FA-A585C64F4972}" presName="parTxOnlySpace" presStyleCnt="0"/>
      <dgm:spPr/>
    </dgm:pt>
    <dgm:pt modelId="{F25FD468-3920-43AD-9E0B-8FE291508896}" type="pres">
      <dgm:prSet presAssocID="{55932511-975C-493A-B3F8-2F179306FC52}" presName="parTxOnly" presStyleLbl="node1" presStyleIdx="5" presStyleCnt="6">
        <dgm:presLayoutVars>
          <dgm:chMax val="0"/>
          <dgm:chPref val="0"/>
          <dgm:bulletEnabled val="1"/>
        </dgm:presLayoutVars>
      </dgm:prSet>
      <dgm:spPr/>
      <dgm:t>
        <a:bodyPr/>
        <a:lstStyle/>
        <a:p>
          <a:endParaRPr lang="de-DE"/>
        </a:p>
      </dgm:t>
    </dgm:pt>
  </dgm:ptLst>
  <dgm:cxnLst>
    <dgm:cxn modelId="{AACD4BB7-5792-4B4E-B6FA-6E029256439D}" srcId="{BCE2A76D-F632-4251-BD45-04DA8C613CA9}" destId="{CB34465B-4F5E-4EAB-BDDF-5B620602C265}" srcOrd="1" destOrd="0" parTransId="{8E773F4F-1F0C-45C0-86E4-4DB00E3D5EBF}" sibTransId="{754F508A-F9FB-4FBB-885D-A2B326EEF5F5}"/>
    <dgm:cxn modelId="{FA1933A4-695E-4F37-B86C-6DFD59A7592C}" srcId="{BCE2A76D-F632-4251-BD45-04DA8C613CA9}" destId="{55932511-975C-493A-B3F8-2F179306FC52}" srcOrd="5" destOrd="0" parTransId="{4C4F6B51-3037-4CC9-9D29-09005B69158F}" sibTransId="{846BBB31-2DA3-414F-A601-0F80D97A3A92}"/>
    <dgm:cxn modelId="{8ACCE9D3-140E-4FBF-888A-0697BCF7A972}" type="presOf" srcId="{52F360B2-8AEC-44C2-ADD7-5E0A71B49AF7}" destId="{705B48CB-5F06-40F7-A1FE-63952CDE12DD}" srcOrd="0" destOrd="0" presId="urn:microsoft.com/office/officeart/2005/8/layout/chevron1"/>
    <dgm:cxn modelId="{155E215C-4E9B-4505-A7F1-303D03B0DC20}" type="presOf" srcId="{5E7F867C-673F-4020-829B-D6939D834677}" destId="{D1377CF3-C971-4DCF-8E29-9005BF5A55BB}" srcOrd="0" destOrd="0" presId="urn:microsoft.com/office/officeart/2005/8/layout/chevron1"/>
    <dgm:cxn modelId="{9FEE982B-8EFE-4938-8DDE-C10C4291F75C}" srcId="{BCE2A76D-F632-4251-BD45-04DA8C613CA9}" destId="{5E7F867C-673F-4020-829B-D6939D834677}" srcOrd="2" destOrd="0" parTransId="{B67FC186-D5EF-4874-848E-14DABC8E5E0C}" sibTransId="{5311A550-44A3-419E-B693-783FDD868E97}"/>
    <dgm:cxn modelId="{AFC138A1-98EA-48E2-AD75-7D6CACB10903}" type="presOf" srcId="{BCE2A76D-F632-4251-BD45-04DA8C613CA9}" destId="{2DE1EA5C-A15C-4694-AC2A-3B9F690838C1}" srcOrd="0" destOrd="0" presId="urn:microsoft.com/office/officeart/2005/8/layout/chevron1"/>
    <dgm:cxn modelId="{4BA2CD80-B205-42D7-A0B3-5E065F7FA230}" srcId="{BCE2A76D-F632-4251-BD45-04DA8C613CA9}" destId="{52F360B2-8AEC-44C2-ADD7-5E0A71B49AF7}" srcOrd="4" destOrd="0" parTransId="{51D989B9-7A42-4241-A786-538B3379E04E}" sibTransId="{8CC6433E-F89A-4041-92FA-A585C64F4972}"/>
    <dgm:cxn modelId="{1E603C2C-76B7-455E-9A75-5C862B67D90C}" type="presOf" srcId="{CB34465B-4F5E-4EAB-BDDF-5B620602C265}" destId="{CAC52035-7E83-4227-A4C1-283F4F08EC97}" srcOrd="0" destOrd="0" presId="urn:microsoft.com/office/officeart/2005/8/layout/chevron1"/>
    <dgm:cxn modelId="{75A40E4D-4B8D-43B6-B7E9-36DC8A518209}" type="presOf" srcId="{66735472-E8E0-422C-A16A-04CA6E6BCE57}" destId="{87A105D0-1771-434F-9F65-26D8426EF7C6}" srcOrd="0" destOrd="0" presId="urn:microsoft.com/office/officeart/2005/8/layout/chevron1"/>
    <dgm:cxn modelId="{CBAAAF78-68F0-473F-9DC1-B11385B31F94}" type="presOf" srcId="{55932511-975C-493A-B3F8-2F179306FC52}" destId="{F25FD468-3920-43AD-9E0B-8FE291508896}" srcOrd="0" destOrd="0" presId="urn:microsoft.com/office/officeart/2005/8/layout/chevron1"/>
    <dgm:cxn modelId="{47F37C85-F8A8-4E59-9D2E-47358ABB7CF7}" type="presOf" srcId="{937870E4-2412-4B17-8FC6-3695614A26FA}" destId="{12CB51DF-9CF2-4843-88BE-12B5A64301AC}" srcOrd="0" destOrd="0" presId="urn:microsoft.com/office/officeart/2005/8/layout/chevron1"/>
    <dgm:cxn modelId="{7E041B8B-981F-46BE-AFCC-1F52B6395CC3}" srcId="{BCE2A76D-F632-4251-BD45-04DA8C613CA9}" destId="{937870E4-2412-4B17-8FC6-3695614A26FA}" srcOrd="0" destOrd="0" parTransId="{FAC8632A-04BB-4550-ADB8-F63D6289989D}" sibTransId="{01B4752F-B528-4FDF-9FA4-AEF5A29091B4}"/>
    <dgm:cxn modelId="{A3DFD594-583A-47AE-A7C6-DBAB0709ACCF}" srcId="{BCE2A76D-F632-4251-BD45-04DA8C613CA9}" destId="{66735472-E8E0-422C-A16A-04CA6E6BCE57}" srcOrd="3" destOrd="0" parTransId="{7D03BEAF-5AA9-47A5-8B06-5C4BEBA50949}" sibTransId="{F12E579E-FB1A-4F6C-8ECB-E11B9A7A74F6}"/>
    <dgm:cxn modelId="{1A201B6E-9E83-4FAE-9D69-D66D22B05FA2}" type="presParOf" srcId="{2DE1EA5C-A15C-4694-AC2A-3B9F690838C1}" destId="{12CB51DF-9CF2-4843-88BE-12B5A64301AC}" srcOrd="0" destOrd="0" presId="urn:microsoft.com/office/officeart/2005/8/layout/chevron1"/>
    <dgm:cxn modelId="{D561F750-9BE4-4F6D-B95F-A0148063A0DB}" type="presParOf" srcId="{2DE1EA5C-A15C-4694-AC2A-3B9F690838C1}" destId="{6CF4C57F-382D-4EC2-878F-9390411D93AB}" srcOrd="1" destOrd="0" presId="urn:microsoft.com/office/officeart/2005/8/layout/chevron1"/>
    <dgm:cxn modelId="{A342BFB0-7AE3-4AF2-B863-F7FDE8EBD84A}" type="presParOf" srcId="{2DE1EA5C-A15C-4694-AC2A-3B9F690838C1}" destId="{CAC52035-7E83-4227-A4C1-283F4F08EC97}" srcOrd="2" destOrd="0" presId="urn:microsoft.com/office/officeart/2005/8/layout/chevron1"/>
    <dgm:cxn modelId="{E137448A-A3B6-43E7-8D64-AB6BA2E0AE3A}" type="presParOf" srcId="{2DE1EA5C-A15C-4694-AC2A-3B9F690838C1}" destId="{AFB8E73E-18A3-4417-8432-2863847E17B6}" srcOrd="3" destOrd="0" presId="urn:microsoft.com/office/officeart/2005/8/layout/chevron1"/>
    <dgm:cxn modelId="{82D70A8B-03AD-4435-9F00-CA658BD5C05E}" type="presParOf" srcId="{2DE1EA5C-A15C-4694-AC2A-3B9F690838C1}" destId="{D1377CF3-C971-4DCF-8E29-9005BF5A55BB}" srcOrd="4" destOrd="0" presId="urn:microsoft.com/office/officeart/2005/8/layout/chevron1"/>
    <dgm:cxn modelId="{287172C9-DDFD-40FA-9A76-642C4E3CDEC8}" type="presParOf" srcId="{2DE1EA5C-A15C-4694-AC2A-3B9F690838C1}" destId="{39B60783-ACC4-4B71-B908-1DA114F152AD}" srcOrd="5" destOrd="0" presId="urn:microsoft.com/office/officeart/2005/8/layout/chevron1"/>
    <dgm:cxn modelId="{949939F7-5FCF-4D6E-AFA7-3E803C821C17}" type="presParOf" srcId="{2DE1EA5C-A15C-4694-AC2A-3B9F690838C1}" destId="{87A105D0-1771-434F-9F65-26D8426EF7C6}" srcOrd="6" destOrd="0" presId="urn:microsoft.com/office/officeart/2005/8/layout/chevron1"/>
    <dgm:cxn modelId="{067BDF64-FF53-41E2-9ABA-893A713F0702}" type="presParOf" srcId="{2DE1EA5C-A15C-4694-AC2A-3B9F690838C1}" destId="{DA54D4DD-3200-467F-BB0C-F9C093FBF3A3}" srcOrd="7" destOrd="0" presId="urn:microsoft.com/office/officeart/2005/8/layout/chevron1"/>
    <dgm:cxn modelId="{A5DB023E-60D1-4325-9DFE-57FFD70C8A31}" type="presParOf" srcId="{2DE1EA5C-A15C-4694-AC2A-3B9F690838C1}" destId="{705B48CB-5F06-40F7-A1FE-63952CDE12DD}" srcOrd="8" destOrd="0" presId="urn:microsoft.com/office/officeart/2005/8/layout/chevron1"/>
    <dgm:cxn modelId="{9CF0E8BC-F343-4372-890A-4CC7B8EB413A}" type="presParOf" srcId="{2DE1EA5C-A15C-4694-AC2A-3B9F690838C1}" destId="{BEE91BF8-DD3F-4A51-813E-C0F4F85EB7A5}" srcOrd="9" destOrd="0" presId="urn:microsoft.com/office/officeart/2005/8/layout/chevron1"/>
    <dgm:cxn modelId="{1E76147E-104D-4656-B3F8-B6D987BA9339}" type="presParOf" srcId="{2DE1EA5C-A15C-4694-AC2A-3B9F690838C1}" destId="{F25FD468-3920-43AD-9E0B-8FE291508896}"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8A5294-07CC-40F4-91D3-6F25EF7C9C63}" type="doc">
      <dgm:prSet loTypeId="urn:microsoft.com/office/officeart/2005/8/layout/hierarchy3" loCatId="relationship" qsTypeId="urn:microsoft.com/office/officeart/2005/8/quickstyle/simple1" qsCatId="simple" csTypeId="urn:microsoft.com/office/officeart/2005/8/colors/accent2_2" csCatId="accent2" phldr="1"/>
      <dgm:spPr/>
      <dgm:t>
        <a:bodyPr/>
        <a:lstStyle/>
        <a:p>
          <a:endParaRPr lang="de-DE"/>
        </a:p>
      </dgm:t>
    </dgm:pt>
    <dgm:pt modelId="{E01F9804-EB0C-43B5-9199-E02A1D33DEAC}">
      <dgm:prSet phldrT="[Text]" custT="1"/>
      <dgm:spPr/>
      <dgm:t>
        <a:bodyPr/>
        <a:lstStyle/>
        <a:p>
          <a:r>
            <a:rPr lang="de-DE" sz="2300" dirty="0" smtClean="0"/>
            <a:t>Patient</a:t>
          </a:r>
          <a:endParaRPr lang="de-DE" sz="2300" dirty="0"/>
        </a:p>
      </dgm:t>
    </dgm:pt>
    <dgm:pt modelId="{CC2D8FB8-8431-4447-95C0-C83817820BBB}" type="parTrans" cxnId="{4657DD18-EB77-4179-A042-586A8FF59290}">
      <dgm:prSet/>
      <dgm:spPr/>
      <dgm:t>
        <a:bodyPr/>
        <a:lstStyle/>
        <a:p>
          <a:endParaRPr lang="de-DE"/>
        </a:p>
      </dgm:t>
    </dgm:pt>
    <dgm:pt modelId="{E4EA1971-F46D-49A3-AF26-0FCA295D90DA}" type="sibTrans" cxnId="{4657DD18-EB77-4179-A042-586A8FF59290}">
      <dgm:prSet/>
      <dgm:spPr/>
      <dgm:t>
        <a:bodyPr/>
        <a:lstStyle/>
        <a:p>
          <a:endParaRPr lang="de-DE"/>
        </a:p>
      </dgm:t>
    </dgm:pt>
    <dgm:pt modelId="{2A32A816-9C74-4EFA-8282-3B3721BEA93E}">
      <dgm:prSet phldrT="[Text]"/>
      <dgm:spPr/>
      <dgm:t>
        <a:bodyPr/>
        <a:lstStyle/>
        <a:p>
          <a:r>
            <a:rPr lang="de-DE" dirty="0" smtClean="0"/>
            <a:t>34-jährige Frau mit Erkältung</a:t>
          </a:r>
          <a:endParaRPr lang="de-DE" dirty="0"/>
        </a:p>
      </dgm:t>
    </dgm:pt>
    <dgm:pt modelId="{FDBC5BDF-0D9A-4970-88C5-D01389AD58B9}" type="parTrans" cxnId="{11277EB3-2600-4FD8-888E-845D5A9ADBFD}">
      <dgm:prSet/>
      <dgm:spPr/>
      <dgm:t>
        <a:bodyPr/>
        <a:lstStyle/>
        <a:p>
          <a:endParaRPr lang="de-DE"/>
        </a:p>
      </dgm:t>
    </dgm:pt>
    <dgm:pt modelId="{157BC011-3F50-454D-8617-F0FE5F5F4230}" type="sibTrans" cxnId="{11277EB3-2600-4FD8-888E-845D5A9ADBFD}">
      <dgm:prSet/>
      <dgm:spPr/>
      <dgm:t>
        <a:bodyPr/>
        <a:lstStyle/>
        <a:p>
          <a:endParaRPr lang="de-DE"/>
        </a:p>
      </dgm:t>
    </dgm:pt>
    <dgm:pt modelId="{4911DD21-7433-41C1-ABB2-55BC7A6812BF}">
      <dgm:prSet phldrT="[Text]"/>
      <dgm:spPr/>
      <dgm:t>
        <a:bodyPr/>
        <a:lstStyle/>
        <a:p>
          <a:r>
            <a:rPr lang="de-DE" dirty="0" err="1" smtClean="0"/>
            <a:t>wom#n</a:t>
          </a:r>
          <a:endParaRPr lang="de-DE" dirty="0" smtClean="0"/>
        </a:p>
        <a:p>
          <a:r>
            <a:rPr lang="de-DE" dirty="0" smtClean="0"/>
            <a:t>(</a:t>
          </a:r>
          <a:r>
            <a:rPr lang="de-DE" dirty="0" err="1" smtClean="0"/>
            <a:t>common</a:t>
          </a:r>
          <a:r>
            <a:rPr lang="de-DE" dirty="0" smtClean="0"/>
            <a:t>) </a:t>
          </a:r>
          <a:r>
            <a:rPr lang="de-DE" dirty="0" err="1" smtClean="0"/>
            <a:t>cold</a:t>
          </a:r>
          <a:endParaRPr lang="de-DE" dirty="0" smtClean="0"/>
        </a:p>
        <a:p>
          <a:r>
            <a:rPr lang="de-DE" dirty="0" err="1" smtClean="0"/>
            <a:t>nasopharyngitis</a:t>
          </a:r>
          <a:endParaRPr lang="de-DE" dirty="0" smtClean="0"/>
        </a:p>
        <a:p>
          <a:r>
            <a:rPr lang="de-DE" dirty="0" smtClean="0"/>
            <a:t>Viral </a:t>
          </a:r>
          <a:r>
            <a:rPr lang="de-DE" dirty="0" err="1" smtClean="0"/>
            <a:t>rhinitis</a:t>
          </a:r>
          <a:endParaRPr lang="de-DE" dirty="0" smtClean="0"/>
        </a:p>
        <a:p>
          <a:r>
            <a:rPr lang="de-DE" dirty="0" smtClean="0"/>
            <a:t>…</a:t>
          </a:r>
          <a:endParaRPr lang="de-DE" dirty="0"/>
        </a:p>
      </dgm:t>
    </dgm:pt>
    <dgm:pt modelId="{0BE5EDD9-F323-4C85-AA33-10AD52D8D85D}" type="parTrans" cxnId="{E2FB0819-EA40-4A45-B332-FCF794BE92F1}">
      <dgm:prSet/>
      <dgm:spPr/>
      <dgm:t>
        <a:bodyPr/>
        <a:lstStyle/>
        <a:p>
          <a:endParaRPr lang="de-DE"/>
        </a:p>
      </dgm:t>
    </dgm:pt>
    <dgm:pt modelId="{88649A6E-4D94-4A7F-AE4D-82C51938B37D}" type="sibTrans" cxnId="{E2FB0819-EA40-4A45-B332-FCF794BE92F1}">
      <dgm:prSet/>
      <dgm:spPr/>
      <dgm:t>
        <a:bodyPr/>
        <a:lstStyle/>
        <a:p>
          <a:endParaRPr lang="de-DE"/>
        </a:p>
      </dgm:t>
    </dgm:pt>
    <dgm:pt modelId="{A4E4DC36-2B45-40DC-9018-DCE86B005B6F}">
      <dgm:prSet phldrT="[Text]"/>
      <dgm:spPr/>
      <dgm:t>
        <a:bodyPr/>
        <a:lstStyle/>
        <a:p>
          <a:r>
            <a:rPr lang="de-DE" dirty="0" smtClean="0"/>
            <a:t>Vitamin C</a:t>
          </a:r>
          <a:endParaRPr lang="de-DE" dirty="0"/>
        </a:p>
      </dgm:t>
    </dgm:pt>
    <dgm:pt modelId="{A23440E6-0025-4DE7-B279-8D0345482647}" type="parTrans" cxnId="{5F1EBC84-7AB7-4F73-BF67-D5460716A2E1}">
      <dgm:prSet/>
      <dgm:spPr/>
      <dgm:t>
        <a:bodyPr/>
        <a:lstStyle/>
        <a:p>
          <a:endParaRPr lang="de-DE"/>
        </a:p>
      </dgm:t>
    </dgm:pt>
    <dgm:pt modelId="{18F22FC8-E727-4AC6-9265-AE58FF7C9F51}" type="sibTrans" cxnId="{5F1EBC84-7AB7-4F73-BF67-D5460716A2E1}">
      <dgm:prSet/>
      <dgm:spPr/>
      <dgm:t>
        <a:bodyPr/>
        <a:lstStyle/>
        <a:p>
          <a:endParaRPr lang="de-DE"/>
        </a:p>
      </dgm:t>
    </dgm:pt>
    <dgm:pt modelId="{BC69DE15-DCB6-49D6-A2DD-5739089F547F}">
      <dgm:prSet phldrT="[Text]"/>
      <dgm:spPr/>
      <dgm:t>
        <a:bodyPr/>
        <a:lstStyle/>
        <a:p>
          <a:r>
            <a:rPr lang="de-DE" dirty="0" err="1" smtClean="0"/>
            <a:t>Ascorbic</a:t>
          </a:r>
          <a:r>
            <a:rPr lang="de-DE" dirty="0" smtClean="0"/>
            <a:t> </a:t>
          </a:r>
          <a:r>
            <a:rPr lang="de-DE" dirty="0" err="1" smtClean="0"/>
            <a:t>acid</a:t>
          </a:r>
          <a:endParaRPr lang="de-DE" dirty="0" smtClean="0"/>
        </a:p>
        <a:p>
          <a:r>
            <a:rPr lang="de-DE" dirty="0" smtClean="0"/>
            <a:t>Vitamin*</a:t>
          </a:r>
          <a:endParaRPr lang="de-DE" dirty="0"/>
        </a:p>
      </dgm:t>
    </dgm:pt>
    <dgm:pt modelId="{2B23155C-B738-4F5E-A58E-6A75E8FDE8DC}" type="parTrans" cxnId="{09126765-1BC4-4CC0-BD37-1D25E5DCFF0B}">
      <dgm:prSet/>
      <dgm:spPr/>
      <dgm:t>
        <a:bodyPr/>
        <a:lstStyle/>
        <a:p>
          <a:endParaRPr lang="de-DE"/>
        </a:p>
      </dgm:t>
    </dgm:pt>
    <dgm:pt modelId="{764625A3-2690-40CB-AC75-50C5895FA538}" type="sibTrans" cxnId="{09126765-1BC4-4CC0-BD37-1D25E5DCFF0B}">
      <dgm:prSet/>
      <dgm:spPr/>
      <dgm:t>
        <a:bodyPr/>
        <a:lstStyle/>
        <a:p>
          <a:endParaRPr lang="de-DE"/>
        </a:p>
      </dgm:t>
    </dgm:pt>
    <dgm:pt modelId="{D11A3F96-F7B4-4F41-820E-0DAB47C027A8}">
      <dgm:prSet phldrT="[Text]" custT="1"/>
      <dgm:spPr/>
      <dgm:t>
        <a:bodyPr/>
        <a:lstStyle/>
        <a:p>
          <a:r>
            <a:rPr lang="de-DE" sz="2300" dirty="0" smtClean="0"/>
            <a:t>Intervention</a:t>
          </a:r>
          <a:endParaRPr lang="de-DE" sz="2300" dirty="0"/>
        </a:p>
      </dgm:t>
    </dgm:pt>
    <dgm:pt modelId="{14508F67-4AA0-46DB-9154-4EFD3E4812F6}" type="sibTrans" cxnId="{5BC48B20-116E-4EE7-AE12-81C4E3DCFC9B}">
      <dgm:prSet/>
      <dgm:spPr/>
      <dgm:t>
        <a:bodyPr/>
        <a:lstStyle/>
        <a:p>
          <a:endParaRPr lang="de-DE"/>
        </a:p>
      </dgm:t>
    </dgm:pt>
    <dgm:pt modelId="{01AEFF23-5F99-4FDD-9920-29B4CD7B4E3F}" type="parTrans" cxnId="{5BC48B20-116E-4EE7-AE12-81C4E3DCFC9B}">
      <dgm:prSet/>
      <dgm:spPr/>
      <dgm:t>
        <a:bodyPr/>
        <a:lstStyle/>
        <a:p>
          <a:endParaRPr lang="de-DE"/>
        </a:p>
      </dgm:t>
    </dgm:pt>
    <dgm:pt modelId="{791C3C90-FE47-4460-90DB-B460E675D92B}">
      <dgm:prSet custT="1"/>
      <dgm:spPr/>
      <dgm:t>
        <a:bodyPr/>
        <a:lstStyle/>
        <a:p>
          <a:r>
            <a:rPr lang="de-DE" sz="2300" dirty="0" err="1" smtClean="0"/>
            <a:t>Comparison</a:t>
          </a:r>
          <a:endParaRPr lang="de-DE" sz="2300" dirty="0"/>
        </a:p>
      </dgm:t>
    </dgm:pt>
    <dgm:pt modelId="{072A1C34-0CF2-472A-B3A2-DF8EB7734E49}" type="parTrans" cxnId="{9AF206DB-96FF-485C-9798-32CA66633198}">
      <dgm:prSet/>
      <dgm:spPr/>
      <dgm:t>
        <a:bodyPr/>
        <a:lstStyle/>
        <a:p>
          <a:endParaRPr lang="de-DE"/>
        </a:p>
      </dgm:t>
    </dgm:pt>
    <dgm:pt modelId="{44E0C535-7DB4-4BE5-96A6-F27A83D5D707}" type="sibTrans" cxnId="{9AF206DB-96FF-485C-9798-32CA66633198}">
      <dgm:prSet/>
      <dgm:spPr/>
      <dgm:t>
        <a:bodyPr/>
        <a:lstStyle/>
        <a:p>
          <a:endParaRPr lang="de-DE"/>
        </a:p>
      </dgm:t>
    </dgm:pt>
    <dgm:pt modelId="{67832250-9CCC-4D91-ACB7-A802C36A1A39}">
      <dgm:prSet custT="1"/>
      <dgm:spPr/>
      <dgm:t>
        <a:bodyPr/>
        <a:lstStyle/>
        <a:p>
          <a:r>
            <a:rPr lang="de-DE" sz="2300" dirty="0" smtClean="0"/>
            <a:t>Outcome</a:t>
          </a:r>
          <a:endParaRPr lang="de-DE" sz="2300" dirty="0"/>
        </a:p>
      </dgm:t>
    </dgm:pt>
    <dgm:pt modelId="{D79CFD5B-9199-47F6-911C-D84E5B6DA645}" type="parTrans" cxnId="{CE548DA4-ED2A-4344-943B-6D0040A0CA31}">
      <dgm:prSet/>
      <dgm:spPr/>
      <dgm:t>
        <a:bodyPr/>
        <a:lstStyle/>
        <a:p>
          <a:endParaRPr lang="de-DE"/>
        </a:p>
      </dgm:t>
    </dgm:pt>
    <dgm:pt modelId="{6ECDCE07-345C-481E-A61A-10E01D0FE7D7}" type="sibTrans" cxnId="{CE548DA4-ED2A-4344-943B-6D0040A0CA31}">
      <dgm:prSet/>
      <dgm:spPr/>
      <dgm:t>
        <a:bodyPr/>
        <a:lstStyle/>
        <a:p>
          <a:endParaRPr lang="de-DE"/>
        </a:p>
      </dgm:t>
    </dgm:pt>
    <dgm:pt modelId="{1E689516-7163-43E1-A89F-1E553AF6ACCE}">
      <dgm:prSet/>
      <dgm:spPr/>
      <dgm:t>
        <a:bodyPr/>
        <a:lstStyle/>
        <a:p>
          <a:r>
            <a:rPr lang="de-DE" dirty="0" smtClean="0"/>
            <a:t>Kein Vitamin C</a:t>
          </a:r>
          <a:endParaRPr lang="de-DE" dirty="0"/>
        </a:p>
      </dgm:t>
    </dgm:pt>
    <dgm:pt modelId="{2A7C5981-A0A2-4AE6-909B-EF240CA2C94C}" type="parTrans" cxnId="{5ECF7A7E-0739-474F-9CC5-4253A21975CC}">
      <dgm:prSet/>
      <dgm:spPr/>
      <dgm:t>
        <a:bodyPr/>
        <a:lstStyle/>
        <a:p>
          <a:endParaRPr lang="de-DE"/>
        </a:p>
      </dgm:t>
    </dgm:pt>
    <dgm:pt modelId="{D958CFE1-91DF-4E59-9936-FECFA3CE8B54}" type="sibTrans" cxnId="{5ECF7A7E-0739-474F-9CC5-4253A21975CC}">
      <dgm:prSet/>
      <dgm:spPr/>
      <dgm:t>
        <a:bodyPr/>
        <a:lstStyle/>
        <a:p>
          <a:endParaRPr lang="de-DE"/>
        </a:p>
      </dgm:t>
    </dgm:pt>
    <dgm:pt modelId="{AEBA94D6-FFBD-4B11-815E-1DA51D6D56E0}">
      <dgm:prSet/>
      <dgm:spPr/>
      <dgm:t>
        <a:bodyPr/>
        <a:lstStyle/>
        <a:p>
          <a:r>
            <a:rPr lang="de-DE" dirty="0" smtClean="0"/>
            <a:t>Erkältung:</a:t>
          </a:r>
        </a:p>
        <a:p>
          <a:r>
            <a:rPr lang="de-DE" dirty="0" smtClean="0"/>
            <a:t>Wahrscheinlichkeit</a:t>
          </a:r>
        </a:p>
        <a:p>
          <a:r>
            <a:rPr lang="de-DE" dirty="0" smtClean="0"/>
            <a:t>(Dauer)</a:t>
          </a:r>
        </a:p>
        <a:p>
          <a:r>
            <a:rPr lang="de-DE" dirty="0" smtClean="0"/>
            <a:t>(Intensität)</a:t>
          </a:r>
          <a:endParaRPr lang="de-DE" dirty="0"/>
        </a:p>
      </dgm:t>
    </dgm:pt>
    <dgm:pt modelId="{7C6449C0-D721-477D-AF0A-DCC27012D5FE}" type="parTrans" cxnId="{E7598D0B-4CAE-449E-AF8F-7DD3F9F79953}">
      <dgm:prSet/>
      <dgm:spPr/>
      <dgm:t>
        <a:bodyPr/>
        <a:lstStyle/>
        <a:p>
          <a:endParaRPr lang="de-DE"/>
        </a:p>
      </dgm:t>
    </dgm:pt>
    <dgm:pt modelId="{3968866C-4CC5-4018-B135-58665E9B8A2B}" type="sibTrans" cxnId="{E7598D0B-4CAE-449E-AF8F-7DD3F9F79953}">
      <dgm:prSet/>
      <dgm:spPr/>
      <dgm:t>
        <a:bodyPr/>
        <a:lstStyle/>
        <a:p>
          <a:endParaRPr lang="de-DE"/>
        </a:p>
      </dgm:t>
    </dgm:pt>
    <dgm:pt modelId="{52D89AD9-B231-463D-B83D-D6615B80E36E}" type="pres">
      <dgm:prSet presAssocID="{AE8A5294-07CC-40F4-91D3-6F25EF7C9C63}" presName="diagram" presStyleCnt="0">
        <dgm:presLayoutVars>
          <dgm:chPref val="1"/>
          <dgm:dir/>
          <dgm:animOne val="branch"/>
          <dgm:animLvl val="lvl"/>
          <dgm:resizeHandles/>
        </dgm:presLayoutVars>
      </dgm:prSet>
      <dgm:spPr/>
      <dgm:t>
        <a:bodyPr/>
        <a:lstStyle/>
        <a:p>
          <a:endParaRPr lang="de-DE"/>
        </a:p>
      </dgm:t>
    </dgm:pt>
    <dgm:pt modelId="{CC8C7BD9-A586-456E-8318-1982F2131A25}" type="pres">
      <dgm:prSet presAssocID="{E01F9804-EB0C-43B5-9199-E02A1D33DEAC}" presName="root" presStyleCnt="0"/>
      <dgm:spPr/>
    </dgm:pt>
    <dgm:pt modelId="{606F85F4-BEE8-40B6-9757-4C2AAA14A276}" type="pres">
      <dgm:prSet presAssocID="{E01F9804-EB0C-43B5-9199-E02A1D33DEAC}" presName="rootComposite" presStyleCnt="0"/>
      <dgm:spPr/>
    </dgm:pt>
    <dgm:pt modelId="{9F97B709-18C2-4FC2-991F-3DFE0E4E6FA1}" type="pres">
      <dgm:prSet presAssocID="{E01F9804-EB0C-43B5-9199-E02A1D33DEAC}" presName="rootText" presStyleLbl="node1" presStyleIdx="0" presStyleCnt="4"/>
      <dgm:spPr/>
      <dgm:t>
        <a:bodyPr/>
        <a:lstStyle/>
        <a:p>
          <a:endParaRPr lang="de-DE"/>
        </a:p>
      </dgm:t>
    </dgm:pt>
    <dgm:pt modelId="{496DD935-6C0A-4C07-B9D3-4DF6C1A2B61B}" type="pres">
      <dgm:prSet presAssocID="{E01F9804-EB0C-43B5-9199-E02A1D33DEAC}" presName="rootConnector" presStyleLbl="node1" presStyleIdx="0" presStyleCnt="4"/>
      <dgm:spPr/>
      <dgm:t>
        <a:bodyPr/>
        <a:lstStyle/>
        <a:p>
          <a:endParaRPr lang="de-DE"/>
        </a:p>
      </dgm:t>
    </dgm:pt>
    <dgm:pt modelId="{87F79A7F-1E05-4A03-8AEB-F5FBDE04D3D7}" type="pres">
      <dgm:prSet presAssocID="{E01F9804-EB0C-43B5-9199-E02A1D33DEAC}" presName="childShape" presStyleCnt="0"/>
      <dgm:spPr/>
    </dgm:pt>
    <dgm:pt modelId="{E814D599-698C-4FA1-8485-10443EBBDB8F}" type="pres">
      <dgm:prSet presAssocID="{FDBC5BDF-0D9A-4970-88C5-D01389AD58B9}" presName="Name13" presStyleLbl="parChTrans1D2" presStyleIdx="0" presStyleCnt="6"/>
      <dgm:spPr/>
      <dgm:t>
        <a:bodyPr/>
        <a:lstStyle/>
        <a:p>
          <a:endParaRPr lang="de-DE"/>
        </a:p>
      </dgm:t>
    </dgm:pt>
    <dgm:pt modelId="{C34FA73D-1EAF-474E-B94D-7B3A3FBE938B}" type="pres">
      <dgm:prSet presAssocID="{2A32A816-9C74-4EFA-8282-3B3721BEA93E}" presName="childText" presStyleLbl="bgAcc1" presStyleIdx="0" presStyleCnt="6">
        <dgm:presLayoutVars>
          <dgm:bulletEnabled val="1"/>
        </dgm:presLayoutVars>
      </dgm:prSet>
      <dgm:spPr/>
      <dgm:t>
        <a:bodyPr/>
        <a:lstStyle/>
        <a:p>
          <a:endParaRPr lang="de-DE"/>
        </a:p>
      </dgm:t>
    </dgm:pt>
    <dgm:pt modelId="{F8CA818D-8598-4D94-9997-E9084C3910FC}" type="pres">
      <dgm:prSet presAssocID="{0BE5EDD9-F323-4C85-AA33-10AD52D8D85D}" presName="Name13" presStyleLbl="parChTrans1D2" presStyleIdx="1" presStyleCnt="6"/>
      <dgm:spPr/>
      <dgm:t>
        <a:bodyPr/>
        <a:lstStyle/>
        <a:p>
          <a:endParaRPr lang="de-DE"/>
        </a:p>
      </dgm:t>
    </dgm:pt>
    <dgm:pt modelId="{3E8017D9-0482-4E01-937E-6A10AB3378E1}" type="pres">
      <dgm:prSet presAssocID="{4911DD21-7433-41C1-ABB2-55BC7A6812BF}" presName="childText" presStyleLbl="bgAcc1" presStyleIdx="1" presStyleCnt="6" custScaleY="156433" custLinFactNeighborX="-394" custLinFactNeighborY="12454">
        <dgm:presLayoutVars>
          <dgm:bulletEnabled val="1"/>
        </dgm:presLayoutVars>
      </dgm:prSet>
      <dgm:spPr/>
      <dgm:t>
        <a:bodyPr/>
        <a:lstStyle/>
        <a:p>
          <a:endParaRPr lang="de-DE"/>
        </a:p>
      </dgm:t>
    </dgm:pt>
    <dgm:pt modelId="{83B53A3C-1DD1-4756-A9D1-5932C977774D}" type="pres">
      <dgm:prSet presAssocID="{D11A3F96-F7B4-4F41-820E-0DAB47C027A8}" presName="root" presStyleCnt="0"/>
      <dgm:spPr/>
    </dgm:pt>
    <dgm:pt modelId="{08A1EED3-990F-48EC-A03A-A4BA7F18DFBE}" type="pres">
      <dgm:prSet presAssocID="{D11A3F96-F7B4-4F41-820E-0DAB47C027A8}" presName="rootComposite" presStyleCnt="0"/>
      <dgm:spPr/>
    </dgm:pt>
    <dgm:pt modelId="{26B1034C-978C-4329-A348-F8EFB55E9CD9}" type="pres">
      <dgm:prSet presAssocID="{D11A3F96-F7B4-4F41-820E-0DAB47C027A8}" presName="rootText" presStyleLbl="node1" presStyleIdx="1" presStyleCnt="4"/>
      <dgm:spPr/>
      <dgm:t>
        <a:bodyPr/>
        <a:lstStyle/>
        <a:p>
          <a:endParaRPr lang="de-DE"/>
        </a:p>
      </dgm:t>
    </dgm:pt>
    <dgm:pt modelId="{46F0CC74-8243-438B-939D-34CD68CC0DFA}" type="pres">
      <dgm:prSet presAssocID="{D11A3F96-F7B4-4F41-820E-0DAB47C027A8}" presName="rootConnector" presStyleLbl="node1" presStyleIdx="1" presStyleCnt="4"/>
      <dgm:spPr/>
      <dgm:t>
        <a:bodyPr/>
        <a:lstStyle/>
        <a:p>
          <a:endParaRPr lang="de-DE"/>
        </a:p>
      </dgm:t>
    </dgm:pt>
    <dgm:pt modelId="{25887D8F-DC63-4BCE-AEFF-B66C0B975C8F}" type="pres">
      <dgm:prSet presAssocID="{D11A3F96-F7B4-4F41-820E-0DAB47C027A8}" presName="childShape" presStyleCnt="0"/>
      <dgm:spPr/>
    </dgm:pt>
    <dgm:pt modelId="{C0E6F25D-7650-41FC-BD4B-F03D065294EE}" type="pres">
      <dgm:prSet presAssocID="{A23440E6-0025-4DE7-B279-8D0345482647}" presName="Name13" presStyleLbl="parChTrans1D2" presStyleIdx="2" presStyleCnt="6"/>
      <dgm:spPr/>
      <dgm:t>
        <a:bodyPr/>
        <a:lstStyle/>
        <a:p>
          <a:endParaRPr lang="de-DE"/>
        </a:p>
      </dgm:t>
    </dgm:pt>
    <dgm:pt modelId="{0488A667-0BC8-4C91-B256-E01C7765F3E3}" type="pres">
      <dgm:prSet presAssocID="{A4E4DC36-2B45-40DC-9018-DCE86B005B6F}" presName="childText" presStyleLbl="bgAcc1" presStyleIdx="2" presStyleCnt="6">
        <dgm:presLayoutVars>
          <dgm:bulletEnabled val="1"/>
        </dgm:presLayoutVars>
      </dgm:prSet>
      <dgm:spPr/>
      <dgm:t>
        <a:bodyPr/>
        <a:lstStyle/>
        <a:p>
          <a:endParaRPr lang="de-DE"/>
        </a:p>
      </dgm:t>
    </dgm:pt>
    <dgm:pt modelId="{0F6F03AC-4A37-4C7B-B584-65A31219BA1E}" type="pres">
      <dgm:prSet presAssocID="{2B23155C-B738-4F5E-A58E-6A75E8FDE8DC}" presName="Name13" presStyleLbl="parChTrans1D2" presStyleIdx="3" presStyleCnt="6"/>
      <dgm:spPr/>
      <dgm:t>
        <a:bodyPr/>
        <a:lstStyle/>
        <a:p>
          <a:endParaRPr lang="de-DE"/>
        </a:p>
      </dgm:t>
    </dgm:pt>
    <dgm:pt modelId="{EB102647-726B-405D-A900-879C1C124F03}" type="pres">
      <dgm:prSet presAssocID="{BC69DE15-DCB6-49D6-A2DD-5739089F547F}" presName="childText" presStyleLbl="bgAcc1" presStyleIdx="3" presStyleCnt="6" custScaleY="163666">
        <dgm:presLayoutVars>
          <dgm:bulletEnabled val="1"/>
        </dgm:presLayoutVars>
      </dgm:prSet>
      <dgm:spPr/>
      <dgm:t>
        <a:bodyPr/>
        <a:lstStyle/>
        <a:p>
          <a:endParaRPr lang="de-DE"/>
        </a:p>
      </dgm:t>
    </dgm:pt>
    <dgm:pt modelId="{D917FC04-F8E7-4194-BF2C-B06B820C3931}" type="pres">
      <dgm:prSet presAssocID="{791C3C90-FE47-4460-90DB-B460E675D92B}" presName="root" presStyleCnt="0"/>
      <dgm:spPr/>
    </dgm:pt>
    <dgm:pt modelId="{78C1D90E-1654-4B0A-98C9-9D67F35621C0}" type="pres">
      <dgm:prSet presAssocID="{791C3C90-FE47-4460-90DB-B460E675D92B}" presName="rootComposite" presStyleCnt="0"/>
      <dgm:spPr/>
    </dgm:pt>
    <dgm:pt modelId="{5786A150-0C36-4793-AE10-89E2F0F93394}" type="pres">
      <dgm:prSet presAssocID="{791C3C90-FE47-4460-90DB-B460E675D92B}" presName="rootText" presStyleLbl="node1" presStyleIdx="2" presStyleCnt="4"/>
      <dgm:spPr/>
      <dgm:t>
        <a:bodyPr/>
        <a:lstStyle/>
        <a:p>
          <a:endParaRPr lang="de-DE"/>
        </a:p>
      </dgm:t>
    </dgm:pt>
    <dgm:pt modelId="{52DB7D98-418F-4207-8902-9A39B396B00A}" type="pres">
      <dgm:prSet presAssocID="{791C3C90-FE47-4460-90DB-B460E675D92B}" presName="rootConnector" presStyleLbl="node1" presStyleIdx="2" presStyleCnt="4"/>
      <dgm:spPr/>
      <dgm:t>
        <a:bodyPr/>
        <a:lstStyle/>
        <a:p>
          <a:endParaRPr lang="de-DE"/>
        </a:p>
      </dgm:t>
    </dgm:pt>
    <dgm:pt modelId="{831CCC7C-8E3E-40A0-8B3E-BD2BB12BFA13}" type="pres">
      <dgm:prSet presAssocID="{791C3C90-FE47-4460-90DB-B460E675D92B}" presName="childShape" presStyleCnt="0"/>
      <dgm:spPr/>
    </dgm:pt>
    <dgm:pt modelId="{49D6C5C6-B321-43E9-B29B-5282371FAD2C}" type="pres">
      <dgm:prSet presAssocID="{2A7C5981-A0A2-4AE6-909B-EF240CA2C94C}" presName="Name13" presStyleLbl="parChTrans1D2" presStyleIdx="4" presStyleCnt="6"/>
      <dgm:spPr/>
      <dgm:t>
        <a:bodyPr/>
        <a:lstStyle/>
        <a:p>
          <a:endParaRPr lang="de-DE"/>
        </a:p>
      </dgm:t>
    </dgm:pt>
    <dgm:pt modelId="{4867CA5D-8C42-4F9B-A9A9-915EB1750291}" type="pres">
      <dgm:prSet presAssocID="{1E689516-7163-43E1-A89F-1E553AF6ACCE}" presName="childText" presStyleLbl="bgAcc1" presStyleIdx="4" presStyleCnt="6">
        <dgm:presLayoutVars>
          <dgm:bulletEnabled val="1"/>
        </dgm:presLayoutVars>
      </dgm:prSet>
      <dgm:spPr/>
      <dgm:t>
        <a:bodyPr/>
        <a:lstStyle/>
        <a:p>
          <a:endParaRPr lang="de-DE"/>
        </a:p>
      </dgm:t>
    </dgm:pt>
    <dgm:pt modelId="{A776EC40-1F8F-4FB1-80F2-1AE251916EE8}" type="pres">
      <dgm:prSet presAssocID="{67832250-9CCC-4D91-ACB7-A802C36A1A39}" presName="root" presStyleCnt="0"/>
      <dgm:spPr/>
    </dgm:pt>
    <dgm:pt modelId="{A4FF567B-CE43-461D-9C5A-0F1D11F7EC8A}" type="pres">
      <dgm:prSet presAssocID="{67832250-9CCC-4D91-ACB7-A802C36A1A39}" presName="rootComposite" presStyleCnt="0"/>
      <dgm:spPr/>
    </dgm:pt>
    <dgm:pt modelId="{C0C97F6F-53D5-47C0-AD40-2B118D1C9B26}" type="pres">
      <dgm:prSet presAssocID="{67832250-9CCC-4D91-ACB7-A802C36A1A39}" presName="rootText" presStyleLbl="node1" presStyleIdx="3" presStyleCnt="4"/>
      <dgm:spPr/>
      <dgm:t>
        <a:bodyPr/>
        <a:lstStyle/>
        <a:p>
          <a:endParaRPr lang="de-DE"/>
        </a:p>
      </dgm:t>
    </dgm:pt>
    <dgm:pt modelId="{D322A2B0-3B0D-437A-BB3D-7EEC26B063C7}" type="pres">
      <dgm:prSet presAssocID="{67832250-9CCC-4D91-ACB7-A802C36A1A39}" presName="rootConnector" presStyleLbl="node1" presStyleIdx="3" presStyleCnt="4"/>
      <dgm:spPr/>
      <dgm:t>
        <a:bodyPr/>
        <a:lstStyle/>
        <a:p>
          <a:endParaRPr lang="de-DE"/>
        </a:p>
      </dgm:t>
    </dgm:pt>
    <dgm:pt modelId="{74230DBB-4EED-49F6-A475-B4F46FF0DED0}" type="pres">
      <dgm:prSet presAssocID="{67832250-9CCC-4D91-ACB7-A802C36A1A39}" presName="childShape" presStyleCnt="0"/>
      <dgm:spPr/>
    </dgm:pt>
    <dgm:pt modelId="{F548A0D3-0FF4-4FC4-9D9A-E135E35294D3}" type="pres">
      <dgm:prSet presAssocID="{7C6449C0-D721-477D-AF0A-DCC27012D5FE}" presName="Name13" presStyleLbl="parChTrans1D2" presStyleIdx="5" presStyleCnt="6"/>
      <dgm:spPr/>
      <dgm:t>
        <a:bodyPr/>
        <a:lstStyle/>
        <a:p>
          <a:endParaRPr lang="de-DE"/>
        </a:p>
      </dgm:t>
    </dgm:pt>
    <dgm:pt modelId="{37139181-1706-4AEA-894B-123A48DBA005}" type="pres">
      <dgm:prSet presAssocID="{AEBA94D6-FFBD-4B11-815E-1DA51D6D56E0}" presName="childText" presStyleLbl="bgAcc1" presStyleIdx="5" presStyleCnt="6" custScaleY="237085">
        <dgm:presLayoutVars>
          <dgm:bulletEnabled val="1"/>
        </dgm:presLayoutVars>
      </dgm:prSet>
      <dgm:spPr/>
      <dgm:t>
        <a:bodyPr/>
        <a:lstStyle/>
        <a:p>
          <a:endParaRPr lang="de-DE"/>
        </a:p>
      </dgm:t>
    </dgm:pt>
  </dgm:ptLst>
  <dgm:cxnLst>
    <dgm:cxn modelId="{E7598D0B-4CAE-449E-AF8F-7DD3F9F79953}" srcId="{67832250-9CCC-4D91-ACB7-A802C36A1A39}" destId="{AEBA94D6-FFBD-4B11-815E-1DA51D6D56E0}" srcOrd="0" destOrd="0" parTransId="{7C6449C0-D721-477D-AF0A-DCC27012D5FE}" sibTransId="{3968866C-4CC5-4018-B135-58665E9B8A2B}"/>
    <dgm:cxn modelId="{52DD1EFA-2871-440E-BAD2-001571E55FB1}" type="presOf" srcId="{2A7C5981-A0A2-4AE6-909B-EF240CA2C94C}" destId="{49D6C5C6-B321-43E9-B29B-5282371FAD2C}" srcOrd="0" destOrd="0" presId="urn:microsoft.com/office/officeart/2005/8/layout/hierarchy3"/>
    <dgm:cxn modelId="{2E96101D-DFA3-429F-92C8-2DA6106E3A69}" type="presOf" srcId="{AE8A5294-07CC-40F4-91D3-6F25EF7C9C63}" destId="{52D89AD9-B231-463D-B83D-D6615B80E36E}" srcOrd="0" destOrd="0" presId="urn:microsoft.com/office/officeart/2005/8/layout/hierarchy3"/>
    <dgm:cxn modelId="{4657DD18-EB77-4179-A042-586A8FF59290}" srcId="{AE8A5294-07CC-40F4-91D3-6F25EF7C9C63}" destId="{E01F9804-EB0C-43B5-9199-E02A1D33DEAC}" srcOrd="0" destOrd="0" parTransId="{CC2D8FB8-8431-4447-95C0-C83817820BBB}" sibTransId="{E4EA1971-F46D-49A3-AF26-0FCA295D90DA}"/>
    <dgm:cxn modelId="{BCF0E7AF-A36C-4F4B-A729-FC64E9A65057}" type="presOf" srcId="{2A32A816-9C74-4EFA-8282-3B3721BEA93E}" destId="{C34FA73D-1EAF-474E-B94D-7B3A3FBE938B}" srcOrd="0" destOrd="0" presId="urn:microsoft.com/office/officeart/2005/8/layout/hierarchy3"/>
    <dgm:cxn modelId="{5ECF7A7E-0739-474F-9CC5-4253A21975CC}" srcId="{791C3C90-FE47-4460-90DB-B460E675D92B}" destId="{1E689516-7163-43E1-A89F-1E553AF6ACCE}" srcOrd="0" destOrd="0" parTransId="{2A7C5981-A0A2-4AE6-909B-EF240CA2C94C}" sibTransId="{D958CFE1-91DF-4E59-9936-FECFA3CE8B54}"/>
    <dgm:cxn modelId="{04B3AE8E-06C3-49F3-B59F-E0B4B1AAA420}" type="presOf" srcId="{AEBA94D6-FFBD-4B11-815E-1DA51D6D56E0}" destId="{37139181-1706-4AEA-894B-123A48DBA005}" srcOrd="0" destOrd="0" presId="urn:microsoft.com/office/officeart/2005/8/layout/hierarchy3"/>
    <dgm:cxn modelId="{A0FF026D-D0D6-491C-9CD9-C0581BB0967F}" type="presOf" srcId="{A23440E6-0025-4DE7-B279-8D0345482647}" destId="{C0E6F25D-7650-41FC-BD4B-F03D065294EE}" srcOrd="0" destOrd="0" presId="urn:microsoft.com/office/officeart/2005/8/layout/hierarchy3"/>
    <dgm:cxn modelId="{5BC48B20-116E-4EE7-AE12-81C4E3DCFC9B}" srcId="{AE8A5294-07CC-40F4-91D3-6F25EF7C9C63}" destId="{D11A3F96-F7B4-4F41-820E-0DAB47C027A8}" srcOrd="1" destOrd="0" parTransId="{01AEFF23-5F99-4FDD-9920-29B4CD7B4E3F}" sibTransId="{14508F67-4AA0-46DB-9154-4EFD3E4812F6}"/>
    <dgm:cxn modelId="{58F3CB52-1C87-4431-83BD-D2BF09F6432A}" type="presOf" srcId="{1E689516-7163-43E1-A89F-1E553AF6ACCE}" destId="{4867CA5D-8C42-4F9B-A9A9-915EB1750291}" srcOrd="0" destOrd="0" presId="urn:microsoft.com/office/officeart/2005/8/layout/hierarchy3"/>
    <dgm:cxn modelId="{6A78BEFE-B626-43E4-8DFF-6047E74EC210}" type="presOf" srcId="{D11A3F96-F7B4-4F41-820E-0DAB47C027A8}" destId="{26B1034C-978C-4329-A348-F8EFB55E9CD9}" srcOrd="0" destOrd="0" presId="urn:microsoft.com/office/officeart/2005/8/layout/hierarchy3"/>
    <dgm:cxn modelId="{11277EB3-2600-4FD8-888E-845D5A9ADBFD}" srcId="{E01F9804-EB0C-43B5-9199-E02A1D33DEAC}" destId="{2A32A816-9C74-4EFA-8282-3B3721BEA93E}" srcOrd="0" destOrd="0" parTransId="{FDBC5BDF-0D9A-4970-88C5-D01389AD58B9}" sibTransId="{157BC011-3F50-454D-8617-F0FE5F5F4230}"/>
    <dgm:cxn modelId="{E2FB0819-EA40-4A45-B332-FCF794BE92F1}" srcId="{E01F9804-EB0C-43B5-9199-E02A1D33DEAC}" destId="{4911DD21-7433-41C1-ABB2-55BC7A6812BF}" srcOrd="1" destOrd="0" parTransId="{0BE5EDD9-F323-4C85-AA33-10AD52D8D85D}" sibTransId="{88649A6E-4D94-4A7F-AE4D-82C51938B37D}"/>
    <dgm:cxn modelId="{2999C09E-2DE8-42AA-AB7B-D056D914F164}" type="presOf" srcId="{791C3C90-FE47-4460-90DB-B460E675D92B}" destId="{52DB7D98-418F-4207-8902-9A39B396B00A}" srcOrd="1" destOrd="0" presId="urn:microsoft.com/office/officeart/2005/8/layout/hierarchy3"/>
    <dgm:cxn modelId="{9BF8ACA0-B42B-4383-9316-EEF53170979C}" type="presOf" srcId="{67832250-9CCC-4D91-ACB7-A802C36A1A39}" destId="{C0C97F6F-53D5-47C0-AD40-2B118D1C9B26}" srcOrd="0" destOrd="0" presId="urn:microsoft.com/office/officeart/2005/8/layout/hierarchy3"/>
    <dgm:cxn modelId="{CE548DA4-ED2A-4344-943B-6D0040A0CA31}" srcId="{AE8A5294-07CC-40F4-91D3-6F25EF7C9C63}" destId="{67832250-9CCC-4D91-ACB7-A802C36A1A39}" srcOrd="3" destOrd="0" parTransId="{D79CFD5B-9199-47F6-911C-D84E5B6DA645}" sibTransId="{6ECDCE07-345C-481E-A61A-10E01D0FE7D7}"/>
    <dgm:cxn modelId="{5FF853E3-1BC6-43EF-A431-4F49F26E6939}" type="presOf" srcId="{0BE5EDD9-F323-4C85-AA33-10AD52D8D85D}" destId="{F8CA818D-8598-4D94-9997-E9084C3910FC}" srcOrd="0" destOrd="0" presId="urn:microsoft.com/office/officeart/2005/8/layout/hierarchy3"/>
    <dgm:cxn modelId="{605D82B0-EBA4-44DF-9DBD-5CF40CB8EC29}" type="presOf" srcId="{67832250-9CCC-4D91-ACB7-A802C36A1A39}" destId="{D322A2B0-3B0D-437A-BB3D-7EEC26B063C7}" srcOrd="1" destOrd="0" presId="urn:microsoft.com/office/officeart/2005/8/layout/hierarchy3"/>
    <dgm:cxn modelId="{0760CED8-9848-44D7-B8AA-E4CD1F12FD13}" type="presOf" srcId="{A4E4DC36-2B45-40DC-9018-DCE86B005B6F}" destId="{0488A667-0BC8-4C91-B256-E01C7765F3E3}" srcOrd="0" destOrd="0" presId="urn:microsoft.com/office/officeart/2005/8/layout/hierarchy3"/>
    <dgm:cxn modelId="{5F1EBC84-7AB7-4F73-BF67-D5460716A2E1}" srcId="{D11A3F96-F7B4-4F41-820E-0DAB47C027A8}" destId="{A4E4DC36-2B45-40DC-9018-DCE86B005B6F}" srcOrd="0" destOrd="0" parTransId="{A23440E6-0025-4DE7-B279-8D0345482647}" sibTransId="{18F22FC8-E727-4AC6-9265-AE58FF7C9F51}"/>
    <dgm:cxn modelId="{61A834C6-6BB5-4FCF-8507-F1B8C8B2C0AF}" type="presOf" srcId="{D11A3F96-F7B4-4F41-820E-0DAB47C027A8}" destId="{46F0CC74-8243-438B-939D-34CD68CC0DFA}" srcOrd="1" destOrd="0" presId="urn:microsoft.com/office/officeart/2005/8/layout/hierarchy3"/>
    <dgm:cxn modelId="{F2BF43AB-432C-4DD0-9A51-A453E22E60E7}" type="presOf" srcId="{BC69DE15-DCB6-49D6-A2DD-5739089F547F}" destId="{EB102647-726B-405D-A900-879C1C124F03}" srcOrd="0" destOrd="0" presId="urn:microsoft.com/office/officeart/2005/8/layout/hierarchy3"/>
    <dgm:cxn modelId="{9AF206DB-96FF-485C-9798-32CA66633198}" srcId="{AE8A5294-07CC-40F4-91D3-6F25EF7C9C63}" destId="{791C3C90-FE47-4460-90DB-B460E675D92B}" srcOrd="2" destOrd="0" parTransId="{072A1C34-0CF2-472A-B3A2-DF8EB7734E49}" sibTransId="{44E0C535-7DB4-4BE5-96A6-F27A83D5D707}"/>
    <dgm:cxn modelId="{E7F6E89C-8DA3-4DF7-A651-2E4DCB1356E3}" type="presOf" srcId="{791C3C90-FE47-4460-90DB-B460E675D92B}" destId="{5786A150-0C36-4793-AE10-89E2F0F93394}" srcOrd="0" destOrd="0" presId="urn:microsoft.com/office/officeart/2005/8/layout/hierarchy3"/>
    <dgm:cxn modelId="{5BDE2842-6C9E-4620-B7AC-EEF569518332}" type="presOf" srcId="{E01F9804-EB0C-43B5-9199-E02A1D33DEAC}" destId="{496DD935-6C0A-4C07-B9D3-4DF6C1A2B61B}" srcOrd="1" destOrd="0" presId="urn:microsoft.com/office/officeart/2005/8/layout/hierarchy3"/>
    <dgm:cxn modelId="{FE6569FB-1F9F-474C-BAE7-8DC316720920}" type="presOf" srcId="{FDBC5BDF-0D9A-4970-88C5-D01389AD58B9}" destId="{E814D599-698C-4FA1-8485-10443EBBDB8F}" srcOrd="0" destOrd="0" presId="urn:microsoft.com/office/officeart/2005/8/layout/hierarchy3"/>
    <dgm:cxn modelId="{DD08DA46-4D15-447E-8735-9A4D092EB3DE}" type="presOf" srcId="{E01F9804-EB0C-43B5-9199-E02A1D33DEAC}" destId="{9F97B709-18C2-4FC2-991F-3DFE0E4E6FA1}" srcOrd="0" destOrd="0" presId="urn:microsoft.com/office/officeart/2005/8/layout/hierarchy3"/>
    <dgm:cxn modelId="{09126765-1BC4-4CC0-BD37-1D25E5DCFF0B}" srcId="{D11A3F96-F7B4-4F41-820E-0DAB47C027A8}" destId="{BC69DE15-DCB6-49D6-A2DD-5739089F547F}" srcOrd="1" destOrd="0" parTransId="{2B23155C-B738-4F5E-A58E-6A75E8FDE8DC}" sibTransId="{764625A3-2690-40CB-AC75-50C5895FA538}"/>
    <dgm:cxn modelId="{950FD838-174A-4832-BF5E-5A20D061FDE8}" type="presOf" srcId="{7C6449C0-D721-477D-AF0A-DCC27012D5FE}" destId="{F548A0D3-0FF4-4FC4-9D9A-E135E35294D3}" srcOrd="0" destOrd="0" presId="urn:microsoft.com/office/officeart/2005/8/layout/hierarchy3"/>
    <dgm:cxn modelId="{B9E19507-48DB-4558-90BB-F8A409F98A5F}" type="presOf" srcId="{2B23155C-B738-4F5E-A58E-6A75E8FDE8DC}" destId="{0F6F03AC-4A37-4C7B-B584-65A31219BA1E}" srcOrd="0" destOrd="0" presId="urn:microsoft.com/office/officeart/2005/8/layout/hierarchy3"/>
    <dgm:cxn modelId="{8FB6292E-A0BD-41EC-A64B-D5E0A9F94426}" type="presOf" srcId="{4911DD21-7433-41C1-ABB2-55BC7A6812BF}" destId="{3E8017D9-0482-4E01-937E-6A10AB3378E1}" srcOrd="0" destOrd="0" presId="urn:microsoft.com/office/officeart/2005/8/layout/hierarchy3"/>
    <dgm:cxn modelId="{FFB654E5-E3F6-4B8C-901D-329203DC0F44}" type="presParOf" srcId="{52D89AD9-B231-463D-B83D-D6615B80E36E}" destId="{CC8C7BD9-A586-456E-8318-1982F2131A25}" srcOrd="0" destOrd="0" presId="urn:microsoft.com/office/officeart/2005/8/layout/hierarchy3"/>
    <dgm:cxn modelId="{2A259788-FBBA-48B4-8970-2D9E880EE6DB}" type="presParOf" srcId="{CC8C7BD9-A586-456E-8318-1982F2131A25}" destId="{606F85F4-BEE8-40B6-9757-4C2AAA14A276}" srcOrd="0" destOrd="0" presId="urn:microsoft.com/office/officeart/2005/8/layout/hierarchy3"/>
    <dgm:cxn modelId="{36B60645-EE53-4B8B-9F03-9C5D3993EFD1}" type="presParOf" srcId="{606F85F4-BEE8-40B6-9757-4C2AAA14A276}" destId="{9F97B709-18C2-4FC2-991F-3DFE0E4E6FA1}" srcOrd="0" destOrd="0" presId="urn:microsoft.com/office/officeart/2005/8/layout/hierarchy3"/>
    <dgm:cxn modelId="{0841C1D1-F372-4070-A158-FFF5642C5806}" type="presParOf" srcId="{606F85F4-BEE8-40B6-9757-4C2AAA14A276}" destId="{496DD935-6C0A-4C07-B9D3-4DF6C1A2B61B}" srcOrd="1" destOrd="0" presId="urn:microsoft.com/office/officeart/2005/8/layout/hierarchy3"/>
    <dgm:cxn modelId="{0BC55881-D43B-468F-AB1F-B7D6D6530DA9}" type="presParOf" srcId="{CC8C7BD9-A586-456E-8318-1982F2131A25}" destId="{87F79A7F-1E05-4A03-8AEB-F5FBDE04D3D7}" srcOrd="1" destOrd="0" presId="urn:microsoft.com/office/officeart/2005/8/layout/hierarchy3"/>
    <dgm:cxn modelId="{68A4C72F-6CEF-44F8-89A6-AE19A2B36E46}" type="presParOf" srcId="{87F79A7F-1E05-4A03-8AEB-F5FBDE04D3D7}" destId="{E814D599-698C-4FA1-8485-10443EBBDB8F}" srcOrd="0" destOrd="0" presId="urn:microsoft.com/office/officeart/2005/8/layout/hierarchy3"/>
    <dgm:cxn modelId="{EA0E088D-1D53-4A3F-A760-14345B34337B}" type="presParOf" srcId="{87F79A7F-1E05-4A03-8AEB-F5FBDE04D3D7}" destId="{C34FA73D-1EAF-474E-B94D-7B3A3FBE938B}" srcOrd="1" destOrd="0" presId="urn:microsoft.com/office/officeart/2005/8/layout/hierarchy3"/>
    <dgm:cxn modelId="{8866155A-A017-47C7-8519-5634A0FE8965}" type="presParOf" srcId="{87F79A7F-1E05-4A03-8AEB-F5FBDE04D3D7}" destId="{F8CA818D-8598-4D94-9997-E9084C3910FC}" srcOrd="2" destOrd="0" presId="urn:microsoft.com/office/officeart/2005/8/layout/hierarchy3"/>
    <dgm:cxn modelId="{3E4E4BD9-FF78-4A91-8B8A-5EE1EC043538}" type="presParOf" srcId="{87F79A7F-1E05-4A03-8AEB-F5FBDE04D3D7}" destId="{3E8017D9-0482-4E01-937E-6A10AB3378E1}" srcOrd="3" destOrd="0" presId="urn:microsoft.com/office/officeart/2005/8/layout/hierarchy3"/>
    <dgm:cxn modelId="{4853BEAE-C30A-4275-9FAF-06B12CB83943}" type="presParOf" srcId="{52D89AD9-B231-463D-B83D-D6615B80E36E}" destId="{83B53A3C-1DD1-4756-A9D1-5932C977774D}" srcOrd="1" destOrd="0" presId="urn:microsoft.com/office/officeart/2005/8/layout/hierarchy3"/>
    <dgm:cxn modelId="{B077CEEF-4DC6-4D2D-B055-3EF9A834E1A4}" type="presParOf" srcId="{83B53A3C-1DD1-4756-A9D1-5932C977774D}" destId="{08A1EED3-990F-48EC-A03A-A4BA7F18DFBE}" srcOrd="0" destOrd="0" presId="urn:microsoft.com/office/officeart/2005/8/layout/hierarchy3"/>
    <dgm:cxn modelId="{B9872284-3421-4B47-848D-16D3D93C1A88}" type="presParOf" srcId="{08A1EED3-990F-48EC-A03A-A4BA7F18DFBE}" destId="{26B1034C-978C-4329-A348-F8EFB55E9CD9}" srcOrd="0" destOrd="0" presId="urn:microsoft.com/office/officeart/2005/8/layout/hierarchy3"/>
    <dgm:cxn modelId="{2A6A0483-4468-443F-94D5-0ACB27288CD6}" type="presParOf" srcId="{08A1EED3-990F-48EC-A03A-A4BA7F18DFBE}" destId="{46F0CC74-8243-438B-939D-34CD68CC0DFA}" srcOrd="1" destOrd="0" presId="urn:microsoft.com/office/officeart/2005/8/layout/hierarchy3"/>
    <dgm:cxn modelId="{0CD57077-58F2-4D48-868B-CDCC705A1343}" type="presParOf" srcId="{83B53A3C-1DD1-4756-A9D1-5932C977774D}" destId="{25887D8F-DC63-4BCE-AEFF-B66C0B975C8F}" srcOrd="1" destOrd="0" presId="urn:microsoft.com/office/officeart/2005/8/layout/hierarchy3"/>
    <dgm:cxn modelId="{BE58A379-6510-4D3C-ACE6-57DA32066FCC}" type="presParOf" srcId="{25887D8F-DC63-4BCE-AEFF-B66C0B975C8F}" destId="{C0E6F25D-7650-41FC-BD4B-F03D065294EE}" srcOrd="0" destOrd="0" presId="urn:microsoft.com/office/officeart/2005/8/layout/hierarchy3"/>
    <dgm:cxn modelId="{7858103B-FB83-492C-8B55-DE6B0DFA891E}" type="presParOf" srcId="{25887D8F-DC63-4BCE-AEFF-B66C0B975C8F}" destId="{0488A667-0BC8-4C91-B256-E01C7765F3E3}" srcOrd="1" destOrd="0" presId="urn:microsoft.com/office/officeart/2005/8/layout/hierarchy3"/>
    <dgm:cxn modelId="{860C49EB-03BF-4D12-B61D-F64FFCB66B0C}" type="presParOf" srcId="{25887D8F-DC63-4BCE-AEFF-B66C0B975C8F}" destId="{0F6F03AC-4A37-4C7B-B584-65A31219BA1E}" srcOrd="2" destOrd="0" presId="urn:microsoft.com/office/officeart/2005/8/layout/hierarchy3"/>
    <dgm:cxn modelId="{EEFD96EE-F59C-439B-993E-0A273907197F}" type="presParOf" srcId="{25887D8F-DC63-4BCE-AEFF-B66C0B975C8F}" destId="{EB102647-726B-405D-A900-879C1C124F03}" srcOrd="3" destOrd="0" presId="urn:microsoft.com/office/officeart/2005/8/layout/hierarchy3"/>
    <dgm:cxn modelId="{9759A884-74DB-4BD4-BBBF-11987A4CDB63}" type="presParOf" srcId="{52D89AD9-B231-463D-B83D-D6615B80E36E}" destId="{D917FC04-F8E7-4194-BF2C-B06B820C3931}" srcOrd="2" destOrd="0" presId="urn:microsoft.com/office/officeart/2005/8/layout/hierarchy3"/>
    <dgm:cxn modelId="{C9D897A4-FCEA-4500-B171-6C5E6B6EDD36}" type="presParOf" srcId="{D917FC04-F8E7-4194-BF2C-B06B820C3931}" destId="{78C1D90E-1654-4B0A-98C9-9D67F35621C0}" srcOrd="0" destOrd="0" presId="urn:microsoft.com/office/officeart/2005/8/layout/hierarchy3"/>
    <dgm:cxn modelId="{76A4E00D-9EB4-43CF-9A20-86590245D009}" type="presParOf" srcId="{78C1D90E-1654-4B0A-98C9-9D67F35621C0}" destId="{5786A150-0C36-4793-AE10-89E2F0F93394}" srcOrd="0" destOrd="0" presId="urn:microsoft.com/office/officeart/2005/8/layout/hierarchy3"/>
    <dgm:cxn modelId="{BD08EAC8-22A6-4B98-9298-52C1258D8088}" type="presParOf" srcId="{78C1D90E-1654-4B0A-98C9-9D67F35621C0}" destId="{52DB7D98-418F-4207-8902-9A39B396B00A}" srcOrd="1" destOrd="0" presId="urn:microsoft.com/office/officeart/2005/8/layout/hierarchy3"/>
    <dgm:cxn modelId="{21CC9F14-45EB-4E4D-A765-592EA64BCCFC}" type="presParOf" srcId="{D917FC04-F8E7-4194-BF2C-B06B820C3931}" destId="{831CCC7C-8E3E-40A0-8B3E-BD2BB12BFA13}" srcOrd="1" destOrd="0" presId="urn:microsoft.com/office/officeart/2005/8/layout/hierarchy3"/>
    <dgm:cxn modelId="{355A5968-B796-4F03-A5CA-B677EC11A737}" type="presParOf" srcId="{831CCC7C-8E3E-40A0-8B3E-BD2BB12BFA13}" destId="{49D6C5C6-B321-43E9-B29B-5282371FAD2C}" srcOrd="0" destOrd="0" presId="urn:microsoft.com/office/officeart/2005/8/layout/hierarchy3"/>
    <dgm:cxn modelId="{8C6228C5-ABAE-4E74-BA4D-4A54F118841D}" type="presParOf" srcId="{831CCC7C-8E3E-40A0-8B3E-BD2BB12BFA13}" destId="{4867CA5D-8C42-4F9B-A9A9-915EB1750291}" srcOrd="1" destOrd="0" presId="urn:microsoft.com/office/officeart/2005/8/layout/hierarchy3"/>
    <dgm:cxn modelId="{179E0C63-AA9C-43F3-9DB5-4B2A8D316F2C}" type="presParOf" srcId="{52D89AD9-B231-463D-B83D-D6615B80E36E}" destId="{A776EC40-1F8F-4FB1-80F2-1AE251916EE8}" srcOrd="3" destOrd="0" presId="urn:microsoft.com/office/officeart/2005/8/layout/hierarchy3"/>
    <dgm:cxn modelId="{1B11DACB-7132-4D62-B244-884D79390177}" type="presParOf" srcId="{A776EC40-1F8F-4FB1-80F2-1AE251916EE8}" destId="{A4FF567B-CE43-461D-9C5A-0F1D11F7EC8A}" srcOrd="0" destOrd="0" presId="urn:microsoft.com/office/officeart/2005/8/layout/hierarchy3"/>
    <dgm:cxn modelId="{B3861591-4D7A-44B1-B998-177A328F2489}" type="presParOf" srcId="{A4FF567B-CE43-461D-9C5A-0F1D11F7EC8A}" destId="{C0C97F6F-53D5-47C0-AD40-2B118D1C9B26}" srcOrd="0" destOrd="0" presId="urn:microsoft.com/office/officeart/2005/8/layout/hierarchy3"/>
    <dgm:cxn modelId="{068D011C-E4C6-4576-9602-606349CD31D7}" type="presParOf" srcId="{A4FF567B-CE43-461D-9C5A-0F1D11F7EC8A}" destId="{D322A2B0-3B0D-437A-BB3D-7EEC26B063C7}" srcOrd="1" destOrd="0" presId="urn:microsoft.com/office/officeart/2005/8/layout/hierarchy3"/>
    <dgm:cxn modelId="{475D503A-7A1B-401A-BD67-FEF109DCAAD6}" type="presParOf" srcId="{A776EC40-1F8F-4FB1-80F2-1AE251916EE8}" destId="{74230DBB-4EED-49F6-A475-B4F46FF0DED0}" srcOrd="1" destOrd="0" presId="urn:microsoft.com/office/officeart/2005/8/layout/hierarchy3"/>
    <dgm:cxn modelId="{24C87A11-2D61-4B5F-9DF9-22EDFB6F3C72}" type="presParOf" srcId="{74230DBB-4EED-49F6-A475-B4F46FF0DED0}" destId="{F548A0D3-0FF4-4FC4-9D9A-E135E35294D3}" srcOrd="0" destOrd="0" presId="urn:microsoft.com/office/officeart/2005/8/layout/hierarchy3"/>
    <dgm:cxn modelId="{CD4B8EE2-A21E-49FC-8547-8C582FD6ABD8}" type="presParOf" srcId="{74230DBB-4EED-49F6-A475-B4F46FF0DED0}" destId="{37139181-1706-4AEA-894B-123A48DBA00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8A5294-07CC-40F4-91D3-6F25EF7C9C63}" type="doc">
      <dgm:prSet loTypeId="urn:microsoft.com/office/officeart/2005/8/layout/hierarchy3" loCatId="relationship" qsTypeId="urn:microsoft.com/office/officeart/2005/8/quickstyle/simple1" qsCatId="simple" csTypeId="urn:microsoft.com/office/officeart/2005/8/colors/accent2_2" csCatId="accent2" phldr="1"/>
      <dgm:spPr/>
      <dgm:t>
        <a:bodyPr/>
        <a:lstStyle/>
        <a:p>
          <a:endParaRPr lang="de-DE"/>
        </a:p>
      </dgm:t>
    </dgm:pt>
    <dgm:pt modelId="{E01F9804-EB0C-43B5-9199-E02A1D33DEAC}">
      <dgm:prSet phldrT="[Text]"/>
      <dgm:spPr/>
      <dgm:t>
        <a:bodyPr/>
        <a:lstStyle/>
        <a:p>
          <a:r>
            <a:rPr lang="de-DE" dirty="0" smtClean="0"/>
            <a:t>Patient</a:t>
          </a:r>
          <a:endParaRPr lang="de-DE" dirty="0"/>
        </a:p>
      </dgm:t>
    </dgm:pt>
    <dgm:pt modelId="{CC2D8FB8-8431-4447-95C0-C83817820BBB}" type="parTrans" cxnId="{4657DD18-EB77-4179-A042-586A8FF59290}">
      <dgm:prSet/>
      <dgm:spPr/>
      <dgm:t>
        <a:bodyPr/>
        <a:lstStyle/>
        <a:p>
          <a:endParaRPr lang="de-DE"/>
        </a:p>
      </dgm:t>
    </dgm:pt>
    <dgm:pt modelId="{E4EA1971-F46D-49A3-AF26-0FCA295D90DA}" type="sibTrans" cxnId="{4657DD18-EB77-4179-A042-586A8FF59290}">
      <dgm:prSet/>
      <dgm:spPr/>
      <dgm:t>
        <a:bodyPr/>
        <a:lstStyle/>
        <a:p>
          <a:endParaRPr lang="de-DE"/>
        </a:p>
      </dgm:t>
    </dgm:pt>
    <dgm:pt modelId="{2A32A816-9C74-4EFA-8282-3B3721BEA93E}">
      <dgm:prSet phldrT="[Text]"/>
      <dgm:spPr/>
      <dgm:t>
        <a:bodyPr/>
        <a:lstStyle/>
        <a:p>
          <a:r>
            <a:rPr lang="de-DE" dirty="0" smtClean="0"/>
            <a:t>Senioren</a:t>
          </a:r>
          <a:endParaRPr lang="de-DE" dirty="0"/>
        </a:p>
      </dgm:t>
    </dgm:pt>
    <dgm:pt modelId="{FDBC5BDF-0D9A-4970-88C5-D01389AD58B9}" type="parTrans" cxnId="{11277EB3-2600-4FD8-888E-845D5A9ADBFD}">
      <dgm:prSet/>
      <dgm:spPr/>
      <dgm:t>
        <a:bodyPr/>
        <a:lstStyle/>
        <a:p>
          <a:endParaRPr lang="de-DE"/>
        </a:p>
      </dgm:t>
    </dgm:pt>
    <dgm:pt modelId="{157BC011-3F50-454D-8617-F0FE5F5F4230}" type="sibTrans" cxnId="{11277EB3-2600-4FD8-888E-845D5A9ADBFD}">
      <dgm:prSet/>
      <dgm:spPr/>
      <dgm:t>
        <a:bodyPr/>
        <a:lstStyle/>
        <a:p>
          <a:endParaRPr lang="de-DE"/>
        </a:p>
      </dgm:t>
    </dgm:pt>
    <dgm:pt modelId="{4911DD21-7433-41C1-ABB2-55BC7A6812BF}">
      <dgm:prSet phldrT="[Text]"/>
      <dgm:spPr/>
      <dgm:t>
        <a:bodyPr/>
        <a:lstStyle/>
        <a:p>
          <a:r>
            <a:rPr lang="de-DE" dirty="0" err="1" smtClean="0"/>
            <a:t>Elderly</a:t>
          </a:r>
          <a:r>
            <a:rPr lang="de-DE" dirty="0" smtClean="0"/>
            <a:t> </a:t>
          </a:r>
        </a:p>
        <a:p>
          <a:r>
            <a:rPr lang="de-DE" dirty="0" err="1" smtClean="0"/>
            <a:t>Elderly</a:t>
          </a:r>
          <a:r>
            <a:rPr lang="de-DE" dirty="0" smtClean="0"/>
            <a:t> </a:t>
          </a:r>
          <a:r>
            <a:rPr lang="de-DE" dirty="0" err="1" smtClean="0"/>
            <a:t>person</a:t>
          </a:r>
          <a:r>
            <a:rPr lang="de-DE" dirty="0" smtClean="0"/>
            <a:t>*</a:t>
          </a:r>
        </a:p>
        <a:p>
          <a:r>
            <a:rPr lang="de-DE" dirty="0" err="1" smtClean="0"/>
            <a:t>Elderly</a:t>
          </a:r>
          <a:r>
            <a:rPr lang="de-DE" dirty="0" smtClean="0"/>
            <a:t> </a:t>
          </a:r>
          <a:r>
            <a:rPr lang="de-DE" dirty="0" err="1" smtClean="0"/>
            <a:t>people</a:t>
          </a:r>
          <a:endParaRPr lang="de-DE" dirty="0" smtClean="0"/>
        </a:p>
        <a:p>
          <a:r>
            <a:rPr lang="de-DE" dirty="0" smtClean="0"/>
            <a:t>Senior </a:t>
          </a:r>
          <a:r>
            <a:rPr lang="de-DE" dirty="0" err="1" smtClean="0"/>
            <a:t>citizen</a:t>
          </a:r>
          <a:r>
            <a:rPr lang="de-DE" dirty="0" smtClean="0"/>
            <a:t>*</a:t>
          </a:r>
          <a:endParaRPr lang="de-DE" dirty="0"/>
        </a:p>
      </dgm:t>
    </dgm:pt>
    <dgm:pt modelId="{0BE5EDD9-F323-4C85-AA33-10AD52D8D85D}" type="parTrans" cxnId="{E2FB0819-EA40-4A45-B332-FCF794BE92F1}">
      <dgm:prSet/>
      <dgm:spPr/>
      <dgm:t>
        <a:bodyPr/>
        <a:lstStyle/>
        <a:p>
          <a:endParaRPr lang="de-DE"/>
        </a:p>
      </dgm:t>
    </dgm:pt>
    <dgm:pt modelId="{88649A6E-4D94-4A7F-AE4D-82C51938B37D}" type="sibTrans" cxnId="{E2FB0819-EA40-4A45-B332-FCF794BE92F1}">
      <dgm:prSet/>
      <dgm:spPr/>
      <dgm:t>
        <a:bodyPr/>
        <a:lstStyle/>
        <a:p>
          <a:endParaRPr lang="de-DE"/>
        </a:p>
      </dgm:t>
    </dgm:pt>
    <dgm:pt modelId="{A4E4DC36-2B45-40DC-9018-DCE86B005B6F}">
      <dgm:prSet phldrT="[Text]"/>
      <dgm:spPr/>
      <dgm:t>
        <a:bodyPr/>
        <a:lstStyle/>
        <a:p>
          <a:r>
            <a:rPr lang="de-DE" dirty="0" smtClean="0"/>
            <a:t>Paracetamol</a:t>
          </a:r>
        </a:p>
        <a:p>
          <a:r>
            <a:rPr lang="de-DE" dirty="0" smtClean="0"/>
            <a:t>(-Intoxikation)</a:t>
          </a:r>
          <a:endParaRPr lang="de-DE" dirty="0"/>
        </a:p>
      </dgm:t>
    </dgm:pt>
    <dgm:pt modelId="{A23440E6-0025-4DE7-B279-8D0345482647}" type="parTrans" cxnId="{5F1EBC84-7AB7-4F73-BF67-D5460716A2E1}">
      <dgm:prSet/>
      <dgm:spPr/>
      <dgm:t>
        <a:bodyPr/>
        <a:lstStyle/>
        <a:p>
          <a:endParaRPr lang="de-DE"/>
        </a:p>
      </dgm:t>
    </dgm:pt>
    <dgm:pt modelId="{18F22FC8-E727-4AC6-9265-AE58FF7C9F51}" type="sibTrans" cxnId="{5F1EBC84-7AB7-4F73-BF67-D5460716A2E1}">
      <dgm:prSet/>
      <dgm:spPr/>
      <dgm:t>
        <a:bodyPr/>
        <a:lstStyle/>
        <a:p>
          <a:endParaRPr lang="de-DE"/>
        </a:p>
      </dgm:t>
    </dgm:pt>
    <dgm:pt modelId="{BC69DE15-DCB6-49D6-A2DD-5739089F547F}">
      <dgm:prSet phldrT="[Text]"/>
      <dgm:spPr/>
      <dgm:t>
        <a:bodyPr/>
        <a:lstStyle/>
        <a:p>
          <a:r>
            <a:rPr lang="de-DE" dirty="0" err="1" smtClean="0"/>
            <a:t>Acetaminophen</a:t>
          </a:r>
          <a:endParaRPr lang="de-DE" dirty="0" smtClean="0"/>
        </a:p>
        <a:p>
          <a:r>
            <a:rPr lang="de-DE" dirty="0" smtClean="0"/>
            <a:t>Paracetamol</a:t>
          </a:r>
        </a:p>
        <a:p>
          <a:r>
            <a:rPr lang="de-DE" dirty="0" smtClean="0"/>
            <a:t>APAP</a:t>
          </a:r>
          <a:endParaRPr lang="de-DE" dirty="0"/>
        </a:p>
      </dgm:t>
    </dgm:pt>
    <dgm:pt modelId="{2B23155C-B738-4F5E-A58E-6A75E8FDE8DC}" type="parTrans" cxnId="{09126765-1BC4-4CC0-BD37-1D25E5DCFF0B}">
      <dgm:prSet/>
      <dgm:spPr/>
      <dgm:t>
        <a:bodyPr/>
        <a:lstStyle/>
        <a:p>
          <a:endParaRPr lang="de-DE"/>
        </a:p>
      </dgm:t>
    </dgm:pt>
    <dgm:pt modelId="{764625A3-2690-40CB-AC75-50C5895FA538}" type="sibTrans" cxnId="{09126765-1BC4-4CC0-BD37-1D25E5DCFF0B}">
      <dgm:prSet/>
      <dgm:spPr/>
      <dgm:t>
        <a:bodyPr/>
        <a:lstStyle/>
        <a:p>
          <a:endParaRPr lang="de-DE"/>
        </a:p>
      </dgm:t>
    </dgm:pt>
    <dgm:pt modelId="{D11A3F96-F7B4-4F41-820E-0DAB47C027A8}">
      <dgm:prSet phldrT="[Text]"/>
      <dgm:spPr/>
      <dgm:t>
        <a:bodyPr/>
        <a:lstStyle/>
        <a:p>
          <a:r>
            <a:rPr lang="de-DE" dirty="0" smtClean="0"/>
            <a:t>(Intervention)</a:t>
          </a:r>
        </a:p>
        <a:p>
          <a:r>
            <a:rPr lang="de-DE" dirty="0" smtClean="0"/>
            <a:t>Exposition</a:t>
          </a:r>
          <a:endParaRPr lang="de-DE" dirty="0"/>
        </a:p>
      </dgm:t>
    </dgm:pt>
    <dgm:pt modelId="{14508F67-4AA0-46DB-9154-4EFD3E4812F6}" type="sibTrans" cxnId="{5BC48B20-116E-4EE7-AE12-81C4E3DCFC9B}">
      <dgm:prSet/>
      <dgm:spPr/>
      <dgm:t>
        <a:bodyPr/>
        <a:lstStyle/>
        <a:p>
          <a:endParaRPr lang="de-DE"/>
        </a:p>
      </dgm:t>
    </dgm:pt>
    <dgm:pt modelId="{01AEFF23-5F99-4FDD-9920-29B4CD7B4E3F}" type="parTrans" cxnId="{5BC48B20-116E-4EE7-AE12-81C4E3DCFC9B}">
      <dgm:prSet/>
      <dgm:spPr/>
      <dgm:t>
        <a:bodyPr/>
        <a:lstStyle/>
        <a:p>
          <a:endParaRPr lang="de-DE"/>
        </a:p>
      </dgm:t>
    </dgm:pt>
    <dgm:pt modelId="{791C3C90-FE47-4460-90DB-B460E675D92B}">
      <dgm:prSet/>
      <dgm:spPr/>
      <dgm:t>
        <a:bodyPr/>
        <a:lstStyle/>
        <a:p>
          <a:r>
            <a:rPr lang="de-DE" dirty="0" smtClean="0"/>
            <a:t>(</a:t>
          </a:r>
          <a:r>
            <a:rPr lang="de-DE" dirty="0" err="1" smtClean="0"/>
            <a:t>Comparison</a:t>
          </a:r>
          <a:r>
            <a:rPr lang="de-DE" dirty="0" smtClean="0"/>
            <a:t>)</a:t>
          </a:r>
        </a:p>
        <a:p>
          <a:r>
            <a:rPr lang="de-DE" dirty="0" smtClean="0"/>
            <a:t>Intervention</a:t>
          </a:r>
          <a:endParaRPr lang="de-DE" dirty="0"/>
        </a:p>
      </dgm:t>
    </dgm:pt>
    <dgm:pt modelId="{072A1C34-0CF2-472A-B3A2-DF8EB7734E49}" type="parTrans" cxnId="{9AF206DB-96FF-485C-9798-32CA66633198}">
      <dgm:prSet/>
      <dgm:spPr/>
      <dgm:t>
        <a:bodyPr/>
        <a:lstStyle/>
        <a:p>
          <a:endParaRPr lang="de-DE"/>
        </a:p>
      </dgm:t>
    </dgm:pt>
    <dgm:pt modelId="{44E0C535-7DB4-4BE5-96A6-F27A83D5D707}" type="sibTrans" cxnId="{9AF206DB-96FF-485C-9798-32CA66633198}">
      <dgm:prSet/>
      <dgm:spPr/>
      <dgm:t>
        <a:bodyPr/>
        <a:lstStyle/>
        <a:p>
          <a:endParaRPr lang="de-DE"/>
        </a:p>
      </dgm:t>
    </dgm:pt>
    <dgm:pt modelId="{67832250-9CCC-4D91-ACB7-A802C36A1A39}">
      <dgm:prSet/>
      <dgm:spPr/>
      <dgm:t>
        <a:bodyPr/>
        <a:lstStyle/>
        <a:p>
          <a:r>
            <a:rPr lang="de-DE" dirty="0" smtClean="0"/>
            <a:t>Outcome</a:t>
          </a:r>
          <a:endParaRPr lang="de-DE" dirty="0"/>
        </a:p>
      </dgm:t>
    </dgm:pt>
    <dgm:pt modelId="{D79CFD5B-9199-47F6-911C-D84E5B6DA645}" type="parTrans" cxnId="{CE548DA4-ED2A-4344-943B-6D0040A0CA31}">
      <dgm:prSet/>
      <dgm:spPr/>
      <dgm:t>
        <a:bodyPr/>
        <a:lstStyle/>
        <a:p>
          <a:endParaRPr lang="de-DE"/>
        </a:p>
      </dgm:t>
    </dgm:pt>
    <dgm:pt modelId="{6ECDCE07-345C-481E-A61A-10E01D0FE7D7}" type="sibTrans" cxnId="{CE548DA4-ED2A-4344-943B-6D0040A0CA31}">
      <dgm:prSet/>
      <dgm:spPr/>
      <dgm:t>
        <a:bodyPr/>
        <a:lstStyle/>
        <a:p>
          <a:endParaRPr lang="de-DE"/>
        </a:p>
      </dgm:t>
    </dgm:pt>
    <dgm:pt modelId="{1E689516-7163-43E1-A89F-1E553AF6ACCE}">
      <dgm:prSet/>
      <dgm:spPr/>
      <dgm:t>
        <a:bodyPr/>
        <a:lstStyle/>
        <a:p>
          <a:r>
            <a:rPr lang="de-DE" dirty="0" smtClean="0"/>
            <a:t>N-</a:t>
          </a:r>
          <a:r>
            <a:rPr lang="de-DE" dirty="0" err="1" smtClean="0"/>
            <a:t>Acetylcystein</a:t>
          </a:r>
          <a:endParaRPr lang="de-DE" dirty="0"/>
        </a:p>
      </dgm:t>
    </dgm:pt>
    <dgm:pt modelId="{2A7C5981-A0A2-4AE6-909B-EF240CA2C94C}" type="parTrans" cxnId="{5ECF7A7E-0739-474F-9CC5-4253A21975CC}">
      <dgm:prSet/>
      <dgm:spPr/>
      <dgm:t>
        <a:bodyPr/>
        <a:lstStyle/>
        <a:p>
          <a:endParaRPr lang="de-DE"/>
        </a:p>
      </dgm:t>
    </dgm:pt>
    <dgm:pt modelId="{D958CFE1-91DF-4E59-9936-FECFA3CE8B54}" type="sibTrans" cxnId="{5ECF7A7E-0739-474F-9CC5-4253A21975CC}">
      <dgm:prSet/>
      <dgm:spPr/>
      <dgm:t>
        <a:bodyPr/>
        <a:lstStyle/>
        <a:p>
          <a:endParaRPr lang="de-DE"/>
        </a:p>
      </dgm:t>
    </dgm:pt>
    <dgm:pt modelId="{AEBA94D6-FFBD-4B11-815E-1DA51D6D56E0}">
      <dgm:prSet/>
      <dgm:spPr/>
      <dgm:t>
        <a:bodyPr/>
        <a:lstStyle/>
        <a:p>
          <a:r>
            <a:rPr lang="de-DE" dirty="0" err="1" smtClean="0"/>
            <a:t>Hepatotoxicity</a:t>
          </a:r>
          <a:endParaRPr lang="de-DE" dirty="0" smtClean="0"/>
        </a:p>
        <a:p>
          <a:r>
            <a:rPr lang="de-DE" dirty="0" err="1" smtClean="0"/>
            <a:t>Hepatic</a:t>
          </a:r>
          <a:r>
            <a:rPr lang="de-DE" dirty="0" smtClean="0"/>
            <a:t> </a:t>
          </a:r>
          <a:r>
            <a:rPr lang="de-DE" dirty="0" err="1" smtClean="0"/>
            <a:t>injury</a:t>
          </a:r>
          <a:endParaRPr lang="de-DE" dirty="0" smtClean="0"/>
        </a:p>
        <a:p>
          <a:r>
            <a:rPr lang="de-DE" dirty="0" err="1" smtClean="0"/>
            <a:t>Hepatic</a:t>
          </a:r>
          <a:r>
            <a:rPr lang="de-DE" dirty="0" smtClean="0"/>
            <a:t> </a:t>
          </a:r>
          <a:r>
            <a:rPr lang="de-DE" dirty="0" err="1" smtClean="0"/>
            <a:t>lesion</a:t>
          </a:r>
          <a:r>
            <a:rPr lang="de-DE" dirty="0" smtClean="0"/>
            <a:t>*</a:t>
          </a:r>
        </a:p>
        <a:p>
          <a:r>
            <a:rPr lang="de-DE" dirty="0" err="1" smtClean="0"/>
            <a:t>Hepat</a:t>
          </a:r>
          <a:r>
            <a:rPr lang="de-DE" dirty="0" smtClean="0"/>
            <a:t>*</a:t>
          </a:r>
        </a:p>
        <a:p>
          <a:r>
            <a:rPr lang="de-DE" dirty="0" smtClean="0"/>
            <a:t>(</a:t>
          </a:r>
          <a:r>
            <a:rPr lang="de-DE" dirty="0" err="1" smtClean="0"/>
            <a:t>Dosage</a:t>
          </a:r>
          <a:r>
            <a:rPr lang="de-DE" dirty="0" smtClean="0"/>
            <a:t>)</a:t>
          </a:r>
        </a:p>
        <a:p>
          <a:r>
            <a:rPr lang="de-DE" dirty="0" err="1" smtClean="0"/>
            <a:t>Timeframe</a:t>
          </a:r>
          <a:endParaRPr lang="de-DE" dirty="0" smtClean="0"/>
        </a:p>
        <a:p>
          <a:r>
            <a:rPr lang="de-DE" dirty="0" smtClean="0"/>
            <a:t>(Duration </a:t>
          </a:r>
          <a:r>
            <a:rPr lang="de-DE" dirty="0" err="1" smtClean="0"/>
            <a:t>of</a:t>
          </a:r>
          <a:r>
            <a:rPr lang="de-DE" dirty="0" smtClean="0"/>
            <a:t> </a:t>
          </a:r>
          <a:r>
            <a:rPr lang="de-DE" dirty="0" err="1" smtClean="0"/>
            <a:t>treatment</a:t>
          </a:r>
          <a:r>
            <a:rPr lang="de-DE" dirty="0" smtClean="0"/>
            <a:t>)</a:t>
          </a:r>
          <a:endParaRPr lang="de-DE" dirty="0"/>
        </a:p>
      </dgm:t>
    </dgm:pt>
    <dgm:pt modelId="{7C6449C0-D721-477D-AF0A-DCC27012D5FE}" type="parTrans" cxnId="{E7598D0B-4CAE-449E-AF8F-7DD3F9F79953}">
      <dgm:prSet/>
      <dgm:spPr/>
      <dgm:t>
        <a:bodyPr/>
        <a:lstStyle/>
        <a:p>
          <a:endParaRPr lang="de-DE"/>
        </a:p>
      </dgm:t>
    </dgm:pt>
    <dgm:pt modelId="{3968866C-4CC5-4018-B135-58665E9B8A2B}" type="sibTrans" cxnId="{E7598D0B-4CAE-449E-AF8F-7DD3F9F79953}">
      <dgm:prSet/>
      <dgm:spPr/>
      <dgm:t>
        <a:bodyPr/>
        <a:lstStyle/>
        <a:p>
          <a:endParaRPr lang="de-DE"/>
        </a:p>
      </dgm:t>
    </dgm:pt>
    <dgm:pt modelId="{6CF470E7-F69D-4AB7-AD76-475451C2ED50}">
      <dgm:prSet/>
      <dgm:spPr/>
      <dgm:t>
        <a:bodyPr/>
        <a:lstStyle/>
        <a:p>
          <a:r>
            <a:rPr lang="de-DE" dirty="0" smtClean="0"/>
            <a:t>N-</a:t>
          </a:r>
          <a:r>
            <a:rPr lang="de-DE" dirty="0" err="1" smtClean="0"/>
            <a:t>acetylcysteine</a:t>
          </a:r>
          <a:endParaRPr lang="de-DE" dirty="0" smtClean="0"/>
        </a:p>
        <a:p>
          <a:r>
            <a:rPr lang="de-DE" dirty="0" err="1" smtClean="0"/>
            <a:t>Acetylcysteine</a:t>
          </a:r>
          <a:endParaRPr lang="de-DE" dirty="0" smtClean="0"/>
        </a:p>
        <a:p>
          <a:r>
            <a:rPr lang="de-DE" dirty="0" smtClean="0"/>
            <a:t>NAC</a:t>
          </a:r>
          <a:endParaRPr lang="de-DE" dirty="0"/>
        </a:p>
      </dgm:t>
    </dgm:pt>
    <dgm:pt modelId="{DE843078-B370-4D6E-A7E6-2F5FA58C9023}" type="parTrans" cxnId="{BB597C1D-B9BB-4756-8ADC-5F014B948189}">
      <dgm:prSet/>
      <dgm:spPr/>
      <dgm:t>
        <a:bodyPr/>
        <a:lstStyle/>
        <a:p>
          <a:endParaRPr lang="de-DE"/>
        </a:p>
      </dgm:t>
    </dgm:pt>
    <dgm:pt modelId="{A547847D-7BA0-4306-B50E-024DA950EEDD}" type="sibTrans" cxnId="{BB597C1D-B9BB-4756-8ADC-5F014B948189}">
      <dgm:prSet/>
      <dgm:spPr/>
      <dgm:t>
        <a:bodyPr/>
        <a:lstStyle/>
        <a:p>
          <a:endParaRPr lang="de-DE"/>
        </a:p>
      </dgm:t>
    </dgm:pt>
    <dgm:pt modelId="{52D89AD9-B231-463D-B83D-D6615B80E36E}" type="pres">
      <dgm:prSet presAssocID="{AE8A5294-07CC-40F4-91D3-6F25EF7C9C63}" presName="diagram" presStyleCnt="0">
        <dgm:presLayoutVars>
          <dgm:chPref val="1"/>
          <dgm:dir/>
          <dgm:animOne val="branch"/>
          <dgm:animLvl val="lvl"/>
          <dgm:resizeHandles/>
        </dgm:presLayoutVars>
      </dgm:prSet>
      <dgm:spPr/>
      <dgm:t>
        <a:bodyPr/>
        <a:lstStyle/>
        <a:p>
          <a:endParaRPr lang="de-DE"/>
        </a:p>
      </dgm:t>
    </dgm:pt>
    <dgm:pt modelId="{CC8C7BD9-A586-456E-8318-1982F2131A25}" type="pres">
      <dgm:prSet presAssocID="{E01F9804-EB0C-43B5-9199-E02A1D33DEAC}" presName="root" presStyleCnt="0"/>
      <dgm:spPr/>
    </dgm:pt>
    <dgm:pt modelId="{606F85F4-BEE8-40B6-9757-4C2AAA14A276}" type="pres">
      <dgm:prSet presAssocID="{E01F9804-EB0C-43B5-9199-E02A1D33DEAC}" presName="rootComposite" presStyleCnt="0"/>
      <dgm:spPr/>
    </dgm:pt>
    <dgm:pt modelId="{9F97B709-18C2-4FC2-991F-3DFE0E4E6FA1}" type="pres">
      <dgm:prSet presAssocID="{E01F9804-EB0C-43B5-9199-E02A1D33DEAC}" presName="rootText" presStyleLbl="node1" presStyleIdx="0" presStyleCnt="4"/>
      <dgm:spPr/>
      <dgm:t>
        <a:bodyPr/>
        <a:lstStyle/>
        <a:p>
          <a:endParaRPr lang="de-DE"/>
        </a:p>
      </dgm:t>
    </dgm:pt>
    <dgm:pt modelId="{496DD935-6C0A-4C07-B9D3-4DF6C1A2B61B}" type="pres">
      <dgm:prSet presAssocID="{E01F9804-EB0C-43B5-9199-E02A1D33DEAC}" presName="rootConnector" presStyleLbl="node1" presStyleIdx="0" presStyleCnt="4"/>
      <dgm:spPr/>
      <dgm:t>
        <a:bodyPr/>
        <a:lstStyle/>
        <a:p>
          <a:endParaRPr lang="de-DE"/>
        </a:p>
      </dgm:t>
    </dgm:pt>
    <dgm:pt modelId="{87F79A7F-1E05-4A03-8AEB-F5FBDE04D3D7}" type="pres">
      <dgm:prSet presAssocID="{E01F9804-EB0C-43B5-9199-E02A1D33DEAC}" presName="childShape" presStyleCnt="0"/>
      <dgm:spPr/>
    </dgm:pt>
    <dgm:pt modelId="{E814D599-698C-4FA1-8485-10443EBBDB8F}" type="pres">
      <dgm:prSet presAssocID="{FDBC5BDF-0D9A-4970-88C5-D01389AD58B9}" presName="Name13" presStyleLbl="parChTrans1D2" presStyleIdx="0" presStyleCnt="7"/>
      <dgm:spPr/>
      <dgm:t>
        <a:bodyPr/>
        <a:lstStyle/>
        <a:p>
          <a:endParaRPr lang="de-DE"/>
        </a:p>
      </dgm:t>
    </dgm:pt>
    <dgm:pt modelId="{C34FA73D-1EAF-474E-B94D-7B3A3FBE938B}" type="pres">
      <dgm:prSet presAssocID="{2A32A816-9C74-4EFA-8282-3B3721BEA93E}" presName="childText" presStyleLbl="bgAcc1" presStyleIdx="0" presStyleCnt="7">
        <dgm:presLayoutVars>
          <dgm:bulletEnabled val="1"/>
        </dgm:presLayoutVars>
      </dgm:prSet>
      <dgm:spPr/>
      <dgm:t>
        <a:bodyPr/>
        <a:lstStyle/>
        <a:p>
          <a:endParaRPr lang="de-DE"/>
        </a:p>
      </dgm:t>
    </dgm:pt>
    <dgm:pt modelId="{F8CA818D-8598-4D94-9997-E9084C3910FC}" type="pres">
      <dgm:prSet presAssocID="{0BE5EDD9-F323-4C85-AA33-10AD52D8D85D}" presName="Name13" presStyleLbl="parChTrans1D2" presStyleIdx="1" presStyleCnt="7"/>
      <dgm:spPr/>
      <dgm:t>
        <a:bodyPr/>
        <a:lstStyle/>
        <a:p>
          <a:endParaRPr lang="de-DE"/>
        </a:p>
      </dgm:t>
    </dgm:pt>
    <dgm:pt modelId="{3E8017D9-0482-4E01-937E-6A10AB3378E1}" type="pres">
      <dgm:prSet presAssocID="{4911DD21-7433-41C1-ABB2-55BC7A6812BF}" presName="childText" presStyleLbl="bgAcc1" presStyleIdx="1" presStyleCnt="7" custScaleY="156433" custLinFactNeighborX="-394" custLinFactNeighborY="12454">
        <dgm:presLayoutVars>
          <dgm:bulletEnabled val="1"/>
        </dgm:presLayoutVars>
      </dgm:prSet>
      <dgm:spPr/>
      <dgm:t>
        <a:bodyPr/>
        <a:lstStyle/>
        <a:p>
          <a:endParaRPr lang="de-DE"/>
        </a:p>
      </dgm:t>
    </dgm:pt>
    <dgm:pt modelId="{83B53A3C-1DD1-4756-A9D1-5932C977774D}" type="pres">
      <dgm:prSet presAssocID="{D11A3F96-F7B4-4F41-820E-0DAB47C027A8}" presName="root" presStyleCnt="0"/>
      <dgm:spPr/>
    </dgm:pt>
    <dgm:pt modelId="{08A1EED3-990F-48EC-A03A-A4BA7F18DFBE}" type="pres">
      <dgm:prSet presAssocID="{D11A3F96-F7B4-4F41-820E-0DAB47C027A8}" presName="rootComposite" presStyleCnt="0"/>
      <dgm:spPr/>
    </dgm:pt>
    <dgm:pt modelId="{26B1034C-978C-4329-A348-F8EFB55E9CD9}" type="pres">
      <dgm:prSet presAssocID="{D11A3F96-F7B4-4F41-820E-0DAB47C027A8}" presName="rootText" presStyleLbl="node1" presStyleIdx="1" presStyleCnt="4"/>
      <dgm:spPr/>
      <dgm:t>
        <a:bodyPr/>
        <a:lstStyle/>
        <a:p>
          <a:endParaRPr lang="de-DE"/>
        </a:p>
      </dgm:t>
    </dgm:pt>
    <dgm:pt modelId="{46F0CC74-8243-438B-939D-34CD68CC0DFA}" type="pres">
      <dgm:prSet presAssocID="{D11A3F96-F7B4-4F41-820E-0DAB47C027A8}" presName="rootConnector" presStyleLbl="node1" presStyleIdx="1" presStyleCnt="4"/>
      <dgm:spPr/>
      <dgm:t>
        <a:bodyPr/>
        <a:lstStyle/>
        <a:p>
          <a:endParaRPr lang="de-DE"/>
        </a:p>
      </dgm:t>
    </dgm:pt>
    <dgm:pt modelId="{25887D8F-DC63-4BCE-AEFF-B66C0B975C8F}" type="pres">
      <dgm:prSet presAssocID="{D11A3F96-F7B4-4F41-820E-0DAB47C027A8}" presName="childShape" presStyleCnt="0"/>
      <dgm:spPr/>
    </dgm:pt>
    <dgm:pt modelId="{C0E6F25D-7650-41FC-BD4B-F03D065294EE}" type="pres">
      <dgm:prSet presAssocID="{A23440E6-0025-4DE7-B279-8D0345482647}" presName="Name13" presStyleLbl="parChTrans1D2" presStyleIdx="2" presStyleCnt="7"/>
      <dgm:spPr/>
      <dgm:t>
        <a:bodyPr/>
        <a:lstStyle/>
        <a:p>
          <a:endParaRPr lang="de-DE"/>
        </a:p>
      </dgm:t>
    </dgm:pt>
    <dgm:pt modelId="{0488A667-0BC8-4C91-B256-E01C7765F3E3}" type="pres">
      <dgm:prSet presAssocID="{A4E4DC36-2B45-40DC-9018-DCE86B005B6F}" presName="childText" presStyleLbl="bgAcc1" presStyleIdx="2" presStyleCnt="7">
        <dgm:presLayoutVars>
          <dgm:bulletEnabled val="1"/>
        </dgm:presLayoutVars>
      </dgm:prSet>
      <dgm:spPr/>
      <dgm:t>
        <a:bodyPr/>
        <a:lstStyle/>
        <a:p>
          <a:endParaRPr lang="de-DE"/>
        </a:p>
      </dgm:t>
    </dgm:pt>
    <dgm:pt modelId="{0F6F03AC-4A37-4C7B-B584-65A31219BA1E}" type="pres">
      <dgm:prSet presAssocID="{2B23155C-B738-4F5E-A58E-6A75E8FDE8DC}" presName="Name13" presStyleLbl="parChTrans1D2" presStyleIdx="3" presStyleCnt="7"/>
      <dgm:spPr/>
      <dgm:t>
        <a:bodyPr/>
        <a:lstStyle/>
        <a:p>
          <a:endParaRPr lang="de-DE"/>
        </a:p>
      </dgm:t>
    </dgm:pt>
    <dgm:pt modelId="{EB102647-726B-405D-A900-879C1C124F03}" type="pres">
      <dgm:prSet presAssocID="{BC69DE15-DCB6-49D6-A2DD-5739089F547F}" presName="childText" presStyleLbl="bgAcc1" presStyleIdx="3" presStyleCnt="7" custScaleY="163666">
        <dgm:presLayoutVars>
          <dgm:bulletEnabled val="1"/>
        </dgm:presLayoutVars>
      </dgm:prSet>
      <dgm:spPr/>
      <dgm:t>
        <a:bodyPr/>
        <a:lstStyle/>
        <a:p>
          <a:endParaRPr lang="de-DE"/>
        </a:p>
      </dgm:t>
    </dgm:pt>
    <dgm:pt modelId="{D917FC04-F8E7-4194-BF2C-B06B820C3931}" type="pres">
      <dgm:prSet presAssocID="{791C3C90-FE47-4460-90DB-B460E675D92B}" presName="root" presStyleCnt="0"/>
      <dgm:spPr/>
    </dgm:pt>
    <dgm:pt modelId="{78C1D90E-1654-4B0A-98C9-9D67F35621C0}" type="pres">
      <dgm:prSet presAssocID="{791C3C90-FE47-4460-90DB-B460E675D92B}" presName="rootComposite" presStyleCnt="0"/>
      <dgm:spPr/>
    </dgm:pt>
    <dgm:pt modelId="{5786A150-0C36-4793-AE10-89E2F0F93394}" type="pres">
      <dgm:prSet presAssocID="{791C3C90-FE47-4460-90DB-B460E675D92B}" presName="rootText" presStyleLbl="node1" presStyleIdx="2" presStyleCnt="4"/>
      <dgm:spPr/>
      <dgm:t>
        <a:bodyPr/>
        <a:lstStyle/>
        <a:p>
          <a:endParaRPr lang="de-DE"/>
        </a:p>
      </dgm:t>
    </dgm:pt>
    <dgm:pt modelId="{52DB7D98-418F-4207-8902-9A39B396B00A}" type="pres">
      <dgm:prSet presAssocID="{791C3C90-FE47-4460-90DB-B460E675D92B}" presName="rootConnector" presStyleLbl="node1" presStyleIdx="2" presStyleCnt="4"/>
      <dgm:spPr/>
      <dgm:t>
        <a:bodyPr/>
        <a:lstStyle/>
        <a:p>
          <a:endParaRPr lang="de-DE"/>
        </a:p>
      </dgm:t>
    </dgm:pt>
    <dgm:pt modelId="{831CCC7C-8E3E-40A0-8B3E-BD2BB12BFA13}" type="pres">
      <dgm:prSet presAssocID="{791C3C90-FE47-4460-90DB-B460E675D92B}" presName="childShape" presStyleCnt="0"/>
      <dgm:spPr/>
    </dgm:pt>
    <dgm:pt modelId="{49D6C5C6-B321-43E9-B29B-5282371FAD2C}" type="pres">
      <dgm:prSet presAssocID="{2A7C5981-A0A2-4AE6-909B-EF240CA2C94C}" presName="Name13" presStyleLbl="parChTrans1D2" presStyleIdx="4" presStyleCnt="7"/>
      <dgm:spPr/>
      <dgm:t>
        <a:bodyPr/>
        <a:lstStyle/>
        <a:p>
          <a:endParaRPr lang="de-DE"/>
        </a:p>
      </dgm:t>
    </dgm:pt>
    <dgm:pt modelId="{4867CA5D-8C42-4F9B-A9A9-915EB1750291}" type="pres">
      <dgm:prSet presAssocID="{1E689516-7163-43E1-A89F-1E553AF6ACCE}" presName="childText" presStyleLbl="bgAcc1" presStyleIdx="4" presStyleCnt="7">
        <dgm:presLayoutVars>
          <dgm:bulletEnabled val="1"/>
        </dgm:presLayoutVars>
      </dgm:prSet>
      <dgm:spPr/>
      <dgm:t>
        <a:bodyPr/>
        <a:lstStyle/>
        <a:p>
          <a:endParaRPr lang="de-DE"/>
        </a:p>
      </dgm:t>
    </dgm:pt>
    <dgm:pt modelId="{9DE64BDE-7C18-4458-B726-1018E6EFA06B}" type="pres">
      <dgm:prSet presAssocID="{DE843078-B370-4D6E-A7E6-2F5FA58C9023}" presName="Name13" presStyleLbl="parChTrans1D2" presStyleIdx="5" presStyleCnt="7"/>
      <dgm:spPr/>
      <dgm:t>
        <a:bodyPr/>
        <a:lstStyle/>
        <a:p>
          <a:endParaRPr lang="de-DE"/>
        </a:p>
      </dgm:t>
    </dgm:pt>
    <dgm:pt modelId="{82DE6D69-1749-44A1-96FF-D23C14FB20E6}" type="pres">
      <dgm:prSet presAssocID="{6CF470E7-F69D-4AB7-AD76-475451C2ED50}" presName="childText" presStyleLbl="bgAcc1" presStyleIdx="5" presStyleCnt="7" custScaleY="161406">
        <dgm:presLayoutVars>
          <dgm:bulletEnabled val="1"/>
        </dgm:presLayoutVars>
      </dgm:prSet>
      <dgm:spPr/>
      <dgm:t>
        <a:bodyPr/>
        <a:lstStyle/>
        <a:p>
          <a:endParaRPr lang="de-DE"/>
        </a:p>
      </dgm:t>
    </dgm:pt>
    <dgm:pt modelId="{A776EC40-1F8F-4FB1-80F2-1AE251916EE8}" type="pres">
      <dgm:prSet presAssocID="{67832250-9CCC-4D91-ACB7-A802C36A1A39}" presName="root" presStyleCnt="0"/>
      <dgm:spPr/>
    </dgm:pt>
    <dgm:pt modelId="{A4FF567B-CE43-461D-9C5A-0F1D11F7EC8A}" type="pres">
      <dgm:prSet presAssocID="{67832250-9CCC-4D91-ACB7-A802C36A1A39}" presName="rootComposite" presStyleCnt="0"/>
      <dgm:spPr/>
    </dgm:pt>
    <dgm:pt modelId="{C0C97F6F-53D5-47C0-AD40-2B118D1C9B26}" type="pres">
      <dgm:prSet presAssocID="{67832250-9CCC-4D91-ACB7-A802C36A1A39}" presName="rootText" presStyleLbl="node1" presStyleIdx="3" presStyleCnt="4"/>
      <dgm:spPr/>
      <dgm:t>
        <a:bodyPr/>
        <a:lstStyle/>
        <a:p>
          <a:endParaRPr lang="de-DE"/>
        </a:p>
      </dgm:t>
    </dgm:pt>
    <dgm:pt modelId="{D322A2B0-3B0D-437A-BB3D-7EEC26B063C7}" type="pres">
      <dgm:prSet presAssocID="{67832250-9CCC-4D91-ACB7-A802C36A1A39}" presName="rootConnector" presStyleLbl="node1" presStyleIdx="3" presStyleCnt="4"/>
      <dgm:spPr/>
      <dgm:t>
        <a:bodyPr/>
        <a:lstStyle/>
        <a:p>
          <a:endParaRPr lang="de-DE"/>
        </a:p>
      </dgm:t>
    </dgm:pt>
    <dgm:pt modelId="{74230DBB-4EED-49F6-A475-B4F46FF0DED0}" type="pres">
      <dgm:prSet presAssocID="{67832250-9CCC-4D91-ACB7-A802C36A1A39}" presName="childShape" presStyleCnt="0"/>
      <dgm:spPr/>
    </dgm:pt>
    <dgm:pt modelId="{F548A0D3-0FF4-4FC4-9D9A-E135E35294D3}" type="pres">
      <dgm:prSet presAssocID="{7C6449C0-D721-477D-AF0A-DCC27012D5FE}" presName="Name13" presStyleLbl="parChTrans1D2" presStyleIdx="6" presStyleCnt="7"/>
      <dgm:spPr/>
      <dgm:t>
        <a:bodyPr/>
        <a:lstStyle/>
        <a:p>
          <a:endParaRPr lang="de-DE"/>
        </a:p>
      </dgm:t>
    </dgm:pt>
    <dgm:pt modelId="{37139181-1706-4AEA-894B-123A48DBA005}" type="pres">
      <dgm:prSet presAssocID="{AEBA94D6-FFBD-4B11-815E-1DA51D6D56E0}" presName="childText" presStyleLbl="bgAcc1" presStyleIdx="6" presStyleCnt="7" custScaleY="285205">
        <dgm:presLayoutVars>
          <dgm:bulletEnabled val="1"/>
        </dgm:presLayoutVars>
      </dgm:prSet>
      <dgm:spPr/>
      <dgm:t>
        <a:bodyPr/>
        <a:lstStyle/>
        <a:p>
          <a:endParaRPr lang="de-DE"/>
        </a:p>
      </dgm:t>
    </dgm:pt>
  </dgm:ptLst>
  <dgm:cxnLst>
    <dgm:cxn modelId="{E7598D0B-4CAE-449E-AF8F-7DD3F9F79953}" srcId="{67832250-9CCC-4D91-ACB7-A802C36A1A39}" destId="{AEBA94D6-FFBD-4B11-815E-1DA51D6D56E0}" srcOrd="0" destOrd="0" parTransId="{7C6449C0-D721-477D-AF0A-DCC27012D5FE}" sibTransId="{3968866C-4CC5-4018-B135-58665E9B8A2B}"/>
    <dgm:cxn modelId="{52DD1EFA-2871-440E-BAD2-001571E55FB1}" type="presOf" srcId="{2A7C5981-A0A2-4AE6-909B-EF240CA2C94C}" destId="{49D6C5C6-B321-43E9-B29B-5282371FAD2C}" srcOrd="0" destOrd="0" presId="urn:microsoft.com/office/officeart/2005/8/layout/hierarchy3"/>
    <dgm:cxn modelId="{2E96101D-DFA3-429F-92C8-2DA6106E3A69}" type="presOf" srcId="{AE8A5294-07CC-40F4-91D3-6F25EF7C9C63}" destId="{52D89AD9-B231-463D-B83D-D6615B80E36E}" srcOrd="0" destOrd="0" presId="urn:microsoft.com/office/officeart/2005/8/layout/hierarchy3"/>
    <dgm:cxn modelId="{BB597C1D-B9BB-4756-8ADC-5F014B948189}" srcId="{791C3C90-FE47-4460-90DB-B460E675D92B}" destId="{6CF470E7-F69D-4AB7-AD76-475451C2ED50}" srcOrd="1" destOrd="0" parTransId="{DE843078-B370-4D6E-A7E6-2F5FA58C9023}" sibTransId="{A547847D-7BA0-4306-B50E-024DA950EEDD}"/>
    <dgm:cxn modelId="{4657DD18-EB77-4179-A042-586A8FF59290}" srcId="{AE8A5294-07CC-40F4-91D3-6F25EF7C9C63}" destId="{E01F9804-EB0C-43B5-9199-E02A1D33DEAC}" srcOrd="0" destOrd="0" parTransId="{CC2D8FB8-8431-4447-95C0-C83817820BBB}" sibTransId="{E4EA1971-F46D-49A3-AF26-0FCA295D90DA}"/>
    <dgm:cxn modelId="{BCF0E7AF-A36C-4F4B-A729-FC64E9A65057}" type="presOf" srcId="{2A32A816-9C74-4EFA-8282-3B3721BEA93E}" destId="{C34FA73D-1EAF-474E-B94D-7B3A3FBE938B}" srcOrd="0" destOrd="0" presId="urn:microsoft.com/office/officeart/2005/8/layout/hierarchy3"/>
    <dgm:cxn modelId="{C351CD5C-DC31-4A93-B0A7-91493F71DA32}" type="presOf" srcId="{6CF470E7-F69D-4AB7-AD76-475451C2ED50}" destId="{82DE6D69-1749-44A1-96FF-D23C14FB20E6}" srcOrd="0" destOrd="0" presId="urn:microsoft.com/office/officeart/2005/8/layout/hierarchy3"/>
    <dgm:cxn modelId="{5ECF7A7E-0739-474F-9CC5-4253A21975CC}" srcId="{791C3C90-FE47-4460-90DB-B460E675D92B}" destId="{1E689516-7163-43E1-A89F-1E553AF6ACCE}" srcOrd="0" destOrd="0" parTransId="{2A7C5981-A0A2-4AE6-909B-EF240CA2C94C}" sibTransId="{D958CFE1-91DF-4E59-9936-FECFA3CE8B54}"/>
    <dgm:cxn modelId="{04B3AE8E-06C3-49F3-B59F-E0B4B1AAA420}" type="presOf" srcId="{AEBA94D6-FFBD-4B11-815E-1DA51D6D56E0}" destId="{37139181-1706-4AEA-894B-123A48DBA005}" srcOrd="0" destOrd="0" presId="urn:microsoft.com/office/officeart/2005/8/layout/hierarchy3"/>
    <dgm:cxn modelId="{A0FF026D-D0D6-491C-9CD9-C0581BB0967F}" type="presOf" srcId="{A23440E6-0025-4DE7-B279-8D0345482647}" destId="{C0E6F25D-7650-41FC-BD4B-F03D065294EE}" srcOrd="0" destOrd="0" presId="urn:microsoft.com/office/officeart/2005/8/layout/hierarchy3"/>
    <dgm:cxn modelId="{5BC48B20-116E-4EE7-AE12-81C4E3DCFC9B}" srcId="{AE8A5294-07CC-40F4-91D3-6F25EF7C9C63}" destId="{D11A3F96-F7B4-4F41-820E-0DAB47C027A8}" srcOrd="1" destOrd="0" parTransId="{01AEFF23-5F99-4FDD-9920-29B4CD7B4E3F}" sibTransId="{14508F67-4AA0-46DB-9154-4EFD3E4812F6}"/>
    <dgm:cxn modelId="{58F3CB52-1C87-4431-83BD-D2BF09F6432A}" type="presOf" srcId="{1E689516-7163-43E1-A89F-1E553AF6ACCE}" destId="{4867CA5D-8C42-4F9B-A9A9-915EB1750291}" srcOrd="0" destOrd="0" presId="urn:microsoft.com/office/officeart/2005/8/layout/hierarchy3"/>
    <dgm:cxn modelId="{6A78BEFE-B626-43E4-8DFF-6047E74EC210}" type="presOf" srcId="{D11A3F96-F7B4-4F41-820E-0DAB47C027A8}" destId="{26B1034C-978C-4329-A348-F8EFB55E9CD9}" srcOrd="0" destOrd="0" presId="urn:microsoft.com/office/officeart/2005/8/layout/hierarchy3"/>
    <dgm:cxn modelId="{11277EB3-2600-4FD8-888E-845D5A9ADBFD}" srcId="{E01F9804-EB0C-43B5-9199-E02A1D33DEAC}" destId="{2A32A816-9C74-4EFA-8282-3B3721BEA93E}" srcOrd="0" destOrd="0" parTransId="{FDBC5BDF-0D9A-4970-88C5-D01389AD58B9}" sibTransId="{157BC011-3F50-454D-8617-F0FE5F5F4230}"/>
    <dgm:cxn modelId="{E2FB0819-EA40-4A45-B332-FCF794BE92F1}" srcId="{E01F9804-EB0C-43B5-9199-E02A1D33DEAC}" destId="{4911DD21-7433-41C1-ABB2-55BC7A6812BF}" srcOrd="1" destOrd="0" parTransId="{0BE5EDD9-F323-4C85-AA33-10AD52D8D85D}" sibTransId="{88649A6E-4D94-4A7F-AE4D-82C51938B37D}"/>
    <dgm:cxn modelId="{2999C09E-2DE8-42AA-AB7B-D056D914F164}" type="presOf" srcId="{791C3C90-FE47-4460-90DB-B460E675D92B}" destId="{52DB7D98-418F-4207-8902-9A39B396B00A}" srcOrd="1" destOrd="0" presId="urn:microsoft.com/office/officeart/2005/8/layout/hierarchy3"/>
    <dgm:cxn modelId="{9BF8ACA0-B42B-4383-9316-EEF53170979C}" type="presOf" srcId="{67832250-9CCC-4D91-ACB7-A802C36A1A39}" destId="{C0C97F6F-53D5-47C0-AD40-2B118D1C9B26}" srcOrd="0" destOrd="0" presId="urn:microsoft.com/office/officeart/2005/8/layout/hierarchy3"/>
    <dgm:cxn modelId="{CE548DA4-ED2A-4344-943B-6D0040A0CA31}" srcId="{AE8A5294-07CC-40F4-91D3-6F25EF7C9C63}" destId="{67832250-9CCC-4D91-ACB7-A802C36A1A39}" srcOrd="3" destOrd="0" parTransId="{D79CFD5B-9199-47F6-911C-D84E5B6DA645}" sibTransId="{6ECDCE07-345C-481E-A61A-10E01D0FE7D7}"/>
    <dgm:cxn modelId="{5FF853E3-1BC6-43EF-A431-4F49F26E6939}" type="presOf" srcId="{0BE5EDD9-F323-4C85-AA33-10AD52D8D85D}" destId="{F8CA818D-8598-4D94-9997-E9084C3910FC}" srcOrd="0" destOrd="0" presId="urn:microsoft.com/office/officeart/2005/8/layout/hierarchy3"/>
    <dgm:cxn modelId="{605D82B0-EBA4-44DF-9DBD-5CF40CB8EC29}" type="presOf" srcId="{67832250-9CCC-4D91-ACB7-A802C36A1A39}" destId="{D322A2B0-3B0D-437A-BB3D-7EEC26B063C7}" srcOrd="1" destOrd="0" presId="urn:microsoft.com/office/officeart/2005/8/layout/hierarchy3"/>
    <dgm:cxn modelId="{0760CED8-9848-44D7-B8AA-E4CD1F12FD13}" type="presOf" srcId="{A4E4DC36-2B45-40DC-9018-DCE86B005B6F}" destId="{0488A667-0BC8-4C91-B256-E01C7765F3E3}" srcOrd="0" destOrd="0" presId="urn:microsoft.com/office/officeart/2005/8/layout/hierarchy3"/>
    <dgm:cxn modelId="{5F1EBC84-7AB7-4F73-BF67-D5460716A2E1}" srcId="{D11A3F96-F7B4-4F41-820E-0DAB47C027A8}" destId="{A4E4DC36-2B45-40DC-9018-DCE86B005B6F}" srcOrd="0" destOrd="0" parTransId="{A23440E6-0025-4DE7-B279-8D0345482647}" sibTransId="{18F22FC8-E727-4AC6-9265-AE58FF7C9F51}"/>
    <dgm:cxn modelId="{61A834C6-6BB5-4FCF-8507-F1B8C8B2C0AF}" type="presOf" srcId="{D11A3F96-F7B4-4F41-820E-0DAB47C027A8}" destId="{46F0CC74-8243-438B-939D-34CD68CC0DFA}" srcOrd="1" destOrd="0" presId="urn:microsoft.com/office/officeart/2005/8/layout/hierarchy3"/>
    <dgm:cxn modelId="{F2BF43AB-432C-4DD0-9A51-A453E22E60E7}" type="presOf" srcId="{BC69DE15-DCB6-49D6-A2DD-5739089F547F}" destId="{EB102647-726B-405D-A900-879C1C124F03}" srcOrd="0" destOrd="0" presId="urn:microsoft.com/office/officeart/2005/8/layout/hierarchy3"/>
    <dgm:cxn modelId="{9AF206DB-96FF-485C-9798-32CA66633198}" srcId="{AE8A5294-07CC-40F4-91D3-6F25EF7C9C63}" destId="{791C3C90-FE47-4460-90DB-B460E675D92B}" srcOrd="2" destOrd="0" parTransId="{072A1C34-0CF2-472A-B3A2-DF8EB7734E49}" sibTransId="{44E0C535-7DB4-4BE5-96A6-F27A83D5D707}"/>
    <dgm:cxn modelId="{E7F6E89C-8DA3-4DF7-A651-2E4DCB1356E3}" type="presOf" srcId="{791C3C90-FE47-4460-90DB-B460E675D92B}" destId="{5786A150-0C36-4793-AE10-89E2F0F93394}" srcOrd="0" destOrd="0" presId="urn:microsoft.com/office/officeart/2005/8/layout/hierarchy3"/>
    <dgm:cxn modelId="{DF077FF3-AC48-4F63-9B18-028CD0D08F8F}" type="presOf" srcId="{DE843078-B370-4D6E-A7E6-2F5FA58C9023}" destId="{9DE64BDE-7C18-4458-B726-1018E6EFA06B}" srcOrd="0" destOrd="0" presId="urn:microsoft.com/office/officeart/2005/8/layout/hierarchy3"/>
    <dgm:cxn modelId="{5BDE2842-6C9E-4620-B7AC-EEF569518332}" type="presOf" srcId="{E01F9804-EB0C-43B5-9199-E02A1D33DEAC}" destId="{496DD935-6C0A-4C07-B9D3-4DF6C1A2B61B}" srcOrd="1" destOrd="0" presId="urn:microsoft.com/office/officeart/2005/8/layout/hierarchy3"/>
    <dgm:cxn modelId="{FE6569FB-1F9F-474C-BAE7-8DC316720920}" type="presOf" srcId="{FDBC5BDF-0D9A-4970-88C5-D01389AD58B9}" destId="{E814D599-698C-4FA1-8485-10443EBBDB8F}" srcOrd="0" destOrd="0" presId="urn:microsoft.com/office/officeart/2005/8/layout/hierarchy3"/>
    <dgm:cxn modelId="{DD08DA46-4D15-447E-8735-9A4D092EB3DE}" type="presOf" srcId="{E01F9804-EB0C-43B5-9199-E02A1D33DEAC}" destId="{9F97B709-18C2-4FC2-991F-3DFE0E4E6FA1}" srcOrd="0" destOrd="0" presId="urn:microsoft.com/office/officeart/2005/8/layout/hierarchy3"/>
    <dgm:cxn modelId="{09126765-1BC4-4CC0-BD37-1D25E5DCFF0B}" srcId="{D11A3F96-F7B4-4F41-820E-0DAB47C027A8}" destId="{BC69DE15-DCB6-49D6-A2DD-5739089F547F}" srcOrd="1" destOrd="0" parTransId="{2B23155C-B738-4F5E-A58E-6A75E8FDE8DC}" sibTransId="{764625A3-2690-40CB-AC75-50C5895FA538}"/>
    <dgm:cxn modelId="{950FD838-174A-4832-BF5E-5A20D061FDE8}" type="presOf" srcId="{7C6449C0-D721-477D-AF0A-DCC27012D5FE}" destId="{F548A0D3-0FF4-4FC4-9D9A-E135E35294D3}" srcOrd="0" destOrd="0" presId="urn:microsoft.com/office/officeart/2005/8/layout/hierarchy3"/>
    <dgm:cxn modelId="{B9E19507-48DB-4558-90BB-F8A409F98A5F}" type="presOf" srcId="{2B23155C-B738-4F5E-A58E-6A75E8FDE8DC}" destId="{0F6F03AC-4A37-4C7B-B584-65A31219BA1E}" srcOrd="0" destOrd="0" presId="urn:microsoft.com/office/officeart/2005/8/layout/hierarchy3"/>
    <dgm:cxn modelId="{8FB6292E-A0BD-41EC-A64B-D5E0A9F94426}" type="presOf" srcId="{4911DD21-7433-41C1-ABB2-55BC7A6812BF}" destId="{3E8017D9-0482-4E01-937E-6A10AB3378E1}" srcOrd="0" destOrd="0" presId="urn:microsoft.com/office/officeart/2005/8/layout/hierarchy3"/>
    <dgm:cxn modelId="{FFB654E5-E3F6-4B8C-901D-329203DC0F44}" type="presParOf" srcId="{52D89AD9-B231-463D-B83D-D6615B80E36E}" destId="{CC8C7BD9-A586-456E-8318-1982F2131A25}" srcOrd="0" destOrd="0" presId="urn:microsoft.com/office/officeart/2005/8/layout/hierarchy3"/>
    <dgm:cxn modelId="{2A259788-FBBA-48B4-8970-2D9E880EE6DB}" type="presParOf" srcId="{CC8C7BD9-A586-456E-8318-1982F2131A25}" destId="{606F85F4-BEE8-40B6-9757-4C2AAA14A276}" srcOrd="0" destOrd="0" presId="urn:microsoft.com/office/officeart/2005/8/layout/hierarchy3"/>
    <dgm:cxn modelId="{36B60645-EE53-4B8B-9F03-9C5D3993EFD1}" type="presParOf" srcId="{606F85F4-BEE8-40B6-9757-4C2AAA14A276}" destId="{9F97B709-18C2-4FC2-991F-3DFE0E4E6FA1}" srcOrd="0" destOrd="0" presId="urn:microsoft.com/office/officeart/2005/8/layout/hierarchy3"/>
    <dgm:cxn modelId="{0841C1D1-F372-4070-A158-FFF5642C5806}" type="presParOf" srcId="{606F85F4-BEE8-40B6-9757-4C2AAA14A276}" destId="{496DD935-6C0A-4C07-B9D3-4DF6C1A2B61B}" srcOrd="1" destOrd="0" presId="urn:microsoft.com/office/officeart/2005/8/layout/hierarchy3"/>
    <dgm:cxn modelId="{0BC55881-D43B-468F-AB1F-B7D6D6530DA9}" type="presParOf" srcId="{CC8C7BD9-A586-456E-8318-1982F2131A25}" destId="{87F79A7F-1E05-4A03-8AEB-F5FBDE04D3D7}" srcOrd="1" destOrd="0" presId="urn:microsoft.com/office/officeart/2005/8/layout/hierarchy3"/>
    <dgm:cxn modelId="{68A4C72F-6CEF-44F8-89A6-AE19A2B36E46}" type="presParOf" srcId="{87F79A7F-1E05-4A03-8AEB-F5FBDE04D3D7}" destId="{E814D599-698C-4FA1-8485-10443EBBDB8F}" srcOrd="0" destOrd="0" presId="urn:microsoft.com/office/officeart/2005/8/layout/hierarchy3"/>
    <dgm:cxn modelId="{EA0E088D-1D53-4A3F-A760-14345B34337B}" type="presParOf" srcId="{87F79A7F-1E05-4A03-8AEB-F5FBDE04D3D7}" destId="{C34FA73D-1EAF-474E-B94D-7B3A3FBE938B}" srcOrd="1" destOrd="0" presId="urn:microsoft.com/office/officeart/2005/8/layout/hierarchy3"/>
    <dgm:cxn modelId="{8866155A-A017-47C7-8519-5634A0FE8965}" type="presParOf" srcId="{87F79A7F-1E05-4A03-8AEB-F5FBDE04D3D7}" destId="{F8CA818D-8598-4D94-9997-E9084C3910FC}" srcOrd="2" destOrd="0" presId="urn:microsoft.com/office/officeart/2005/8/layout/hierarchy3"/>
    <dgm:cxn modelId="{3E4E4BD9-FF78-4A91-8B8A-5EE1EC043538}" type="presParOf" srcId="{87F79A7F-1E05-4A03-8AEB-F5FBDE04D3D7}" destId="{3E8017D9-0482-4E01-937E-6A10AB3378E1}" srcOrd="3" destOrd="0" presId="urn:microsoft.com/office/officeart/2005/8/layout/hierarchy3"/>
    <dgm:cxn modelId="{4853BEAE-C30A-4275-9FAF-06B12CB83943}" type="presParOf" srcId="{52D89AD9-B231-463D-B83D-D6615B80E36E}" destId="{83B53A3C-1DD1-4756-A9D1-5932C977774D}" srcOrd="1" destOrd="0" presId="urn:microsoft.com/office/officeart/2005/8/layout/hierarchy3"/>
    <dgm:cxn modelId="{B077CEEF-4DC6-4D2D-B055-3EF9A834E1A4}" type="presParOf" srcId="{83B53A3C-1DD1-4756-A9D1-5932C977774D}" destId="{08A1EED3-990F-48EC-A03A-A4BA7F18DFBE}" srcOrd="0" destOrd="0" presId="urn:microsoft.com/office/officeart/2005/8/layout/hierarchy3"/>
    <dgm:cxn modelId="{B9872284-3421-4B47-848D-16D3D93C1A88}" type="presParOf" srcId="{08A1EED3-990F-48EC-A03A-A4BA7F18DFBE}" destId="{26B1034C-978C-4329-A348-F8EFB55E9CD9}" srcOrd="0" destOrd="0" presId="urn:microsoft.com/office/officeart/2005/8/layout/hierarchy3"/>
    <dgm:cxn modelId="{2A6A0483-4468-443F-94D5-0ACB27288CD6}" type="presParOf" srcId="{08A1EED3-990F-48EC-A03A-A4BA7F18DFBE}" destId="{46F0CC74-8243-438B-939D-34CD68CC0DFA}" srcOrd="1" destOrd="0" presId="urn:microsoft.com/office/officeart/2005/8/layout/hierarchy3"/>
    <dgm:cxn modelId="{0CD57077-58F2-4D48-868B-CDCC705A1343}" type="presParOf" srcId="{83B53A3C-1DD1-4756-A9D1-5932C977774D}" destId="{25887D8F-DC63-4BCE-AEFF-B66C0B975C8F}" srcOrd="1" destOrd="0" presId="urn:microsoft.com/office/officeart/2005/8/layout/hierarchy3"/>
    <dgm:cxn modelId="{BE58A379-6510-4D3C-ACE6-57DA32066FCC}" type="presParOf" srcId="{25887D8F-DC63-4BCE-AEFF-B66C0B975C8F}" destId="{C0E6F25D-7650-41FC-BD4B-F03D065294EE}" srcOrd="0" destOrd="0" presId="urn:microsoft.com/office/officeart/2005/8/layout/hierarchy3"/>
    <dgm:cxn modelId="{7858103B-FB83-492C-8B55-DE6B0DFA891E}" type="presParOf" srcId="{25887D8F-DC63-4BCE-AEFF-B66C0B975C8F}" destId="{0488A667-0BC8-4C91-B256-E01C7765F3E3}" srcOrd="1" destOrd="0" presId="urn:microsoft.com/office/officeart/2005/8/layout/hierarchy3"/>
    <dgm:cxn modelId="{860C49EB-03BF-4D12-B61D-F64FFCB66B0C}" type="presParOf" srcId="{25887D8F-DC63-4BCE-AEFF-B66C0B975C8F}" destId="{0F6F03AC-4A37-4C7B-B584-65A31219BA1E}" srcOrd="2" destOrd="0" presId="urn:microsoft.com/office/officeart/2005/8/layout/hierarchy3"/>
    <dgm:cxn modelId="{EEFD96EE-F59C-439B-993E-0A273907197F}" type="presParOf" srcId="{25887D8F-DC63-4BCE-AEFF-B66C0B975C8F}" destId="{EB102647-726B-405D-A900-879C1C124F03}" srcOrd="3" destOrd="0" presId="urn:microsoft.com/office/officeart/2005/8/layout/hierarchy3"/>
    <dgm:cxn modelId="{9759A884-74DB-4BD4-BBBF-11987A4CDB63}" type="presParOf" srcId="{52D89AD9-B231-463D-B83D-D6615B80E36E}" destId="{D917FC04-F8E7-4194-BF2C-B06B820C3931}" srcOrd="2" destOrd="0" presId="urn:microsoft.com/office/officeart/2005/8/layout/hierarchy3"/>
    <dgm:cxn modelId="{C9D897A4-FCEA-4500-B171-6C5E6B6EDD36}" type="presParOf" srcId="{D917FC04-F8E7-4194-BF2C-B06B820C3931}" destId="{78C1D90E-1654-4B0A-98C9-9D67F35621C0}" srcOrd="0" destOrd="0" presId="urn:microsoft.com/office/officeart/2005/8/layout/hierarchy3"/>
    <dgm:cxn modelId="{76A4E00D-9EB4-43CF-9A20-86590245D009}" type="presParOf" srcId="{78C1D90E-1654-4B0A-98C9-9D67F35621C0}" destId="{5786A150-0C36-4793-AE10-89E2F0F93394}" srcOrd="0" destOrd="0" presId="urn:microsoft.com/office/officeart/2005/8/layout/hierarchy3"/>
    <dgm:cxn modelId="{BD08EAC8-22A6-4B98-9298-52C1258D8088}" type="presParOf" srcId="{78C1D90E-1654-4B0A-98C9-9D67F35621C0}" destId="{52DB7D98-418F-4207-8902-9A39B396B00A}" srcOrd="1" destOrd="0" presId="urn:microsoft.com/office/officeart/2005/8/layout/hierarchy3"/>
    <dgm:cxn modelId="{21CC9F14-45EB-4E4D-A765-592EA64BCCFC}" type="presParOf" srcId="{D917FC04-F8E7-4194-BF2C-B06B820C3931}" destId="{831CCC7C-8E3E-40A0-8B3E-BD2BB12BFA13}" srcOrd="1" destOrd="0" presId="urn:microsoft.com/office/officeart/2005/8/layout/hierarchy3"/>
    <dgm:cxn modelId="{355A5968-B796-4F03-A5CA-B677EC11A737}" type="presParOf" srcId="{831CCC7C-8E3E-40A0-8B3E-BD2BB12BFA13}" destId="{49D6C5C6-B321-43E9-B29B-5282371FAD2C}" srcOrd="0" destOrd="0" presId="urn:microsoft.com/office/officeart/2005/8/layout/hierarchy3"/>
    <dgm:cxn modelId="{8C6228C5-ABAE-4E74-BA4D-4A54F118841D}" type="presParOf" srcId="{831CCC7C-8E3E-40A0-8B3E-BD2BB12BFA13}" destId="{4867CA5D-8C42-4F9B-A9A9-915EB1750291}" srcOrd="1" destOrd="0" presId="urn:microsoft.com/office/officeart/2005/8/layout/hierarchy3"/>
    <dgm:cxn modelId="{9C685527-D70F-4D2F-A198-12A4A289999F}" type="presParOf" srcId="{831CCC7C-8E3E-40A0-8B3E-BD2BB12BFA13}" destId="{9DE64BDE-7C18-4458-B726-1018E6EFA06B}" srcOrd="2" destOrd="0" presId="urn:microsoft.com/office/officeart/2005/8/layout/hierarchy3"/>
    <dgm:cxn modelId="{B5ACF927-48EA-497A-89B7-6189B8233006}" type="presParOf" srcId="{831CCC7C-8E3E-40A0-8B3E-BD2BB12BFA13}" destId="{82DE6D69-1749-44A1-96FF-D23C14FB20E6}" srcOrd="3" destOrd="0" presId="urn:microsoft.com/office/officeart/2005/8/layout/hierarchy3"/>
    <dgm:cxn modelId="{179E0C63-AA9C-43F3-9DB5-4B2A8D316F2C}" type="presParOf" srcId="{52D89AD9-B231-463D-B83D-D6615B80E36E}" destId="{A776EC40-1F8F-4FB1-80F2-1AE251916EE8}" srcOrd="3" destOrd="0" presId="urn:microsoft.com/office/officeart/2005/8/layout/hierarchy3"/>
    <dgm:cxn modelId="{1B11DACB-7132-4D62-B244-884D79390177}" type="presParOf" srcId="{A776EC40-1F8F-4FB1-80F2-1AE251916EE8}" destId="{A4FF567B-CE43-461D-9C5A-0F1D11F7EC8A}" srcOrd="0" destOrd="0" presId="urn:microsoft.com/office/officeart/2005/8/layout/hierarchy3"/>
    <dgm:cxn modelId="{B3861591-4D7A-44B1-B998-177A328F2489}" type="presParOf" srcId="{A4FF567B-CE43-461D-9C5A-0F1D11F7EC8A}" destId="{C0C97F6F-53D5-47C0-AD40-2B118D1C9B26}" srcOrd="0" destOrd="0" presId="urn:microsoft.com/office/officeart/2005/8/layout/hierarchy3"/>
    <dgm:cxn modelId="{068D011C-E4C6-4576-9602-606349CD31D7}" type="presParOf" srcId="{A4FF567B-CE43-461D-9C5A-0F1D11F7EC8A}" destId="{D322A2B0-3B0D-437A-BB3D-7EEC26B063C7}" srcOrd="1" destOrd="0" presId="urn:microsoft.com/office/officeart/2005/8/layout/hierarchy3"/>
    <dgm:cxn modelId="{475D503A-7A1B-401A-BD67-FEF109DCAAD6}" type="presParOf" srcId="{A776EC40-1F8F-4FB1-80F2-1AE251916EE8}" destId="{74230DBB-4EED-49F6-A475-B4F46FF0DED0}" srcOrd="1" destOrd="0" presId="urn:microsoft.com/office/officeart/2005/8/layout/hierarchy3"/>
    <dgm:cxn modelId="{24C87A11-2D61-4B5F-9DF9-22EDFB6F3C72}" type="presParOf" srcId="{74230DBB-4EED-49F6-A475-B4F46FF0DED0}" destId="{F548A0D3-0FF4-4FC4-9D9A-E135E35294D3}" srcOrd="0" destOrd="0" presId="urn:microsoft.com/office/officeart/2005/8/layout/hierarchy3"/>
    <dgm:cxn modelId="{CD4B8EE2-A21E-49FC-8547-8C582FD6ABD8}" type="presParOf" srcId="{74230DBB-4EED-49F6-A475-B4F46FF0DED0}" destId="{37139181-1706-4AEA-894B-123A48DBA00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E63975-2C6C-462B-B191-9D6AC8F8064B}" type="doc">
      <dgm:prSet loTypeId="urn:microsoft.com/office/officeart/2005/8/layout/pyramid1" loCatId="pyramid" qsTypeId="urn:microsoft.com/office/officeart/2005/8/quickstyle/simple3" qsCatId="simple" csTypeId="urn:microsoft.com/office/officeart/2005/8/colors/colorful5" csCatId="colorful" phldr="1"/>
      <dgm:spPr/>
    </dgm:pt>
    <dgm:pt modelId="{BB44952A-A110-4B89-8290-DC65200529B5}">
      <dgm:prSet phldrT="[Text]"/>
      <dgm:spPr/>
      <dgm:t>
        <a:bodyPr/>
        <a:lstStyle/>
        <a:p>
          <a:r>
            <a:rPr lang="de-DE" b="1" dirty="0" smtClean="0"/>
            <a:t>Metaanalysen</a:t>
          </a:r>
          <a:endParaRPr lang="de-DE" b="1" dirty="0"/>
        </a:p>
      </dgm:t>
    </dgm:pt>
    <dgm:pt modelId="{92477001-67E7-4BD8-B648-2B71D32FD964}" type="parTrans" cxnId="{235F4A0B-5A16-47F7-999B-2905A44DD00B}">
      <dgm:prSet/>
      <dgm:spPr/>
      <dgm:t>
        <a:bodyPr/>
        <a:lstStyle/>
        <a:p>
          <a:endParaRPr lang="de-DE" b="1"/>
        </a:p>
      </dgm:t>
    </dgm:pt>
    <dgm:pt modelId="{207B55A0-C5CB-4F89-B4DB-77470DD757D1}" type="sibTrans" cxnId="{235F4A0B-5A16-47F7-999B-2905A44DD00B}">
      <dgm:prSet/>
      <dgm:spPr/>
      <dgm:t>
        <a:bodyPr/>
        <a:lstStyle/>
        <a:p>
          <a:endParaRPr lang="de-DE" b="1"/>
        </a:p>
      </dgm:t>
    </dgm:pt>
    <dgm:pt modelId="{F89FD5F1-A941-4A19-B948-1BC8C474FCD2}">
      <dgm:prSet phldrT="[Text]"/>
      <dgm:spPr/>
      <dgm:t>
        <a:bodyPr/>
        <a:lstStyle/>
        <a:p>
          <a:r>
            <a:rPr lang="de-DE" b="1" dirty="0" smtClean="0"/>
            <a:t>Systematische Übersichtsarbeiten</a:t>
          </a:r>
          <a:endParaRPr lang="de-DE" b="1" dirty="0"/>
        </a:p>
      </dgm:t>
    </dgm:pt>
    <dgm:pt modelId="{FF1850E8-A23E-43D8-8A11-87FCCA45ADE0}" type="parTrans" cxnId="{95D982EE-E201-4C12-96AF-17C0F0E47DA7}">
      <dgm:prSet/>
      <dgm:spPr/>
      <dgm:t>
        <a:bodyPr/>
        <a:lstStyle/>
        <a:p>
          <a:endParaRPr lang="de-DE" b="1"/>
        </a:p>
      </dgm:t>
    </dgm:pt>
    <dgm:pt modelId="{E79F1943-E9C3-42EA-8BE0-4615ED8C7B47}" type="sibTrans" cxnId="{95D982EE-E201-4C12-96AF-17C0F0E47DA7}">
      <dgm:prSet/>
      <dgm:spPr/>
      <dgm:t>
        <a:bodyPr/>
        <a:lstStyle/>
        <a:p>
          <a:endParaRPr lang="de-DE" b="1"/>
        </a:p>
      </dgm:t>
    </dgm:pt>
    <dgm:pt modelId="{3E8B3B8C-7AE5-4C41-8695-F5BCAF8BFC6A}">
      <dgm:prSet phldrT="[Text]"/>
      <dgm:spPr/>
      <dgm:t>
        <a:bodyPr/>
        <a:lstStyle/>
        <a:p>
          <a:r>
            <a:rPr lang="de-DE" b="1" dirty="0" smtClean="0"/>
            <a:t>Kritisch geprüfte Literatur und evidenzbasierte Behandlungsleitfäden</a:t>
          </a:r>
          <a:endParaRPr lang="de-DE" b="1" dirty="0"/>
        </a:p>
      </dgm:t>
    </dgm:pt>
    <dgm:pt modelId="{E15E6ABC-C0DC-48C2-94D6-D752470DF1E4}" type="parTrans" cxnId="{FB8BADC3-33EB-4B3B-9AD4-96D5E3C41551}">
      <dgm:prSet/>
      <dgm:spPr/>
      <dgm:t>
        <a:bodyPr/>
        <a:lstStyle/>
        <a:p>
          <a:endParaRPr lang="de-DE" b="1"/>
        </a:p>
      </dgm:t>
    </dgm:pt>
    <dgm:pt modelId="{3E738828-0E5A-46E1-9DFA-A7DABA9B0B01}" type="sibTrans" cxnId="{FB8BADC3-33EB-4B3B-9AD4-96D5E3C41551}">
      <dgm:prSet/>
      <dgm:spPr/>
      <dgm:t>
        <a:bodyPr/>
        <a:lstStyle/>
        <a:p>
          <a:endParaRPr lang="de-DE" b="1"/>
        </a:p>
      </dgm:t>
    </dgm:pt>
    <dgm:pt modelId="{28B553D3-4012-4659-A1C3-0989CA631421}">
      <dgm:prSet phldrT="[Text]"/>
      <dgm:spPr/>
      <dgm:t>
        <a:bodyPr/>
        <a:lstStyle/>
        <a:p>
          <a:r>
            <a:rPr lang="de-DE" b="1" dirty="0" smtClean="0"/>
            <a:t>Randomisierte kontrollierte Studien</a:t>
          </a:r>
          <a:endParaRPr lang="de-DE" b="1" dirty="0"/>
        </a:p>
      </dgm:t>
    </dgm:pt>
    <dgm:pt modelId="{4E17DD60-313F-4A28-A2B8-B90CD27B20EB}" type="parTrans" cxnId="{EB0662E1-2638-475F-9C81-6305D9AF67FA}">
      <dgm:prSet/>
      <dgm:spPr/>
      <dgm:t>
        <a:bodyPr/>
        <a:lstStyle/>
        <a:p>
          <a:endParaRPr lang="de-DE" b="1"/>
        </a:p>
      </dgm:t>
    </dgm:pt>
    <dgm:pt modelId="{42EAC267-BBBA-4ED9-B70D-8F5D23E017B7}" type="sibTrans" cxnId="{EB0662E1-2638-475F-9C81-6305D9AF67FA}">
      <dgm:prSet/>
      <dgm:spPr/>
      <dgm:t>
        <a:bodyPr/>
        <a:lstStyle/>
        <a:p>
          <a:endParaRPr lang="de-DE" b="1"/>
        </a:p>
      </dgm:t>
    </dgm:pt>
    <dgm:pt modelId="{B06F6CE9-5927-442B-A47A-FC3622AA54E9}">
      <dgm:prSet phldrT="[Text]"/>
      <dgm:spPr/>
      <dgm:t>
        <a:bodyPr/>
        <a:lstStyle/>
        <a:p>
          <a:r>
            <a:rPr lang="de-DE" b="1" dirty="0" smtClean="0"/>
            <a:t>Nicht-randomisierte kontrollierte Studien</a:t>
          </a:r>
          <a:endParaRPr lang="de-DE" b="1" dirty="0"/>
        </a:p>
      </dgm:t>
    </dgm:pt>
    <dgm:pt modelId="{4A1F14E5-CD05-4B7A-B118-64658FCC1EEF}" type="parTrans" cxnId="{A60FAB65-4626-4F02-BD07-612A6938A306}">
      <dgm:prSet/>
      <dgm:spPr/>
      <dgm:t>
        <a:bodyPr/>
        <a:lstStyle/>
        <a:p>
          <a:endParaRPr lang="de-DE" b="1"/>
        </a:p>
      </dgm:t>
    </dgm:pt>
    <dgm:pt modelId="{D504E2CA-0D47-46C7-8A53-68E9BCFBFF05}" type="sibTrans" cxnId="{A60FAB65-4626-4F02-BD07-612A6938A306}">
      <dgm:prSet/>
      <dgm:spPr/>
      <dgm:t>
        <a:bodyPr/>
        <a:lstStyle/>
        <a:p>
          <a:endParaRPr lang="de-DE" b="1"/>
        </a:p>
      </dgm:t>
    </dgm:pt>
    <dgm:pt modelId="{3071F6EB-2FF1-402A-8396-AFEE3228E340}">
      <dgm:prSet phldrT="[Text]"/>
      <dgm:spPr/>
      <dgm:t>
        <a:bodyPr/>
        <a:lstStyle/>
        <a:p>
          <a:r>
            <a:rPr lang="de-DE" b="1" dirty="0" err="1" smtClean="0"/>
            <a:t>Kohortenstudien</a:t>
          </a:r>
          <a:endParaRPr lang="de-DE" b="1" dirty="0"/>
        </a:p>
      </dgm:t>
    </dgm:pt>
    <dgm:pt modelId="{51C4D5EC-389C-4666-B9A6-8D5A6BE0C3A1}" type="parTrans" cxnId="{4CC6BDF0-18D1-40CC-A7B5-CE82F8A454E3}">
      <dgm:prSet/>
      <dgm:spPr/>
      <dgm:t>
        <a:bodyPr/>
        <a:lstStyle/>
        <a:p>
          <a:endParaRPr lang="de-DE" b="1"/>
        </a:p>
      </dgm:t>
    </dgm:pt>
    <dgm:pt modelId="{1BE28756-7E82-42FD-AE0E-9CECDEA95015}" type="sibTrans" cxnId="{4CC6BDF0-18D1-40CC-A7B5-CE82F8A454E3}">
      <dgm:prSet/>
      <dgm:spPr/>
      <dgm:t>
        <a:bodyPr/>
        <a:lstStyle/>
        <a:p>
          <a:endParaRPr lang="de-DE" b="1"/>
        </a:p>
      </dgm:t>
    </dgm:pt>
    <dgm:pt modelId="{6C1266C0-432E-47C0-81D8-2960E1370AA5}">
      <dgm:prSet phldrT="[Text]"/>
      <dgm:spPr/>
      <dgm:t>
        <a:bodyPr/>
        <a:lstStyle/>
        <a:p>
          <a:r>
            <a:rPr lang="de-DE" b="1" dirty="0" smtClean="0"/>
            <a:t>Fallserien/Fallstudien</a:t>
          </a:r>
          <a:endParaRPr lang="de-DE" b="1" dirty="0"/>
        </a:p>
      </dgm:t>
    </dgm:pt>
    <dgm:pt modelId="{DC52E598-6C6E-429A-AC68-51139073810C}" type="parTrans" cxnId="{931F9CA7-5818-4CCD-9BBD-0A51EAEBB9F8}">
      <dgm:prSet/>
      <dgm:spPr/>
      <dgm:t>
        <a:bodyPr/>
        <a:lstStyle/>
        <a:p>
          <a:endParaRPr lang="de-DE" b="1"/>
        </a:p>
      </dgm:t>
    </dgm:pt>
    <dgm:pt modelId="{96294678-B9BE-4952-9305-9C7E2ABEBBA0}" type="sibTrans" cxnId="{931F9CA7-5818-4CCD-9BBD-0A51EAEBB9F8}">
      <dgm:prSet/>
      <dgm:spPr/>
      <dgm:t>
        <a:bodyPr/>
        <a:lstStyle/>
        <a:p>
          <a:endParaRPr lang="de-DE" b="1"/>
        </a:p>
      </dgm:t>
    </dgm:pt>
    <dgm:pt modelId="{A1238CC4-A4C4-4D00-8037-E912202C1A34}">
      <dgm:prSet phldrT="[Text]"/>
      <dgm:spPr/>
      <dgm:t>
        <a:bodyPr/>
        <a:lstStyle/>
        <a:p>
          <a:r>
            <a:rPr lang="de-DE" b="1" dirty="0" smtClean="0"/>
            <a:t>Hintergrundinformationen/Expertenmeinungen</a:t>
          </a:r>
          <a:endParaRPr lang="de-DE" b="1" dirty="0"/>
        </a:p>
      </dgm:t>
    </dgm:pt>
    <dgm:pt modelId="{B8918D74-0F07-4465-AD7E-4ABDDF8561D8}" type="parTrans" cxnId="{70001608-883D-4766-8372-EDE5C2D0E38E}">
      <dgm:prSet/>
      <dgm:spPr/>
      <dgm:t>
        <a:bodyPr/>
        <a:lstStyle/>
        <a:p>
          <a:endParaRPr lang="de-DE" b="1"/>
        </a:p>
      </dgm:t>
    </dgm:pt>
    <dgm:pt modelId="{C2305E11-AF20-4B41-8ECD-263F08D2D315}" type="sibTrans" cxnId="{70001608-883D-4766-8372-EDE5C2D0E38E}">
      <dgm:prSet/>
      <dgm:spPr/>
      <dgm:t>
        <a:bodyPr/>
        <a:lstStyle/>
        <a:p>
          <a:endParaRPr lang="de-DE" b="1"/>
        </a:p>
      </dgm:t>
    </dgm:pt>
    <dgm:pt modelId="{567755A9-2BDC-425D-BC86-91D6C7D25751}" type="pres">
      <dgm:prSet presAssocID="{22E63975-2C6C-462B-B191-9D6AC8F8064B}" presName="Name0" presStyleCnt="0">
        <dgm:presLayoutVars>
          <dgm:dir/>
          <dgm:animLvl val="lvl"/>
          <dgm:resizeHandles val="exact"/>
        </dgm:presLayoutVars>
      </dgm:prSet>
      <dgm:spPr/>
    </dgm:pt>
    <dgm:pt modelId="{DB42A66B-3F76-4352-B1E3-2D2B34F06857}" type="pres">
      <dgm:prSet presAssocID="{BB44952A-A110-4B89-8290-DC65200529B5}" presName="Name8" presStyleCnt="0"/>
      <dgm:spPr/>
    </dgm:pt>
    <dgm:pt modelId="{10BC1774-DCCE-4CB0-AAE8-0F8DD67AC9DB}" type="pres">
      <dgm:prSet presAssocID="{BB44952A-A110-4B89-8290-DC65200529B5}" presName="level" presStyleLbl="node1" presStyleIdx="0" presStyleCnt="8">
        <dgm:presLayoutVars>
          <dgm:chMax val="1"/>
          <dgm:bulletEnabled val="1"/>
        </dgm:presLayoutVars>
      </dgm:prSet>
      <dgm:spPr/>
      <dgm:t>
        <a:bodyPr/>
        <a:lstStyle/>
        <a:p>
          <a:endParaRPr lang="de-DE"/>
        </a:p>
      </dgm:t>
    </dgm:pt>
    <dgm:pt modelId="{08361A4F-7B27-4E2E-AFB2-93C0F55965F5}" type="pres">
      <dgm:prSet presAssocID="{BB44952A-A110-4B89-8290-DC65200529B5}" presName="levelTx" presStyleLbl="revTx" presStyleIdx="0" presStyleCnt="0">
        <dgm:presLayoutVars>
          <dgm:chMax val="1"/>
          <dgm:bulletEnabled val="1"/>
        </dgm:presLayoutVars>
      </dgm:prSet>
      <dgm:spPr/>
      <dgm:t>
        <a:bodyPr/>
        <a:lstStyle/>
        <a:p>
          <a:endParaRPr lang="de-DE"/>
        </a:p>
      </dgm:t>
    </dgm:pt>
    <dgm:pt modelId="{DA29585B-C288-4DC8-88BA-47E6819D9433}" type="pres">
      <dgm:prSet presAssocID="{F89FD5F1-A941-4A19-B948-1BC8C474FCD2}" presName="Name8" presStyleCnt="0"/>
      <dgm:spPr/>
    </dgm:pt>
    <dgm:pt modelId="{CE1149C7-ABBD-49DA-AB43-3A2FD16481AD}" type="pres">
      <dgm:prSet presAssocID="{F89FD5F1-A941-4A19-B948-1BC8C474FCD2}" presName="level" presStyleLbl="node1" presStyleIdx="1" presStyleCnt="8">
        <dgm:presLayoutVars>
          <dgm:chMax val="1"/>
          <dgm:bulletEnabled val="1"/>
        </dgm:presLayoutVars>
      </dgm:prSet>
      <dgm:spPr/>
      <dgm:t>
        <a:bodyPr/>
        <a:lstStyle/>
        <a:p>
          <a:endParaRPr lang="de-DE"/>
        </a:p>
      </dgm:t>
    </dgm:pt>
    <dgm:pt modelId="{75580608-1B85-4A87-AEB4-B6E451BDB526}" type="pres">
      <dgm:prSet presAssocID="{F89FD5F1-A941-4A19-B948-1BC8C474FCD2}" presName="levelTx" presStyleLbl="revTx" presStyleIdx="0" presStyleCnt="0">
        <dgm:presLayoutVars>
          <dgm:chMax val="1"/>
          <dgm:bulletEnabled val="1"/>
        </dgm:presLayoutVars>
      </dgm:prSet>
      <dgm:spPr/>
      <dgm:t>
        <a:bodyPr/>
        <a:lstStyle/>
        <a:p>
          <a:endParaRPr lang="de-DE"/>
        </a:p>
      </dgm:t>
    </dgm:pt>
    <dgm:pt modelId="{9E929350-3003-4FA3-A303-7376C4F410DE}" type="pres">
      <dgm:prSet presAssocID="{3E8B3B8C-7AE5-4C41-8695-F5BCAF8BFC6A}" presName="Name8" presStyleCnt="0"/>
      <dgm:spPr/>
    </dgm:pt>
    <dgm:pt modelId="{9F7DE82B-2D9D-4277-BCE1-4637341763AB}" type="pres">
      <dgm:prSet presAssocID="{3E8B3B8C-7AE5-4C41-8695-F5BCAF8BFC6A}" presName="level" presStyleLbl="node1" presStyleIdx="2" presStyleCnt="8">
        <dgm:presLayoutVars>
          <dgm:chMax val="1"/>
          <dgm:bulletEnabled val="1"/>
        </dgm:presLayoutVars>
      </dgm:prSet>
      <dgm:spPr/>
      <dgm:t>
        <a:bodyPr/>
        <a:lstStyle/>
        <a:p>
          <a:endParaRPr lang="de-DE"/>
        </a:p>
      </dgm:t>
    </dgm:pt>
    <dgm:pt modelId="{71B6C823-1F3B-4EF6-B9C9-088FFEB71D91}" type="pres">
      <dgm:prSet presAssocID="{3E8B3B8C-7AE5-4C41-8695-F5BCAF8BFC6A}" presName="levelTx" presStyleLbl="revTx" presStyleIdx="0" presStyleCnt="0">
        <dgm:presLayoutVars>
          <dgm:chMax val="1"/>
          <dgm:bulletEnabled val="1"/>
        </dgm:presLayoutVars>
      </dgm:prSet>
      <dgm:spPr/>
      <dgm:t>
        <a:bodyPr/>
        <a:lstStyle/>
        <a:p>
          <a:endParaRPr lang="de-DE"/>
        </a:p>
      </dgm:t>
    </dgm:pt>
    <dgm:pt modelId="{D0AD9DEF-E379-4659-9D27-1B004671E50F}" type="pres">
      <dgm:prSet presAssocID="{28B553D3-4012-4659-A1C3-0989CA631421}" presName="Name8" presStyleCnt="0"/>
      <dgm:spPr/>
    </dgm:pt>
    <dgm:pt modelId="{95C3254A-526E-4FBA-94FC-523608C48E36}" type="pres">
      <dgm:prSet presAssocID="{28B553D3-4012-4659-A1C3-0989CA631421}" presName="level" presStyleLbl="node1" presStyleIdx="3" presStyleCnt="8">
        <dgm:presLayoutVars>
          <dgm:chMax val="1"/>
          <dgm:bulletEnabled val="1"/>
        </dgm:presLayoutVars>
      </dgm:prSet>
      <dgm:spPr/>
      <dgm:t>
        <a:bodyPr/>
        <a:lstStyle/>
        <a:p>
          <a:endParaRPr lang="de-DE"/>
        </a:p>
      </dgm:t>
    </dgm:pt>
    <dgm:pt modelId="{A37C7814-F5D0-497D-89F2-6F18E0166054}" type="pres">
      <dgm:prSet presAssocID="{28B553D3-4012-4659-A1C3-0989CA631421}" presName="levelTx" presStyleLbl="revTx" presStyleIdx="0" presStyleCnt="0">
        <dgm:presLayoutVars>
          <dgm:chMax val="1"/>
          <dgm:bulletEnabled val="1"/>
        </dgm:presLayoutVars>
      </dgm:prSet>
      <dgm:spPr/>
      <dgm:t>
        <a:bodyPr/>
        <a:lstStyle/>
        <a:p>
          <a:endParaRPr lang="de-DE"/>
        </a:p>
      </dgm:t>
    </dgm:pt>
    <dgm:pt modelId="{1A6BE55D-73F0-43AB-BC95-F1D53EBC9C35}" type="pres">
      <dgm:prSet presAssocID="{B06F6CE9-5927-442B-A47A-FC3622AA54E9}" presName="Name8" presStyleCnt="0"/>
      <dgm:spPr/>
    </dgm:pt>
    <dgm:pt modelId="{BD56BD2C-86B3-4552-A558-8C9EF80E1336}" type="pres">
      <dgm:prSet presAssocID="{B06F6CE9-5927-442B-A47A-FC3622AA54E9}" presName="level" presStyleLbl="node1" presStyleIdx="4" presStyleCnt="8">
        <dgm:presLayoutVars>
          <dgm:chMax val="1"/>
          <dgm:bulletEnabled val="1"/>
        </dgm:presLayoutVars>
      </dgm:prSet>
      <dgm:spPr/>
      <dgm:t>
        <a:bodyPr/>
        <a:lstStyle/>
        <a:p>
          <a:endParaRPr lang="de-DE"/>
        </a:p>
      </dgm:t>
    </dgm:pt>
    <dgm:pt modelId="{CFE9F7B1-BF60-43B9-BA49-951F21430F28}" type="pres">
      <dgm:prSet presAssocID="{B06F6CE9-5927-442B-A47A-FC3622AA54E9}" presName="levelTx" presStyleLbl="revTx" presStyleIdx="0" presStyleCnt="0">
        <dgm:presLayoutVars>
          <dgm:chMax val="1"/>
          <dgm:bulletEnabled val="1"/>
        </dgm:presLayoutVars>
      </dgm:prSet>
      <dgm:spPr/>
      <dgm:t>
        <a:bodyPr/>
        <a:lstStyle/>
        <a:p>
          <a:endParaRPr lang="de-DE"/>
        </a:p>
      </dgm:t>
    </dgm:pt>
    <dgm:pt modelId="{CEC5C957-056D-461A-B640-F0E8D41719B1}" type="pres">
      <dgm:prSet presAssocID="{3071F6EB-2FF1-402A-8396-AFEE3228E340}" presName="Name8" presStyleCnt="0"/>
      <dgm:spPr/>
    </dgm:pt>
    <dgm:pt modelId="{E7AABBDC-B020-4C72-971C-4A7A4756B647}" type="pres">
      <dgm:prSet presAssocID="{3071F6EB-2FF1-402A-8396-AFEE3228E340}" presName="level" presStyleLbl="node1" presStyleIdx="5" presStyleCnt="8">
        <dgm:presLayoutVars>
          <dgm:chMax val="1"/>
          <dgm:bulletEnabled val="1"/>
        </dgm:presLayoutVars>
      </dgm:prSet>
      <dgm:spPr/>
      <dgm:t>
        <a:bodyPr/>
        <a:lstStyle/>
        <a:p>
          <a:endParaRPr lang="de-DE"/>
        </a:p>
      </dgm:t>
    </dgm:pt>
    <dgm:pt modelId="{970C26D4-FFAB-4F7B-BE81-35A40646B9B2}" type="pres">
      <dgm:prSet presAssocID="{3071F6EB-2FF1-402A-8396-AFEE3228E340}" presName="levelTx" presStyleLbl="revTx" presStyleIdx="0" presStyleCnt="0">
        <dgm:presLayoutVars>
          <dgm:chMax val="1"/>
          <dgm:bulletEnabled val="1"/>
        </dgm:presLayoutVars>
      </dgm:prSet>
      <dgm:spPr/>
      <dgm:t>
        <a:bodyPr/>
        <a:lstStyle/>
        <a:p>
          <a:endParaRPr lang="de-DE"/>
        </a:p>
      </dgm:t>
    </dgm:pt>
    <dgm:pt modelId="{C8F73C4B-8D86-4228-84F7-D7A76A73B0A9}" type="pres">
      <dgm:prSet presAssocID="{6C1266C0-432E-47C0-81D8-2960E1370AA5}" presName="Name8" presStyleCnt="0"/>
      <dgm:spPr/>
    </dgm:pt>
    <dgm:pt modelId="{7E2A044C-08EE-4BD9-92FE-BC9361E80133}" type="pres">
      <dgm:prSet presAssocID="{6C1266C0-432E-47C0-81D8-2960E1370AA5}" presName="level" presStyleLbl="node1" presStyleIdx="6" presStyleCnt="8">
        <dgm:presLayoutVars>
          <dgm:chMax val="1"/>
          <dgm:bulletEnabled val="1"/>
        </dgm:presLayoutVars>
      </dgm:prSet>
      <dgm:spPr/>
      <dgm:t>
        <a:bodyPr/>
        <a:lstStyle/>
        <a:p>
          <a:endParaRPr lang="de-DE"/>
        </a:p>
      </dgm:t>
    </dgm:pt>
    <dgm:pt modelId="{E9E8F8C4-4DC4-49D4-8DD1-4D944146C987}" type="pres">
      <dgm:prSet presAssocID="{6C1266C0-432E-47C0-81D8-2960E1370AA5}" presName="levelTx" presStyleLbl="revTx" presStyleIdx="0" presStyleCnt="0">
        <dgm:presLayoutVars>
          <dgm:chMax val="1"/>
          <dgm:bulletEnabled val="1"/>
        </dgm:presLayoutVars>
      </dgm:prSet>
      <dgm:spPr/>
      <dgm:t>
        <a:bodyPr/>
        <a:lstStyle/>
        <a:p>
          <a:endParaRPr lang="de-DE"/>
        </a:p>
      </dgm:t>
    </dgm:pt>
    <dgm:pt modelId="{77E55B6A-9CE5-45AA-8718-38093C23F12D}" type="pres">
      <dgm:prSet presAssocID="{A1238CC4-A4C4-4D00-8037-E912202C1A34}" presName="Name8" presStyleCnt="0"/>
      <dgm:spPr/>
    </dgm:pt>
    <dgm:pt modelId="{20A75306-BBD9-4851-9618-2935C90E9645}" type="pres">
      <dgm:prSet presAssocID="{A1238CC4-A4C4-4D00-8037-E912202C1A34}" presName="level" presStyleLbl="node1" presStyleIdx="7" presStyleCnt="8">
        <dgm:presLayoutVars>
          <dgm:chMax val="1"/>
          <dgm:bulletEnabled val="1"/>
        </dgm:presLayoutVars>
      </dgm:prSet>
      <dgm:spPr/>
      <dgm:t>
        <a:bodyPr/>
        <a:lstStyle/>
        <a:p>
          <a:endParaRPr lang="de-DE"/>
        </a:p>
      </dgm:t>
    </dgm:pt>
    <dgm:pt modelId="{8400035B-E596-42F7-9D96-114559C78E75}" type="pres">
      <dgm:prSet presAssocID="{A1238CC4-A4C4-4D00-8037-E912202C1A34}" presName="levelTx" presStyleLbl="revTx" presStyleIdx="0" presStyleCnt="0">
        <dgm:presLayoutVars>
          <dgm:chMax val="1"/>
          <dgm:bulletEnabled val="1"/>
        </dgm:presLayoutVars>
      </dgm:prSet>
      <dgm:spPr/>
      <dgm:t>
        <a:bodyPr/>
        <a:lstStyle/>
        <a:p>
          <a:endParaRPr lang="de-DE"/>
        </a:p>
      </dgm:t>
    </dgm:pt>
  </dgm:ptLst>
  <dgm:cxnLst>
    <dgm:cxn modelId="{F0FCECB3-B818-4215-BCF9-502DFEA05AE5}" type="presOf" srcId="{28B553D3-4012-4659-A1C3-0989CA631421}" destId="{95C3254A-526E-4FBA-94FC-523608C48E36}" srcOrd="0" destOrd="0" presId="urn:microsoft.com/office/officeart/2005/8/layout/pyramid1"/>
    <dgm:cxn modelId="{12DEB7A1-51BE-469E-BEDA-0DB6FEF3FB54}" type="presOf" srcId="{F89FD5F1-A941-4A19-B948-1BC8C474FCD2}" destId="{CE1149C7-ABBD-49DA-AB43-3A2FD16481AD}" srcOrd="0" destOrd="0" presId="urn:microsoft.com/office/officeart/2005/8/layout/pyramid1"/>
    <dgm:cxn modelId="{931F9CA7-5818-4CCD-9BBD-0A51EAEBB9F8}" srcId="{22E63975-2C6C-462B-B191-9D6AC8F8064B}" destId="{6C1266C0-432E-47C0-81D8-2960E1370AA5}" srcOrd="6" destOrd="0" parTransId="{DC52E598-6C6E-429A-AC68-51139073810C}" sibTransId="{96294678-B9BE-4952-9305-9C7E2ABEBBA0}"/>
    <dgm:cxn modelId="{A60FAB65-4626-4F02-BD07-612A6938A306}" srcId="{22E63975-2C6C-462B-B191-9D6AC8F8064B}" destId="{B06F6CE9-5927-442B-A47A-FC3622AA54E9}" srcOrd="4" destOrd="0" parTransId="{4A1F14E5-CD05-4B7A-B118-64658FCC1EEF}" sibTransId="{D504E2CA-0D47-46C7-8A53-68E9BCFBFF05}"/>
    <dgm:cxn modelId="{53119C5A-E920-4A64-BF24-EFCCD8CADF61}" type="presOf" srcId="{F89FD5F1-A941-4A19-B948-1BC8C474FCD2}" destId="{75580608-1B85-4A87-AEB4-B6E451BDB526}" srcOrd="1" destOrd="0" presId="urn:microsoft.com/office/officeart/2005/8/layout/pyramid1"/>
    <dgm:cxn modelId="{4CC6BDF0-18D1-40CC-A7B5-CE82F8A454E3}" srcId="{22E63975-2C6C-462B-B191-9D6AC8F8064B}" destId="{3071F6EB-2FF1-402A-8396-AFEE3228E340}" srcOrd="5" destOrd="0" parTransId="{51C4D5EC-389C-4666-B9A6-8D5A6BE0C3A1}" sibTransId="{1BE28756-7E82-42FD-AE0E-9CECDEA95015}"/>
    <dgm:cxn modelId="{575E2584-C0C6-4CEE-BB62-C1D270CEB003}" type="presOf" srcId="{A1238CC4-A4C4-4D00-8037-E912202C1A34}" destId="{20A75306-BBD9-4851-9618-2935C90E9645}" srcOrd="0" destOrd="0" presId="urn:microsoft.com/office/officeart/2005/8/layout/pyramid1"/>
    <dgm:cxn modelId="{733DEF96-ACC1-4E20-97D3-BFF264E3F177}" type="presOf" srcId="{BB44952A-A110-4B89-8290-DC65200529B5}" destId="{08361A4F-7B27-4E2E-AFB2-93C0F55965F5}" srcOrd="1" destOrd="0" presId="urn:microsoft.com/office/officeart/2005/8/layout/pyramid1"/>
    <dgm:cxn modelId="{FB8BADC3-33EB-4B3B-9AD4-96D5E3C41551}" srcId="{22E63975-2C6C-462B-B191-9D6AC8F8064B}" destId="{3E8B3B8C-7AE5-4C41-8695-F5BCAF8BFC6A}" srcOrd="2" destOrd="0" parTransId="{E15E6ABC-C0DC-48C2-94D6-D752470DF1E4}" sibTransId="{3E738828-0E5A-46E1-9DFA-A7DABA9B0B01}"/>
    <dgm:cxn modelId="{235F4A0B-5A16-47F7-999B-2905A44DD00B}" srcId="{22E63975-2C6C-462B-B191-9D6AC8F8064B}" destId="{BB44952A-A110-4B89-8290-DC65200529B5}" srcOrd="0" destOrd="0" parTransId="{92477001-67E7-4BD8-B648-2B71D32FD964}" sibTransId="{207B55A0-C5CB-4F89-B4DB-77470DD757D1}"/>
    <dgm:cxn modelId="{08AC1592-64B3-499C-A56E-498C7AB2DF00}" type="presOf" srcId="{3071F6EB-2FF1-402A-8396-AFEE3228E340}" destId="{E7AABBDC-B020-4C72-971C-4A7A4756B647}" srcOrd="0" destOrd="0" presId="urn:microsoft.com/office/officeart/2005/8/layout/pyramid1"/>
    <dgm:cxn modelId="{7E5A4A4A-D70F-447A-A0B4-F5F5792608BA}" type="presOf" srcId="{BB44952A-A110-4B89-8290-DC65200529B5}" destId="{10BC1774-DCCE-4CB0-AAE8-0F8DD67AC9DB}" srcOrd="0" destOrd="0" presId="urn:microsoft.com/office/officeart/2005/8/layout/pyramid1"/>
    <dgm:cxn modelId="{B7B455D6-481F-4288-88E1-2B0CCFA560B7}" type="presOf" srcId="{B06F6CE9-5927-442B-A47A-FC3622AA54E9}" destId="{BD56BD2C-86B3-4552-A558-8C9EF80E1336}" srcOrd="0" destOrd="0" presId="urn:microsoft.com/office/officeart/2005/8/layout/pyramid1"/>
    <dgm:cxn modelId="{E0B6388F-851A-4968-B91D-CE438561F04E}" type="presOf" srcId="{6C1266C0-432E-47C0-81D8-2960E1370AA5}" destId="{7E2A044C-08EE-4BD9-92FE-BC9361E80133}" srcOrd="0" destOrd="0" presId="urn:microsoft.com/office/officeart/2005/8/layout/pyramid1"/>
    <dgm:cxn modelId="{07E8818E-818F-46F8-8513-3426DB5EC30A}" type="presOf" srcId="{22E63975-2C6C-462B-B191-9D6AC8F8064B}" destId="{567755A9-2BDC-425D-BC86-91D6C7D25751}" srcOrd="0" destOrd="0" presId="urn:microsoft.com/office/officeart/2005/8/layout/pyramid1"/>
    <dgm:cxn modelId="{34AF33CE-E5DA-48C2-B56F-0FF5DE076453}" type="presOf" srcId="{3E8B3B8C-7AE5-4C41-8695-F5BCAF8BFC6A}" destId="{71B6C823-1F3B-4EF6-B9C9-088FFEB71D91}" srcOrd="1" destOrd="0" presId="urn:microsoft.com/office/officeart/2005/8/layout/pyramid1"/>
    <dgm:cxn modelId="{8FF6AE05-1E0C-44F9-9631-2567936C2951}" type="presOf" srcId="{3E8B3B8C-7AE5-4C41-8695-F5BCAF8BFC6A}" destId="{9F7DE82B-2D9D-4277-BCE1-4637341763AB}" srcOrd="0" destOrd="0" presId="urn:microsoft.com/office/officeart/2005/8/layout/pyramid1"/>
    <dgm:cxn modelId="{8A1B4BF0-C810-4701-8FFF-AAF828B2DC28}" type="presOf" srcId="{28B553D3-4012-4659-A1C3-0989CA631421}" destId="{A37C7814-F5D0-497D-89F2-6F18E0166054}" srcOrd="1" destOrd="0" presId="urn:microsoft.com/office/officeart/2005/8/layout/pyramid1"/>
    <dgm:cxn modelId="{487356D1-A3DD-4503-8EF2-28AAA25CDE57}" type="presOf" srcId="{A1238CC4-A4C4-4D00-8037-E912202C1A34}" destId="{8400035B-E596-42F7-9D96-114559C78E75}" srcOrd="1" destOrd="0" presId="urn:microsoft.com/office/officeart/2005/8/layout/pyramid1"/>
    <dgm:cxn modelId="{EB0662E1-2638-475F-9C81-6305D9AF67FA}" srcId="{22E63975-2C6C-462B-B191-9D6AC8F8064B}" destId="{28B553D3-4012-4659-A1C3-0989CA631421}" srcOrd="3" destOrd="0" parTransId="{4E17DD60-313F-4A28-A2B8-B90CD27B20EB}" sibTransId="{42EAC267-BBBA-4ED9-B70D-8F5D23E017B7}"/>
    <dgm:cxn modelId="{57670251-8EF2-4B7E-B432-D1CC10449B80}" type="presOf" srcId="{B06F6CE9-5927-442B-A47A-FC3622AA54E9}" destId="{CFE9F7B1-BF60-43B9-BA49-951F21430F28}" srcOrd="1" destOrd="0" presId="urn:microsoft.com/office/officeart/2005/8/layout/pyramid1"/>
    <dgm:cxn modelId="{A44BBBF5-43FC-44C8-80CA-51ECA31A18A2}" type="presOf" srcId="{3071F6EB-2FF1-402A-8396-AFEE3228E340}" destId="{970C26D4-FFAB-4F7B-BE81-35A40646B9B2}" srcOrd="1" destOrd="0" presId="urn:microsoft.com/office/officeart/2005/8/layout/pyramid1"/>
    <dgm:cxn modelId="{70001608-883D-4766-8372-EDE5C2D0E38E}" srcId="{22E63975-2C6C-462B-B191-9D6AC8F8064B}" destId="{A1238CC4-A4C4-4D00-8037-E912202C1A34}" srcOrd="7" destOrd="0" parTransId="{B8918D74-0F07-4465-AD7E-4ABDDF8561D8}" sibTransId="{C2305E11-AF20-4B41-8ECD-263F08D2D315}"/>
    <dgm:cxn modelId="{296D0A7E-D188-46AF-81E9-44EE36945F6A}" type="presOf" srcId="{6C1266C0-432E-47C0-81D8-2960E1370AA5}" destId="{E9E8F8C4-4DC4-49D4-8DD1-4D944146C987}" srcOrd="1" destOrd="0" presId="urn:microsoft.com/office/officeart/2005/8/layout/pyramid1"/>
    <dgm:cxn modelId="{95D982EE-E201-4C12-96AF-17C0F0E47DA7}" srcId="{22E63975-2C6C-462B-B191-9D6AC8F8064B}" destId="{F89FD5F1-A941-4A19-B948-1BC8C474FCD2}" srcOrd="1" destOrd="0" parTransId="{FF1850E8-A23E-43D8-8A11-87FCCA45ADE0}" sibTransId="{E79F1943-E9C3-42EA-8BE0-4615ED8C7B47}"/>
    <dgm:cxn modelId="{5FEA629A-ECAD-4EA2-92CD-1CC08FF24774}" type="presParOf" srcId="{567755A9-2BDC-425D-BC86-91D6C7D25751}" destId="{DB42A66B-3F76-4352-B1E3-2D2B34F06857}" srcOrd="0" destOrd="0" presId="urn:microsoft.com/office/officeart/2005/8/layout/pyramid1"/>
    <dgm:cxn modelId="{37B40E02-5DA0-4EF1-9B69-4740284138B8}" type="presParOf" srcId="{DB42A66B-3F76-4352-B1E3-2D2B34F06857}" destId="{10BC1774-DCCE-4CB0-AAE8-0F8DD67AC9DB}" srcOrd="0" destOrd="0" presId="urn:microsoft.com/office/officeart/2005/8/layout/pyramid1"/>
    <dgm:cxn modelId="{B3EC9D2A-C68F-4FE0-B5FE-F16146EADD59}" type="presParOf" srcId="{DB42A66B-3F76-4352-B1E3-2D2B34F06857}" destId="{08361A4F-7B27-4E2E-AFB2-93C0F55965F5}" srcOrd="1" destOrd="0" presId="urn:microsoft.com/office/officeart/2005/8/layout/pyramid1"/>
    <dgm:cxn modelId="{3E944745-5CCD-4A36-943D-C109CCB139DB}" type="presParOf" srcId="{567755A9-2BDC-425D-BC86-91D6C7D25751}" destId="{DA29585B-C288-4DC8-88BA-47E6819D9433}" srcOrd="1" destOrd="0" presId="urn:microsoft.com/office/officeart/2005/8/layout/pyramid1"/>
    <dgm:cxn modelId="{123F2701-5761-4BC1-A240-04ED9E5B8A20}" type="presParOf" srcId="{DA29585B-C288-4DC8-88BA-47E6819D9433}" destId="{CE1149C7-ABBD-49DA-AB43-3A2FD16481AD}" srcOrd="0" destOrd="0" presId="urn:microsoft.com/office/officeart/2005/8/layout/pyramid1"/>
    <dgm:cxn modelId="{556F8FF7-184F-4F2F-B8E3-EED2E6A62EA3}" type="presParOf" srcId="{DA29585B-C288-4DC8-88BA-47E6819D9433}" destId="{75580608-1B85-4A87-AEB4-B6E451BDB526}" srcOrd="1" destOrd="0" presId="urn:microsoft.com/office/officeart/2005/8/layout/pyramid1"/>
    <dgm:cxn modelId="{311F1A31-C4D3-4CE8-854B-1E76DEA94CDE}" type="presParOf" srcId="{567755A9-2BDC-425D-BC86-91D6C7D25751}" destId="{9E929350-3003-4FA3-A303-7376C4F410DE}" srcOrd="2" destOrd="0" presId="urn:microsoft.com/office/officeart/2005/8/layout/pyramid1"/>
    <dgm:cxn modelId="{82A13B16-8971-4921-9D64-15C07B489182}" type="presParOf" srcId="{9E929350-3003-4FA3-A303-7376C4F410DE}" destId="{9F7DE82B-2D9D-4277-BCE1-4637341763AB}" srcOrd="0" destOrd="0" presId="urn:microsoft.com/office/officeart/2005/8/layout/pyramid1"/>
    <dgm:cxn modelId="{2F9CA9BD-D327-49BA-BC28-EEEDC70C99B1}" type="presParOf" srcId="{9E929350-3003-4FA3-A303-7376C4F410DE}" destId="{71B6C823-1F3B-4EF6-B9C9-088FFEB71D91}" srcOrd="1" destOrd="0" presId="urn:microsoft.com/office/officeart/2005/8/layout/pyramid1"/>
    <dgm:cxn modelId="{6A9130E3-E7B1-482E-81A4-C3C3B94CDA18}" type="presParOf" srcId="{567755A9-2BDC-425D-BC86-91D6C7D25751}" destId="{D0AD9DEF-E379-4659-9D27-1B004671E50F}" srcOrd="3" destOrd="0" presId="urn:microsoft.com/office/officeart/2005/8/layout/pyramid1"/>
    <dgm:cxn modelId="{E58393AC-9D5E-419D-8F40-73EF48E86879}" type="presParOf" srcId="{D0AD9DEF-E379-4659-9D27-1B004671E50F}" destId="{95C3254A-526E-4FBA-94FC-523608C48E36}" srcOrd="0" destOrd="0" presId="urn:microsoft.com/office/officeart/2005/8/layout/pyramid1"/>
    <dgm:cxn modelId="{22EE8BB8-0196-4696-8990-D0AAAF15CD16}" type="presParOf" srcId="{D0AD9DEF-E379-4659-9D27-1B004671E50F}" destId="{A37C7814-F5D0-497D-89F2-6F18E0166054}" srcOrd="1" destOrd="0" presId="urn:microsoft.com/office/officeart/2005/8/layout/pyramid1"/>
    <dgm:cxn modelId="{0C3BFC07-A8B2-437B-8F19-97F8B653620C}" type="presParOf" srcId="{567755A9-2BDC-425D-BC86-91D6C7D25751}" destId="{1A6BE55D-73F0-43AB-BC95-F1D53EBC9C35}" srcOrd="4" destOrd="0" presId="urn:microsoft.com/office/officeart/2005/8/layout/pyramid1"/>
    <dgm:cxn modelId="{F69709C6-5ABB-4D51-8288-8DF977943C35}" type="presParOf" srcId="{1A6BE55D-73F0-43AB-BC95-F1D53EBC9C35}" destId="{BD56BD2C-86B3-4552-A558-8C9EF80E1336}" srcOrd="0" destOrd="0" presId="urn:microsoft.com/office/officeart/2005/8/layout/pyramid1"/>
    <dgm:cxn modelId="{7A2647A1-11BD-4053-A5CE-041C2DCB448F}" type="presParOf" srcId="{1A6BE55D-73F0-43AB-BC95-F1D53EBC9C35}" destId="{CFE9F7B1-BF60-43B9-BA49-951F21430F28}" srcOrd="1" destOrd="0" presId="urn:microsoft.com/office/officeart/2005/8/layout/pyramid1"/>
    <dgm:cxn modelId="{C79BC302-036A-464F-9620-F4EC9179EDFE}" type="presParOf" srcId="{567755A9-2BDC-425D-BC86-91D6C7D25751}" destId="{CEC5C957-056D-461A-B640-F0E8D41719B1}" srcOrd="5" destOrd="0" presId="urn:microsoft.com/office/officeart/2005/8/layout/pyramid1"/>
    <dgm:cxn modelId="{111E7404-6047-44E5-A613-D277ADEB6337}" type="presParOf" srcId="{CEC5C957-056D-461A-B640-F0E8D41719B1}" destId="{E7AABBDC-B020-4C72-971C-4A7A4756B647}" srcOrd="0" destOrd="0" presId="urn:microsoft.com/office/officeart/2005/8/layout/pyramid1"/>
    <dgm:cxn modelId="{E2D4782E-FAB7-41F4-A02B-2A21BBF92F9A}" type="presParOf" srcId="{CEC5C957-056D-461A-B640-F0E8D41719B1}" destId="{970C26D4-FFAB-4F7B-BE81-35A40646B9B2}" srcOrd="1" destOrd="0" presId="urn:microsoft.com/office/officeart/2005/8/layout/pyramid1"/>
    <dgm:cxn modelId="{434BEB9D-D886-453B-95C0-1E7DB73A2EBE}" type="presParOf" srcId="{567755A9-2BDC-425D-BC86-91D6C7D25751}" destId="{C8F73C4B-8D86-4228-84F7-D7A76A73B0A9}" srcOrd="6" destOrd="0" presId="urn:microsoft.com/office/officeart/2005/8/layout/pyramid1"/>
    <dgm:cxn modelId="{2BC322D0-933A-4B17-B7C1-0FDA9699B854}" type="presParOf" srcId="{C8F73C4B-8D86-4228-84F7-D7A76A73B0A9}" destId="{7E2A044C-08EE-4BD9-92FE-BC9361E80133}" srcOrd="0" destOrd="0" presId="urn:microsoft.com/office/officeart/2005/8/layout/pyramid1"/>
    <dgm:cxn modelId="{AED54A39-0B9B-4F42-BBF1-7DD0DEE6827A}" type="presParOf" srcId="{C8F73C4B-8D86-4228-84F7-D7A76A73B0A9}" destId="{E9E8F8C4-4DC4-49D4-8DD1-4D944146C987}" srcOrd="1" destOrd="0" presId="urn:microsoft.com/office/officeart/2005/8/layout/pyramid1"/>
    <dgm:cxn modelId="{F29C0BC9-B739-4B08-A254-956DA8C46F9B}" type="presParOf" srcId="{567755A9-2BDC-425D-BC86-91D6C7D25751}" destId="{77E55B6A-9CE5-45AA-8718-38093C23F12D}" srcOrd="7" destOrd="0" presId="urn:microsoft.com/office/officeart/2005/8/layout/pyramid1"/>
    <dgm:cxn modelId="{296EADB6-7423-4764-BCBC-49C3AE2BC688}" type="presParOf" srcId="{77E55B6A-9CE5-45AA-8718-38093C23F12D}" destId="{20A75306-BBD9-4851-9618-2935C90E9645}" srcOrd="0" destOrd="0" presId="urn:microsoft.com/office/officeart/2005/8/layout/pyramid1"/>
    <dgm:cxn modelId="{6AEBAA5C-EB1B-403D-9764-DD9968B63BDD}" type="presParOf" srcId="{77E55B6A-9CE5-45AA-8718-38093C23F12D}" destId="{8400035B-E596-42F7-9D96-114559C78E7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B51DF-9CF2-4843-88BE-12B5A64301AC}">
      <dsp:nvSpPr>
        <dsp:cNvPr id="0" name=""/>
        <dsp:cNvSpPr/>
      </dsp:nvSpPr>
      <dsp:spPr>
        <a:xfrm>
          <a:off x="4185"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1. Datenbanken auswählen</a:t>
          </a:r>
          <a:endParaRPr lang="de-DE" sz="1000" kern="1200" dirty="0"/>
        </a:p>
      </dsp:txBody>
      <dsp:txXfrm>
        <a:off x="315550" y="1879384"/>
        <a:ext cx="934095" cy="622730"/>
      </dsp:txXfrm>
    </dsp:sp>
    <dsp:sp modelId="{CAC52035-7E83-4227-A4C1-283F4F08EC97}">
      <dsp:nvSpPr>
        <dsp:cNvPr id="0" name=""/>
        <dsp:cNvSpPr/>
      </dsp:nvSpPr>
      <dsp:spPr>
        <a:xfrm>
          <a:off x="1405328"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2. Suchbegriffe festlegen</a:t>
          </a:r>
          <a:endParaRPr lang="de-DE" sz="1000" kern="1200" dirty="0"/>
        </a:p>
      </dsp:txBody>
      <dsp:txXfrm>
        <a:off x="1716693" y="1879384"/>
        <a:ext cx="934095" cy="622730"/>
      </dsp:txXfrm>
    </dsp:sp>
    <dsp:sp modelId="{D1377CF3-C971-4DCF-8E29-9005BF5A55BB}">
      <dsp:nvSpPr>
        <dsp:cNvPr id="0" name=""/>
        <dsp:cNvSpPr/>
      </dsp:nvSpPr>
      <dsp:spPr>
        <a:xfrm>
          <a:off x="2806471"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3. Suche eingrenzen</a:t>
          </a:r>
          <a:endParaRPr lang="de-DE" sz="1000" kern="1200" dirty="0"/>
        </a:p>
      </dsp:txBody>
      <dsp:txXfrm>
        <a:off x="3117836" y="1879384"/>
        <a:ext cx="934095" cy="622730"/>
      </dsp:txXfrm>
    </dsp:sp>
    <dsp:sp modelId="{87A105D0-1771-434F-9F65-26D8426EF7C6}">
      <dsp:nvSpPr>
        <dsp:cNvPr id="0" name=""/>
        <dsp:cNvSpPr/>
      </dsp:nvSpPr>
      <dsp:spPr>
        <a:xfrm>
          <a:off x="4207614"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4. Literatur auswählen</a:t>
          </a:r>
          <a:endParaRPr lang="de-DE" sz="1000" kern="1200" dirty="0"/>
        </a:p>
      </dsp:txBody>
      <dsp:txXfrm>
        <a:off x="4518979" y="1879384"/>
        <a:ext cx="934095" cy="622730"/>
      </dsp:txXfrm>
    </dsp:sp>
    <dsp:sp modelId="{705B48CB-5F06-40F7-A1FE-63952CDE12DD}">
      <dsp:nvSpPr>
        <dsp:cNvPr id="0" name=""/>
        <dsp:cNvSpPr/>
      </dsp:nvSpPr>
      <dsp:spPr>
        <a:xfrm>
          <a:off x="5608757"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5. Literatur auswerten</a:t>
          </a:r>
          <a:endParaRPr lang="de-DE" sz="1000" kern="1200" dirty="0"/>
        </a:p>
      </dsp:txBody>
      <dsp:txXfrm>
        <a:off x="5920122" y="1879384"/>
        <a:ext cx="934095" cy="622730"/>
      </dsp:txXfrm>
    </dsp:sp>
    <dsp:sp modelId="{F25FD468-3920-43AD-9E0B-8FE291508896}">
      <dsp:nvSpPr>
        <dsp:cNvPr id="0" name=""/>
        <dsp:cNvSpPr/>
      </dsp:nvSpPr>
      <dsp:spPr>
        <a:xfrm>
          <a:off x="7009901" y="1879384"/>
          <a:ext cx="1556825" cy="62273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000" kern="1200" dirty="0" smtClean="0"/>
            <a:t>6. Recherche dokumentieren</a:t>
          </a:r>
          <a:endParaRPr lang="de-DE" sz="1000" kern="1200" dirty="0"/>
        </a:p>
      </dsp:txBody>
      <dsp:txXfrm>
        <a:off x="7321266" y="1879384"/>
        <a:ext cx="934095" cy="622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7B709-18C2-4FC2-991F-3DFE0E4E6FA1}">
      <dsp:nvSpPr>
        <dsp:cNvPr id="0" name=""/>
        <dsp:cNvSpPr/>
      </dsp:nvSpPr>
      <dsp:spPr>
        <a:xfrm>
          <a:off x="21452"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Patient</a:t>
          </a:r>
          <a:endParaRPr lang="de-DE" sz="2300" kern="1200" dirty="0"/>
        </a:p>
      </dsp:txBody>
      <dsp:txXfrm>
        <a:off x="47749" y="27884"/>
        <a:ext cx="1743109" cy="845257"/>
      </dsp:txXfrm>
    </dsp:sp>
    <dsp:sp modelId="{E814D599-698C-4FA1-8485-10443EBBDB8F}">
      <dsp:nvSpPr>
        <dsp:cNvPr id="0" name=""/>
        <dsp:cNvSpPr/>
      </dsp:nvSpPr>
      <dsp:spPr>
        <a:xfrm>
          <a:off x="20102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4FA73D-1EAF-474E-B94D-7B3A3FBE938B}">
      <dsp:nvSpPr>
        <dsp:cNvPr id="0" name=""/>
        <dsp:cNvSpPr/>
      </dsp:nvSpPr>
      <dsp:spPr>
        <a:xfrm>
          <a:off x="38059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smtClean="0"/>
            <a:t>34-jährige Frau mit Erkältung</a:t>
          </a:r>
          <a:endParaRPr lang="de-DE" sz="1300" kern="1200" dirty="0"/>
        </a:p>
      </dsp:txBody>
      <dsp:txXfrm>
        <a:off x="406889" y="1150199"/>
        <a:ext cx="1383969" cy="845257"/>
      </dsp:txXfrm>
    </dsp:sp>
    <dsp:sp modelId="{F8CA818D-8598-4D94-9997-E9084C3910FC}">
      <dsp:nvSpPr>
        <dsp:cNvPr id="0" name=""/>
        <dsp:cNvSpPr/>
      </dsp:nvSpPr>
      <dsp:spPr>
        <a:xfrm>
          <a:off x="201022" y="899439"/>
          <a:ext cx="173910" cy="2115575"/>
        </a:xfrm>
        <a:custGeom>
          <a:avLst/>
          <a:gdLst/>
          <a:ahLst/>
          <a:cxnLst/>
          <a:rect l="0" t="0" r="0" b="0"/>
          <a:pathLst>
            <a:path>
              <a:moveTo>
                <a:pt x="0" y="0"/>
              </a:moveTo>
              <a:lnTo>
                <a:pt x="0" y="2115575"/>
              </a:lnTo>
              <a:lnTo>
                <a:pt x="173910" y="21155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8017D9-0482-4E01-937E-6A10AB3378E1}">
      <dsp:nvSpPr>
        <dsp:cNvPr id="0" name=""/>
        <dsp:cNvSpPr/>
      </dsp:nvSpPr>
      <dsp:spPr>
        <a:xfrm>
          <a:off x="374932" y="2312747"/>
          <a:ext cx="1436563" cy="140453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err="1" smtClean="0"/>
            <a:t>wom#n</a:t>
          </a:r>
          <a:endParaRPr lang="de-DE" sz="1300" kern="1200" dirty="0" smtClean="0"/>
        </a:p>
        <a:p>
          <a:pPr lvl="0" algn="ctr" defTabSz="577850">
            <a:lnSpc>
              <a:spcPct val="90000"/>
            </a:lnSpc>
            <a:spcBef>
              <a:spcPct val="0"/>
            </a:spcBef>
            <a:spcAft>
              <a:spcPct val="35000"/>
            </a:spcAft>
          </a:pPr>
          <a:r>
            <a:rPr lang="de-DE" sz="1300" kern="1200" dirty="0" smtClean="0"/>
            <a:t>(</a:t>
          </a:r>
          <a:r>
            <a:rPr lang="de-DE" sz="1300" kern="1200" dirty="0" err="1" smtClean="0"/>
            <a:t>common</a:t>
          </a:r>
          <a:r>
            <a:rPr lang="de-DE" sz="1300" kern="1200" dirty="0" smtClean="0"/>
            <a:t>) </a:t>
          </a:r>
          <a:r>
            <a:rPr lang="de-DE" sz="1300" kern="1200" dirty="0" err="1" smtClean="0"/>
            <a:t>cold</a:t>
          </a:r>
          <a:endParaRPr lang="de-DE" sz="1300" kern="1200" dirty="0" smtClean="0"/>
        </a:p>
        <a:p>
          <a:pPr lvl="0" algn="ctr" defTabSz="577850">
            <a:lnSpc>
              <a:spcPct val="90000"/>
            </a:lnSpc>
            <a:spcBef>
              <a:spcPct val="0"/>
            </a:spcBef>
            <a:spcAft>
              <a:spcPct val="35000"/>
            </a:spcAft>
          </a:pPr>
          <a:r>
            <a:rPr lang="de-DE" sz="1300" kern="1200" dirty="0" err="1" smtClean="0"/>
            <a:t>nasopharyngitis</a:t>
          </a:r>
          <a:endParaRPr lang="de-DE" sz="1300" kern="1200" dirty="0" smtClean="0"/>
        </a:p>
        <a:p>
          <a:pPr lvl="0" algn="ctr" defTabSz="577850">
            <a:lnSpc>
              <a:spcPct val="90000"/>
            </a:lnSpc>
            <a:spcBef>
              <a:spcPct val="0"/>
            </a:spcBef>
            <a:spcAft>
              <a:spcPct val="35000"/>
            </a:spcAft>
          </a:pPr>
          <a:r>
            <a:rPr lang="de-DE" sz="1300" kern="1200" dirty="0" smtClean="0"/>
            <a:t>Viral </a:t>
          </a:r>
          <a:r>
            <a:rPr lang="de-DE" sz="1300" kern="1200" dirty="0" err="1" smtClean="0"/>
            <a:t>rhinitis</a:t>
          </a:r>
          <a:endParaRPr lang="de-DE" sz="1300" kern="1200" dirty="0" smtClean="0"/>
        </a:p>
        <a:p>
          <a:pPr lvl="0" algn="ctr" defTabSz="577850">
            <a:lnSpc>
              <a:spcPct val="90000"/>
            </a:lnSpc>
            <a:spcBef>
              <a:spcPct val="0"/>
            </a:spcBef>
            <a:spcAft>
              <a:spcPct val="35000"/>
            </a:spcAft>
          </a:pPr>
          <a:r>
            <a:rPr lang="de-DE" sz="1300" kern="1200" dirty="0" smtClean="0"/>
            <a:t>…</a:t>
          </a:r>
          <a:endParaRPr lang="de-DE" sz="1300" kern="1200" dirty="0"/>
        </a:p>
      </dsp:txBody>
      <dsp:txXfrm>
        <a:off x="416069" y="2353884"/>
        <a:ext cx="1354289" cy="1322262"/>
      </dsp:txXfrm>
    </dsp:sp>
    <dsp:sp modelId="{26B1034C-978C-4329-A348-F8EFB55E9CD9}">
      <dsp:nvSpPr>
        <dsp:cNvPr id="0" name=""/>
        <dsp:cNvSpPr/>
      </dsp:nvSpPr>
      <dsp:spPr>
        <a:xfrm>
          <a:off x="2266082"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Intervention</a:t>
          </a:r>
          <a:endParaRPr lang="de-DE" sz="2300" kern="1200" dirty="0"/>
        </a:p>
      </dsp:txBody>
      <dsp:txXfrm>
        <a:off x="2292379" y="27884"/>
        <a:ext cx="1743109" cy="845257"/>
      </dsp:txXfrm>
    </dsp:sp>
    <dsp:sp modelId="{C0E6F25D-7650-41FC-BD4B-F03D065294EE}">
      <dsp:nvSpPr>
        <dsp:cNvPr id="0" name=""/>
        <dsp:cNvSpPr/>
      </dsp:nvSpPr>
      <dsp:spPr>
        <a:xfrm>
          <a:off x="244565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88A667-0BC8-4C91-B256-E01C7765F3E3}">
      <dsp:nvSpPr>
        <dsp:cNvPr id="0" name=""/>
        <dsp:cNvSpPr/>
      </dsp:nvSpPr>
      <dsp:spPr>
        <a:xfrm>
          <a:off x="262522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smtClean="0"/>
            <a:t>Vitamin C</a:t>
          </a:r>
          <a:endParaRPr lang="de-DE" sz="1300" kern="1200" dirty="0"/>
        </a:p>
      </dsp:txBody>
      <dsp:txXfrm>
        <a:off x="2651519" y="1150199"/>
        <a:ext cx="1383969" cy="845257"/>
      </dsp:txXfrm>
    </dsp:sp>
    <dsp:sp modelId="{0F6F03AC-4A37-4C7B-B584-65A31219BA1E}">
      <dsp:nvSpPr>
        <dsp:cNvPr id="0" name=""/>
        <dsp:cNvSpPr/>
      </dsp:nvSpPr>
      <dsp:spPr>
        <a:xfrm>
          <a:off x="2445652" y="899439"/>
          <a:ext cx="179570" cy="2081517"/>
        </a:xfrm>
        <a:custGeom>
          <a:avLst/>
          <a:gdLst/>
          <a:ahLst/>
          <a:cxnLst/>
          <a:rect l="0" t="0" r="0" b="0"/>
          <a:pathLst>
            <a:path>
              <a:moveTo>
                <a:pt x="0" y="0"/>
              </a:moveTo>
              <a:lnTo>
                <a:pt x="0" y="2081517"/>
              </a:lnTo>
              <a:lnTo>
                <a:pt x="179570" y="208151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102647-726B-405D-A900-879C1C124F03}">
      <dsp:nvSpPr>
        <dsp:cNvPr id="0" name=""/>
        <dsp:cNvSpPr/>
      </dsp:nvSpPr>
      <dsp:spPr>
        <a:xfrm>
          <a:off x="2625222" y="2246217"/>
          <a:ext cx="1436563" cy="1469478"/>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err="1" smtClean="0"/>
            <a:t>Ascorbic</a:t>
          </a:r>
          <a:r>
            <a:rPr lang="de-DE" sz="1300" kern="1200" dirty="0" smtClean="0"/>
            <a:t> </a:t>
          </a:r>
          <a:r>
            <a:rPr lang="de-DE" sz="1300" kern="1200" dirty="0" err="1" smtClean="0"/>
            <a:t>acid</a:t>
          </a:r>
          <a:endParaRPr lang="de-DE" sz="1300" kern="1200" dirty="0" smtClean="0"/>
        </a:p>
        <a:p>
          <a:pPr lvl="0" algn="ctr" defTabSz="577850">
            <a:lnSpc>
              <a:spcPct val="90000"/>
            </a:lnSpc>
            <a:spcBef>
              <a:spcPct val="0"/>
            </a:spcBef>
            <a:spcAft>
              <a:spcPct val="35000"/>
            </a:spcAft>
          </a:pPr>
          <a:r>
            <a:rPr lang="de-DE" sz="1300" kern="1200" dirty="0" smtClean="0"/>
            <a:t>Vitamin*</a:t>
          </a:r>
          <a:endParaRPr lang="de-DE" sz="1300" kern="1200" dirty="0"/>
        </a:p>
      </dsp:txBody>
      <dsp:txXfrm>
        <a:off x="2667297" y="2288292"/>
        <a:ext cx="1352413" cy="1385328"/>
      </dsp:txXfrm>
    </dsp:sp>
    <dsp:sp modelId="{5786A150-0C36-4793-AE10-89E2F0F93394}">
      <dsp:nvSpPr>
        <dsp:cNvPr id="0" name=""/>
        <dsp:cNvSpPr/>
      </dsp:nvSpPr>
      <dsp:spPr>
        <a:xfrm>
          <a:off x="4510711"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err="1" smtClean="0"/>
            <a:t>Comparison</a:t>
          </a:r>
          <a:endParaRPr lang="de-DE" sz="2300" kern="1200" dirty="0"/>
        </a:p>
      </dsp:txBody>
      <dsp:txXfrm>
        <a:off x="4537008" y="27884"/>
        <a:ext cx="1743109" cy="845257"/>
      </dsp:txXfrm>
    </dsp:sp>
    <dsp:sp modelId="{49D6C5C6-B321-43E9-B29B-5282371FAD2C}">
      <dsp:nvSpPr>
        <dsp:cNvPr id="0" name=""/>
        <dsp:cNvSpPr/>
      </dsp:nvSpPr>
      <dsp:spPr>
        <a:xfrm>
          <a:off x="469028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67CA5D-8C42-4F9B-A9A9-915EB1750291}">
      <dsp:nvSpPr>
        <dsp:cNvPr id="0" name=""/>
        <dsp:cNvSpPr/>
      </dsp:nvSpPr>
      <dsp:spPr>
        <a:xfrm>
          <a:off x="486985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smtClean="0"/>
            <a:t>Kein Vitamin C</a:t>
          </a:r>
          <a:endParaRPr lang="de-DE" sz="1300" kern="1200" dirty="0"/>
        </a:p>
      </dsp:txBody>
      <dsp:txXfrm>
        <a:off x="4896149" y="1150199"/>
        <a:ext cx="1383969" cy="845257"/>
      </dsp:txXfrm>
    </dsp:sp>
    <dsp:sp modelId="{C0C97F6F-53D5-47C0-AD40-2B118D1C9B26}">
      <dsp:nvSpPr>
        <dsp:cNvPr id="0" name=""/>
        <dsp:cNvSpPr/>
      </dsp:nvSpPr>
      <dsp:spPr>
        <a:xfrm>
          <a:off x="6755341"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Outcome</a:t>
          </a:r>
          <a:endParaRPr lang="de-DE" sz="2300" kern="1200" dirty="0"/>
        </a:p>
      </dsp:txBody>
      <dsp:txXfrm>
        <a:off x="6781638" y="27884"/>
        <a:ext cx="1743109" cy="845257"/>
      </dsp:txXfrm>
    </dsp:sp>
    <dsp:sp modelId="{F548A0D3-0FF4-4FC4-9D9A-E135E35294D3}">
      <dsp:nvSpPr>
        <dsp:cNvPr id="0" name=""/>
        <dsp:cNvSpPr/>
      </dsp:nvSpPr>
      <dsp:spPr>
        <a:xfrm>
          <a:off x="6934912" y="899439"/>
          <a:ext cx="179570" cy="1288799"/>
        </a:xfrm>
        <a:custGeom>
          <a:avLst/>
          <a:gdLst/>
          <a:ahLst/>
          <a:cxnLst/>
          <a:rect l="0" t="0" r="0" b="0"/>
          <a:pathLst>
            <a:path>
              <a:moveTo>
                <a:pt x="0" y="0"/>
              </a:moveTo>
              <a:lnTo>
                <a:pt x="0" y="1288799"/>
              </a:lnTo>
              <a:lnTo>
                <a:pt x="179570" y="128879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139181-1706-4AEA-894B-123A48DBA005}">
      <dsp:nvSpPr>
        <dsp:cNvPr id="0" name=""/>
        <dsp:cNvSpPr/>
      </dsp:nvSpPr>
      <dsp:spPr>
        <a:xfrm>
          <a:off x="7114482" y="1123902"/>
          <a:ext cx="1436563" cy="212867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de-DE" sz="1300" kern="1200" dirty="0" smtClean="0"/>
            <a:t>Erkältung:</a:t>
          </a:r>
        </a:p>
        <a:p>
          <a:pPr lvl="0" algn="ctr" defTabSz="577850">
            <a:lnSpc>
              <a:spcPct val="90000"/>
            </a:lnSpc>
            <a:spcBef>
              <a:spcPct val="0"/>
            </a:spcBef>
            <a:spcAft>
              <a:spcPct val="35000"/>
            </a:spcAft>
          </a:pPr>
          <a:r>
            <a:rPr lang="de-DE" sz="1300" kern="1200" dirty="0" smtClean="0"/>
            <a:t>Wahrscheinlichkeit</a:t>
          </a:r>
        </a:p>
        <a:p>
          <a:pPr lvl="0" algn="ctr" defTabSz="577850">
            <a:lnSpc>
              <a:spcPct val="90000"/>
            </a:lnSpc>
            <a:spcBef>
              <a:spcPct val="0"/>
            </a:spcBef>
            <a:spcAft>
              <a:spcPct val="35000"/>
            </a:spcAft>
          </a:pPr>
          <a:r>
            <a:rPr lang="de-DE" sz="1300" kern="1200" dirty="0" smtClean="0"/>
            <a:t>(Dauer)</a:t>
          </a:r>
        </a:p>
        <a:p>
          <a:pPr lvl="0" algn="ctr" defTabSz="577850">
            <a:lnSpc>
              <a:spcPct val="90000"/>
            </a:lnSpc>
            <a:spcBef>
              <a:spcPct val="0"/>
            </a:spcBef>
            <a:spcAft>
              <a:spcPct val="35000"/>
            </a:spcAft>
          </a:pPr>
          <a:r>
            <a:rPr lang="de-DE" sz="1300" kern="1200" dirty="0" smtClean="0"/>
            <a:t>(Intensität)</a:t>
          </a:r>
          <a:endParaRPr lang="de-DE" sz="1300" kern="1200" dirty="0"/>
        </a:p>
      </dsp:txBody>
      <dsp:txXfrm>
        <a:off x="7156557" y="1165977"/>
        <a:ext cx="1352413" cy="20445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7B709-18C2-4FC2-991F-3DFE0E4E6FA1}">
      <dsp:nvSpPr>
        <dsp:cNvPr id="0" name=""/>
        <dsp:cNvSpPr/>
      </dsp:nvSpPr>
      <dsp:spPr>
        <a:xfrm>
          <a:off x="21452"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Patient</a:t>
          </a:r>
          <a:endParaRPr lang="de-DE" sz="2300" kern="1200" dirty="0"/>
        </a:p>
      </dsp:txBody>
      <dsp:txXfrm>
        <a:off x="47749" y="27884"/>
        <a:ext cx="1743109" cy="845257"/>
      </dsp:txXfrm>
    </dsp:sp>
    <dsp:sp modelId="{E814D599-698C-4FA1-8485-10443EBBDB8F}">
      <dsp:nvSpPr>
        <dsp:cNvPr id="0" name=""/>
        <dsp:cNvSpPr/>
      </dsp:nvSpPr>
      <dsp:spPr>
        <a:xfrm>
          <a:off x="20102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4FA73D-1EAF-474E-B94D-7B3A3FBE938B}">
      <dsp:nvSpPr>
        <dsp:cNvPr id="0" name=""/>
        <dsp:cNvSpPr/>
      </dsp:nvSpPr>
      <dsp:spPr>
        <a:xfrm>
          <a:off x="38059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smtClean="0"/>
            <a:t>Senioren</a:t>
          </a:r>
          <a:endParaRPr lang="de-DE" sz="1500" kern="1200" dirty="0"/>
        </a:p>
      </dsp:txBody>
      <dsp:txXfrm>
        <a:off x="406889" y="1150199"/>
        <a:ext cx="1383969" cy="845257"/>
      </dsp:txXfrm>
    </dsp:sp>
    <dsp:sp modelId="{F8CA818D-8598-4D94-9997-E9084C3910FC}">
      <dsp:nvSpPr>
        <dsp:cNvPr id="0" name=""/>
        <dsp:cNvSpPr/>
      </dsp:nvSpPr>
      <dsp:spPr>
        <a:xfrm>
          <a:off x="201022" y="899439"/>
          <a:ext cx="173910" cy="2115575"/>
        </a:xfrm>
        <a:custGeom>
          <a:avLst/>
          <a:gdLst/>
          <a:ahLst/>
          <a:cxnLst/>
          <a:rect l="0" t="0" r="0" b="0"/>
          <a:pathLst>
            <a:path>
              <a:moveTo>
                <a:pt x="0" y="0"/>
              </a:moveTo>
              <a:lnTo>
                <a:pt x="0" y="2115575"/>
              </a:lnTo>
              <a:lnTo>
                <a:pt x="173910" y="21155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8017D9-0482-4E01-937E-6A10AB3378E1}">
      <dsp:nvSpPr>
        <dsp:cNvPr id="0" name=""/>
        <dsp:cNvSpPr/>
      </dsp:nvSpPr>
      <dsp:spPr>
        <a:xfrm>
          <a:off x="374932" y="2312747"/>
          <a:ext cx="1436563" cy="140453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err="1" smtClean="0"/>
            <a:t>Elderly</a:t>
          </a:r>
          <a:r>
            <a:rPr lang="de-DE" sz="1500" kern="1200" dirty="0" smtClean="0"/>
            <a:t> </a:t>
          </a:r>
        </a:p>
        <a:p>
          <a:pPr lvl="0" algn="ctr" defTabSz="666750">
            <a:lnSpc>
              <a:spcPct val="90000"/>
            </a:lnSpc>
            <a:spcBef>
              <a:spcPct val="0"/>
            </a:spcBef>
            <a:spcAft>
              <a:spcPct val="35000"/>
            </a:spcAft>
          </a:pPr>
          <a:r>
            <a:rPr lang="de-DE" sz="1500" kern="1200" dirty="0" err="1" smtClean="0"/>
            <a:t>Elderly</a:t>
          </a:r>
          <a:r>
            <a:rPr lang="de-DE" sz="1500" kern="1200" dirty="0" smtClean="0"/>
            <a:t> </a:t>
          </a:r>
          <a:r>
            <a:rPr lang="de-DE" sz="1500" kern="1200" dirty="0" err="1" smtClean="0"/>
            <a:t>person</a:t>
          </a:r>
          <a:r>
            <a:rPr lang="de-DE" sz="1500" kern="1200" dirty="0" smtClean="0"/>
            <a:t>*</a:t>
          </a:r>
        </a:p>
        <a:p>
          <a:pPr lvl="0" algn="ctr" defTabSz="666750">
            <a:lnSpc>
              <a:spcPct val="90000"/>
            </a:lnSpc>
            <a:spcBef>
              <a:spcPct val="0"/>
            </a:spcBef>
            <a:spcAft>
              <a:spcPct val="35000"/>
            </a:spcAft>
          </a:pPr>
          <a:r>
            <a:rPr lang="de-DE" sz="1500" kern="1200" dirty="0" err="1" smtClean="0"/>
            <a:t>Elderly</a:t>
          </a:r>
          <a:r>
            <a:rPr lang="de-DE" sz="1500" kern="1200" dirty="0" smtClean="0"/>
            <a:t> </a:t>
          </a:r>
          <a:r>
            <a:rPr lang="de-DE" sz="1500" kern="1200" dirty="0" err="1" smtClean="0"/>
            <a:t>people</a:t>
          </a:r>
          <a:endParaRPr lang="de-DE" sz="1500" kern="1200" dirty="0" smtClean="0"/>
        </a:p>
        <a:p>
          <a:pPr lvl="0" algn="ctr" defTabSz="666750">
            <a:lnSpc>
              <a:spcPct val="90000"/>
            </a:lnSpc>
            <a:spcBef>
              <a:spcPct val="0"/>
            </a:spcBef>
            <a:spcAft>
              <a:spcPct val="35000"/>
            </a:spcAft>
          </a:pPr>
          <a:r>
            <a:rPr lang="de-DE" sz="1500" kern="1200" dirty="0" smtClean="0"/>
            <a:t>Senior </a:t>
          </a:r>
          <a:r>
            <a:rPr lang="de-DE" sz="1500" kern="1200" dirty="0" err="1" smtClean="0"/>
            <a:t>citizen</a:t>
          </a:r>
          <a:r>
            <a:rPr lang="de-DE" sz="1500" kern="1200" dirty="0" smtClean="0"/>
            <a:t>*</a:t>
          </a:r>
          <a:endParaRPr lang="de-DE" sz="1500" kern="1200" dirty="0"/>
        </a:p>
      </dsp:txBody>
      <dsp:txXfrm>
        <a:off x="416069" y="2353884"/>
        <a:ext cx="1354289" cy="1322262"/>
      </dsp:txXfrm>
    </dsp:sp>
    <dsp:sp modelId="{26B1034C-978C-4329-A348-F8EFB55E9CD9}">
      <dsp:nvSpPr>
        <dsp:cNvPr id="0" name=""/>
        <dsp:cNvSpPr/>
      </dsp:nvSpPr>
      <dsp:spPr>
        <a:xfrm>
          <a:off x="2266082"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(Intervention)</a:t>
          </a:r>
        </a:p>
        <a:p>
          <a:pPr lvl="0" algn="ctr" defTabSz="1022350">
            <a:lnSpc>
              <a:spcPct val="90000"/>
            </a:lnSpc>
            <a:spcBef>
              <a:spcPct val="0"/>
            </a:spcBef>
            <a:spcAft>
              <a:spcPct val="35000"/>
            </a:spcAft>
          </a:pPr>
          <a:r>
            <a:rPr lang="de-DE" sz="2300" kern="1200" dirty="0" smtClean="0"/>
            <a:t>Exposition</a:t>
          </a:r>
          <a:endParaRPr lang="de-DE" sz="2300" kern="1200" dirty="0"/>
        </a:p>
      </dsp:txBody>
      <dsp:txXfrm>
        <a:off x="2292379" y="27884"/>
        <a:ext cx="1743109" cy="845257"/>
      </dsp:txXfrm>
    </dsp:sp>
    <dsp:sp modelId="{C0E6F25D-7650-41FC-BD4B-F03D065294EE}">
      <dsp:nvSpPr>
        <dsp:cNvPr id="0" name=""/>
        <dsp:cNvSpPr/>
      </dsp:nvSpPr>
      <dsp:spPr>
        <a:xfrm>
          <a:off x="244565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88A667-0BC8-4C91-B256-E01C7765F3E3}">
      <dsp:nvSpPr>
        <dsp:cNvPr id="0" name=""/>
        <dsp:cNvSpPr/>
      </dsp:nvSpPr>
      <dsp:spPr>
        <a:xfrm>
          <a:off x="262522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smtClean="0"/>
            <a:t>Paracetamol</a:t>
          </a:r>
        </a:p>
        <a:p>
          <a:pPr lvl="0" algn="ctr" defTabSz="666750">
            <a:lnSpc>
              <a:spcPct val="90000"/>
            </a:lnSpc>
            <a:spcBef>
              <a:spcPct val="0"/>
            </a:spcBef>
            <a:spcAft>
              <a:spcPct val="35000"/>
            </a:spcAft>
          </a:pPr>
          <a:r>
            <a:rPr lang="de-DE" sz="1500" kern="1200" dirty="0" smtClean="0"/>
            <a:t>(-Intoxikation)</a:t>
          </a:r>
          <a:endParaRPr lang="de-DE" sz="1500" kern="1200" dirty="0"/>
        </a:p>
      </dsp:txBody>
      <dsp:txXfrm>
        <a:off x="2651519" y="1150199"/>
        <a:ext cx="1383969" cy="845257"/>
      </dsp:txXfrm>
    </dsp:sp>
    <dsp:sp modelId="{0F6F03AC-4A37-4C7B-B584-65A31219BA1E}">
      <dsp:nvSpPr>
        <dsp:cNvPr id="0" name=""/>
        <dsp:cNvSpPr/>
      </dsp:nvSpPr>
      <dsp:spPr>
        <a:xfrm>
          <a:off x="2445652" y="899439"/>
          <a:ext cx="179570" cy="2081517"/>
        </a:xfrm>
        <a:custGeom>
          <a:avLst/>
          <a:gdLst/>
          <a:ahLst/>
          <a:cxnLst/>
          <a:rect l="0" t="0" r="0" b="0"/>
          <a:pathLst>
            <a:path>
              <a:moveTo>
                <a:pt x="0" y="0"/>
              </a:moveTo>
              <a:lnTo>
                <a:pt x="0" y="2081517"/>
              </a:lnTo>
              <a:lnTo>
                <a:pt x="179570" y="208151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102647-726B-405D-A900-879C1C124F03}">
      <dsp:nvSpPr>
        <dsp:cNvPr id="0" name=""/>
        <dsp:cNvSpPr/>
      </dsp:nvSpPr>
      <dsp:spPr>
        <a:xfrm>
          <a:off x="2625222" y="2246217"/>
          <a:ext cx="1436563" cy="1469478"/>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err="1" smtClean="0"/>
            <a:t>Acetaminophen</a:t>
          </a:r>
          <a:endParaRPr lang="de-DE" sz="1500" kern="1200" dirty="0" smtClean="0"/>
        </a:p>
        <a:p>
          <a:pPr lvl="0" algn="ctr" defTabSz="666750">
            <a:lnSpc>
              <a:spcPct val="90000"/>
            </a:lnSpc>
            <a:spcBef>
              <a:spcPct val="0"/>
            </a:spcBef>
            <a:spcAft>
              <a:spcPct val="35000"/>
            </a:spcAft>
          </a:pPr>
          <a:r>
            <a:rPr lang="de-DE" sz="1500" kern="1200" dirty="0" smtClean="0"/>
            <a:t>Paracetamol</a:t>
          </a:r>
        </a:p>
        <a:p>
          <a:pPr lvl="0" algn="ctr" defTabSz="666750">
            <a:lnSpc>
              <a:spcPct val="90000"/>
            </a:lnSpc>
            <a:spcBef>
              <a:spcPct val="0"/>
            </a:spcBef>
            <a:spcAft>
              <a:spcPct val="35000"/>
            </a:spcAft>
          </a:pPr>
          <a:r>
            <a:rPr lang="de-DE" sz="1500" kern="1200" dirty="0" smtClean="0"/>
            <a:t>APAP</a:t>
          </a:r>
          <a:endParaRPr lang="de-DE" sz="1500" kern="1200" dirty="0"/>
        </a:p>
      </dsp:txBody>
      <dsp:txXfrm>
        <a:off x="2667297" y="2288292"/>
        <a:ext cx="1352413" cy="1385328"/>
      </dsp:txXfrm>
    </dsp:sp>
    <dsp:sp modelId="{5786A150-0C36-4793-AE10-89E2F0F93394}">
      <dsp:nvSpPr>
        <dsp:cNvPr id="0" name=""/>
        <dsp:cNvSpPr/>
      </dsp:nvSpPr>
      <dsp:spPr>
        <a:xfrm>
          <a:off x="4510711"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a:t>
          </a:r>
          <a:r>
            <a:rPr lang="de-DE" sz="2300" kern="1200" dirty="0" err="1" smtClean="0"/>
            <a:t>Comparison</a:t>
          </a:r>
          <a:r>
            <a:rPr lang="de-DE" sz="2300" kern="1200" dirty="0" smtClean="0"/>
            <a:t>)</a:t>
          </a:r>
        </a:p>
        <a:p>
          <a:pPr lvl="0" algn="ctr" defTabSz="1022350">
            <a:lnSpc>
              <a:spcPct val="90000"/>
            </a:lnSpc>
            <a:spcBef>
              <a:spcPct val="0"/>
            </a:spcBef>
            <a:spcAft>
              <a:spcPct val="35000"/>
            </a:spcAft>
          </a:pPr>
          <a:r>
            <a:rPr lang="de-DE" sz="2300" kern="1200" dirty="0" smtClean="0"/>
            <a:t>Intervention</a:t>
          </a:r>
          <a:endParaRPr lang="de-DE" sz="2300" kern="1200" dirty="0"/>
        </a:p>
      </dsp:txBody>
      <dsp:txXfrm>
        <a:off x="4537008" y="27884"/>
        <a:ext cx="1743109" cy="845257"/>
      </dsp:txXfrm>
    </dsp:sp>
    <dsp:sp modelId="{49D6C5C6-B321-43E9-B29B-5282371FAD2C}">
      <dsp:nvSpPr>
        <dsp:cNvPr id="0" name=""/>
        <dsp:cNvSpPr/>
      </dsp:nvSpPr>
      <dsp:spPr>
        <a:xfrm>
          <a:off x="4690282" y="899439"/>
          <a:ext cx="179570" cy="673388"/>
        </a:xfrm>
        <a:custGeom>
          <a:avLst/>
          <a:gdLst/>
          <a:ahLst/>
          <a:cxnLst/>
          <a:rect l="0" t="0" r="0" b="0"/>
          <a:pathLst>
            <a:path>
              <a:moveTo>
                <a:pt x="0" y="0"/>
              </a:moveTo>
              <a:lnTo>
                <a:pt x="0" y="673388"/>
              </a:lnTo>
              <a:lnTo>
                <a:pt x="179570" y="6733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67CA5D-8C42-4F9B-A9A9-915EB1750291}">
      <dsp:nvSpPr>
        <dsp:cNvPr id="0" name=""/>
        <dsp:cNvSpPr/>
      </dsp:nvSpPr>
      <dsp:spPr>
        <a:xfrm>
          <a:off x="4869852" y="1123902"/>
          <a:ext cx="1436563" cy="8978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smtClean="0"/>
            <a:t>N-</a:t>
          </a:r>
          <a:r>
            <a:rPr lang="de-DE" sz="1500" kern="1200" dirty="0" err="1" smtClean="0"/>
            <a:t>Acetylcystein</a:t>
          </a:r>
          <a:endParaRPr lang="de-DE" sz="1500" kern="1200" dirty="0"/>
        </a:p>
      </dsp:txBody>
      <dsp:txXfrm>
        <a:off x="4896149" y="1150199"/>
        <a:ext cx="1383969" cy="845257"/>
      </dsp:txXfrm>
    </dsp:sp>
    <dsp:sp modelId="{9DE64BDE-7C18-4458-B726-1018E6EFA06B}">
      <dsp:nvSpPr>
        <dsp:cNvPr id="0" name=""/>
        <dsp:cNvSpPr/>
      </dsp:nvSpPr>
      <dsp:spPr>
        <a:xfrm>
          <a:off x="4690282" y="899439"/>
          <a:ext cx="179570" cy="2071371"/>
        </a:xfrm>
        <a:custGeom>
          <a:avLst/>
          <a:gdLst/>
          <a:ahLst/>
          <a:cxnLst/>
          <a:rect l="0" t="0" r="0" b="0"/>
          <a:pathLst>
            <a:path>
              <a:moveTo>
                <a:pt x="0" y="0"/>
              </a:moveTo>
              <a:lnTo>
                <a:pt x="0" y="2071371"/>
              </a:lnTo>
              <a:lnTo>
                <a:pt x="179570" y="207137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DE6D69-1749-44A1-96FF-D23C14FB20E6}">
      <dsp:nvSpPr>
        <dsp:cNvPr id="0" name=""/>
        <dsp:cNvSpPr/>
      </dsp:nvSpPr>
      <dsp:spPr>
        <a:xfrm>
          <a:off x="4869852" y="2246217"/>
          <a:ext cx="1436563" cy="14491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smtClean="0"/>
            <a:t>N-</a:t>
          </a:r>
          <a:r>
            <a:rPr lang="de-DE" sz="1500" kern="1200" dirty="0" err="1" smtClean="0"/>
            <a:t>acetylcysteine</a:t>
          </a:r>
          <a:endParaRPr lang="de-DE" sz="1500" kern="1200" dirty="0" smtClean="0"/>
        </a:p>
        <a:p>
          <a:pPr lvl="0" algn="ctr" defTabSz="666750">
            <a:lnSpc>
              <a:spcPct val="90000"/>
            </a:lnSpc>
            <a:spcBef>
              <a:spcPct val="0"/>
            </a:spcBef>
            <a:spcAft>
              <a:spcPct val="35000"/>
            </a:spcAft>
          </a:pPr>
          <a:r>
            <a:rPr lang="de-DE" sz="1500" kern="1200" dirty="0" err="1" smtClean="0"/>
            <a:t>Acetylcysteine</a:t>
          </a:r>
          <a:endParaRPr lang="de-DE" sz="1500" kern="1200" dirty="0" smtClean="0"/>
        </a:p>
        <a:p>
          <a:pPr lvl="0" algn="ctr" defTabSz="666750">
            <a:lnSpc>
              <a:spcPct val="90000"/>
            </a:lnSpc>
            <a:spcBef>
              <a:spcPct val="0"/>
            </a:spcBef>
            <a:spcAft>
              <a:spcPct val="35000"/>
            </a:spcAft>
          </a:pPr>
          <a:r>
            <a:rPr lang="de-DE" sz="1500" kern="1200" dirty="0" smtClean="0"/>
            <a:t>NAC</a:t>
          </a:r>
          <a:endParaRPr lang="de-DE" sz="1500" kern="1200" dirty="0"/>
        </a:p>
      </dsp:txBody>
      <dsp:txXfrm>
        <a:off x="4911927" y="2288292"/>
        <a:ext cx="1352413" cy="1365036"/>
      </dsp:txXfrm>
    </dsp:sp>
    <dsp:sp modelId="{C0C97F6F-53D5-47C0-AD40-2B118D1C9B26}">
      <dsp:nvSpPr>
        <dsp:cNvPr id="0" name=""/>
        <dsp:cNvSpPr/>
      </dsp:nvSpPr>
      <dsp:spPr>
        <a:xfrm>
          <a:off x="6755341" y="1587"/>
          <a:ext cx="1795703" cy="897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de-DE" sz="2300" kern="1200" dirty="0" smtClean="0"/>
            <a:t>Outcome</a:t>
          </a:r>
          <a:endParaRPr lang="de-DE" sz="2300" kern="1200" dirty="0"/>
        </a:p>
      </dsp:txBody>
      <dsp:txXfrm>
        <a:off x="6781638" y="27884"/>
        <a:ext cx="1743109" cy="845257"/>
      </dsp:txXfrm>
    </dsp:sp>
    <dsp:sp modelId="{F548A0D3-0FF4-4FC4-9D9A-E135E35294D3}">
      <dsp:nvSpPr>
        <dsp:cNvPr id="0" name=""/>
        <dsp:cNvSpPr/>
      </dsp:nvSpPr>
      <dsp:spPr>
        <a:xfrm>
          <a:off x="6934912" y="899439"/>
          <a:ext cx="179570" cy="1504822"/>
        </a:xfrm>
        <a:custGeom>
          <a:avLst/>
          <a:gdLst/>
          <a:ahLst/>
          <a:cxnLst/>
          <a:rect l="0" t="0" r="0" b="0"/>
          <a:pathLst>
            <a:path>
              <a:moveTo>
                <a:pt x="0" y="0"/>
              </a:moveTo>
              <a:lnTo>
                <a:pt x="0" y="1504822"/>
              </a:lnTo>
              <a:lnTo>
                <a:pt x="179570" y="150482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139181-1706-4AEA-894B-123A48DBA005}">
      <dsp:nvSpPr>
        <dsp:cNvPr id="0" name=""/>
        <dsp:cNvSpPr/>
      </dsp:nvSpPr>
      <dsp:spPr>
        <a:xfrm>
          <a:off x="7114482" y="1123902"/>
          <a:ext cx="1436563" cy="2560718"/>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de-DE" sz="1500" kern="1200" dirty="0" err="1" smtClean="0"/>
            <a:t>Hepatotoxicity</a:t>
          </a:r>
          <a:endParaRPr lang="de-DE" sz="1500" kern="1200" dirty="0" smtClean="0"/>
        </a:p>
        <a:p>
          <a:pPr lvl="0" algn="ctr" defTabSz="666750">
            <a:lnSpc>
              <a:spcPct val="90000"/>
            </a:lnSpc>
            <a:spcBef>
              <a:spcPct val="0"/>
            </a:spcBef>
            <a:spcAft>
              <a:spcPct val="35000"/>
            </a:spcAft>
          </a:pPr>
          <a:r>
            <a:rPr lang="de-DE" sz="1500" kern="1200" dirty="0" err="1" smtClean="0"/>
            <a:t>Hepatic</a:t>
          </a:r>
          <a:r>
            <a:rPr lang="de-DE" sz="1500" kern="1200" dirty="0" smtClean="0"/>
            <a:t> </a:t>
          </a:r>
          <a:r>
            <a:rPr lang="de-DE" sz="1500" kern="1200" dirty="0" err="1" smtClean="0"/>
            <a:t>injury</a:t>
          </a:r>
          <a:endParaRPr lang="de-DE" sz="1500" kern="1200" dirty="0" smtClean="0"/>
        </a:p>
        <a:p>
          <a:pPr lvl="0" algn="ctr" defTabSz="666750">
            <a:lnSpc>
              <a:spcPct val="90000"/>
            </a:lnSpc>
            <a:spcBef>
              <a:spcPct val="0"/>
            </a:spcBef>
            <a:spcAft>
              <a:spcPct val="35000"/>
            </a:spcAft>
          </a:pPr>
          <a:r>
            <a:rPr lang="de-DE" sz="1500" kern="1200" dirty="0" err="1" smtClean="0"/>
            <a:t>Hepatic</a:t>
          </a:r>
          <a:r>
            <a:rPr lang="de-DE" sz="1500" kern="1200" dirty="0" smtClean="0"/>
            <a:t> </a:t>
          </a:r>
          <a:r>
            <a:rPr lang="de-DE" sz="1500" kern="1200" dirty="0" err="1" smtClean="0"/>
            <a:t>lesion</a:t>
          </a:r>
          <a:r>
            <a:rPr lang="de-DE" sz="1500" kern="1200" dirty="0" smtClean="0"/>
            <a:t>*</a:t>
          </a:r>
        </a:p>
        <a:p>
          <a:pPr lvl="0" algn="ctr" defTabSz="666750">
            <a:lnSpc>
              <a:spcPct val="90000"/>
            </a:lnSpc>
            <a:spcBef>
              <a:spcPct val="0"/>
            </a:spcBef>
            <a:spcAft>
              <a:spcPct val="35000"/>
            </a:spcAft>
          </a:pPr>
          <a:r>
            <a:rPr lang="de-DE" sz="1500" kern="1200" dirty="0" err="1" smtClean="0"/>
            <a:t>Hepat</a:t>
          </a:r>
          <a:r>
            <a:rPr lang="de-DE" sz="1500" kern="1200" dirty="0" smtClean="0"/>
            <a:t>*</a:t>
          </a:r>
        </a:p>
        <a:p>
          <a:pPr lvl="0" algn="ctr" defTabSz="666750">
            <a:lnSpc>
              <a:spcPct val="90000"/>
            </a:lnSpc>
            <a:spcBef>
              <a:spcPct val="0"/>
            </a:spcBef>
            <a:spcAft>
              <a:spcPct val="35000"/>
            </a:spcAft>
          </a:pPr>
          <a:r>
            <a:rPr lang="de-DE" sz="1500" kern="1200" dirty="0" smtClean="0"/>
            <a:t>(</a:t>
          </a:r>
          <a:r>
            <a:rPr lang="de-DE" sz="1500" kern="1200" dirty="0" err="1" smtClean="0"/>
            <a:t>Dosage</a:t>
          </a:r>
          <a:r>
            <a:rPr lang="de-DE" sz="1500" kern="1200" dirty="0" smtClean="0"/>
            <a:t>)</a:t>
          </a:r>
        </a:p>
        <a:p>
          <a:pPr lvl="0" algn="ctr" defTabSz="666750">
            <a:lnSpc>
              <a:spcPct val="90000"/>
            </a:lnSpc>
            <a:spcBef>
              <a:spcPct val="0"/>
            </a:spcBef>
            <a:spcAft>
              <a:spcPct val="35000"/>
            </a:spcAft>
          </a:pPr>
          <a:r>
            <a:rPr lang="de-DE" sz="1500" kern="1200" dirty="0" err="1" smtClean="0"/>
            <a:t>Timeframe</a:t>
          </a:r>
          <a:endParaRPr lang="de-DE" sz="1500" kern="1200" dirty="0" smtClean="0"/>
        </a:p>
        <a:p>
          <a:pPr lvl="0" algn="ctr" defTabSz="666750">
            <a:lnSpc>
              <a:spcPct val="90000"/>
            </a:lnSpc>
            <a:spcBef>
              <a:spcPct val="0"/>
            </a:spcBef>
            <a:spcAft>
              <a:spcPct val="35000"/>
            </a:spcAft>
          </a:pPr>
          <a:r>
            <a:rPr lang="de-DE" sz="1500" kern="1200" dirty="0" smtClean="0"/>
            <a:t>(Duration </a:t>
          </a:r>
          <a:r>
            <a:rPr lang="de-DE" sz="1500" kern="1200" dirty="0" err="1" smtClean="0"/>
            <a:t>of</a:t>
          </a:r>
          <a:r>
            <a:rPr lang="de-DE" sz="1500" kern="1200" dirty="0" smtClean="0"/>
            <a:t> </a:t>
          </a:r>
          <a:r>
            <a:rPr lang="de-DE" sz="1500" kern="1200" dirty="0" err="1" smtClean="0"/>
            <a:t>treatment</a:t>
          </a:r>
          <a:r>
            <a:rPr lang="de-DE" sz="1500" kern="1200" dirty="0" smtClean="0"/>
            <a:t>)</a:t>
          </a:r>
          <a:endParaRPr lang="de-DE" sz="1500" kern="1200" dirty="0"/>
        </a:p>
      </dsp:txBody>
      <dsp:txXfrm>
        <a:off x="7156557" y="1165977"/>
        <a:ext cx="1352413" cy="2476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C1774-DCCE-4CB0-AAE8-0F8DD67AC9DB}">
      <dsp:nvSpPr>
        <dsp:cNvPr id="0" name=""/>
        <dsp:cNvSpPr/>
      </dsp:nvSpPr>
      <dsp:spPr>
        <a:xfrm>
          <a:off x="2851842" y="0"/>
          <a:ext cx="814812" cy="586258"/>
        </a:xfrm>
        <a:prstGeom prst="trapezoid">
          <a:avLst>
            <a:gd name="adj" fmla="val 69493"/>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Metaanalysen</a:t>
          </a:r>
          <a:endParaRPr lang="de-DE" sz="1000" b="1" kern="1200" dirty="0"/>
        </a:p>
      </dsp:txBody>
      <dsp:txXfrm>
        <a:off x="2851842" y="0"/>
        <a:ext cx="814812" cy="586258"/>
      </dsp:txXfrm>
    </dsp:sp>
    <dsp:sp modelId="{CE1149C7-ABBD-49DA-AB43-3A2FD16481AD}">
      <dsp:nvSpPr>
        <dsp:cNvPr id="0" name=""/>
        <dsp:cNvSpPr/>
      </dsp:nvSpPr>
      <dsp:spPr>
        <a:xfrm>
          <a:off x="2444436" y="586258"/>
          <a:ext cx="1629624" cy="586258"/>
        </a:xfrm>
        <a:prstGeom prst="trapezoid">
          <a:avLst>
            <a:gd name="adj" fmla="val 69493"/>
          </a:avLst>
        </a:prstGeom>
        <a:gradFill rotWithShape="0">
          <a:gsLst>
            <a:gs pos="0">
              <a:schemeClr val="accent5">
                <a:hueOff val="-1395329"/>
                <a:satOff val="-334"/>
                <a:lumOff val="7255"/>
                <a:alphaOff val="0"/>
                <a:tint val="50000"/>
                <a:satMod val="300000"/>
              </a:schemeClr>
            </a:gs>
            <a:gs pos="35000">
              <a:schemeClr val="accent5">
                <a:hueOff val="-1395329"/>
                <a:satOff val="-334"/>
                <a:lumOff val="7255"/>
                <a:alphaOff val="0"/>
                <a:tint val="37000"/>
                <a:satMod val="300000"/>
              </a:schemeClr>
            </a:gs>
            <a:gs pos="100000">
              <a:schemeClr val="accent5">
                <a:hueOff val="-1395329"/>
                <a:satOff val="-334"/>
                <a:lumOff val="725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Systematische Übersichtsarbeiten</a:t>
          </a:r>
          <a:endParaRPr lang="de-DE" sz="1000" b="1" kern="1200" dirty="0"/>
        </a:p>
      </dsp:txBody>
      <dsp:txXfrm>
        <a:off x="2729621" y="586258"/>
        <a:ext cx="1059255" cy="586258"/>
      </dsp:txXfrm>
    </dsp:sp>
    <dsp:sp modelId="{9F7DE82B-2D9D-4277-BCE1-4637341763AB}">
      <dsp:nvSpPr>
        <dsp:cNvPr id="0" name=""/>
        <dsp:cNvSpPr/>
      </dsp:nvSpPr>
      <dsp:spPr>
        <a:xfrm>
          <a:off x="2037030" y="1172517"/>
          <a:ext cx="2444436" cy="586258"/>
        </a:xfrm>
        <a:prstGeom prst="trapezoid">
          <a:avLst>
            <a:gd name="adj" fmla="val 69493"/>
          </a:avLst>
        </a:prstGeom>
        <a:gradFill rotWithShape="0">
          <a:gsLst>
            <a:gs pos="0">
              <a:schemeClr val="accent5">
                <a:hueOff val="-2790659"/>
                <a:satOff val="-669"/>
                <a:lumOff val="14509"/>
                <a:alphaOff val="0"/>
                <a:tint val="50000"/>
                <a:satMod val="300000"/>
              </a:schemeClr>
            </a:gs>
            <a:gs pos="35000">
              <a:schemeClr val="accent5">
                <a:hueOff val="-2790659"/>
                <a:satOff val="-669"/>
                <a:lumOff val="14509"/>
                <a:alphaOff val="0"/>
                <a:tint val="37000"/>
                <a:satMod val="300000"/>
              </a:schemeClr>
            </a:gs>
            <a:gs pos="100000">
              <a:schemeClr val="accent5">
                <a:hueOff val="-2790659"/>
                <a:satOff val="-669"/>
                <a:lumOff val="1450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Kritisch geprüfte Literatur und evidenzbasierte Behandlungsleitfäden</a:t>
          </a:r>
          <a:endParaRPr lang="de-DE" sz="1000" b="1" kern="1200" dirty="0"/>
        </a:p>
      </dsp:txBody>
      <dsp:txXfrm>
        <a:off x="2464807" y="1172517"/>
        <a:ext cx="1588883" cy="586258"/>
      </dsp:txXfrm>
    </dsp:sp>
    <dsp:sp modelId="{95C3254A-526E-4FBA-94FC-523608C48E36}">
      <dsp:nvSpPr>
        <dsp:cNvPr id="0" name=""/>
        <dsp:cNvSpPr/>
      </dsp:nvSpPr>
      <dsp:spPr>
        <a:xfrm>
          <a:off x="1629624" y="1758776"/>
          <a:ext cx="3259249" cy="586258"/>
        </a:xfrm>
        <a:prstGeom prst="trapezoid">
          <a:avLst>
            <a:gd name="adj" fmla="val 69493"/>
          </a:avLst>
        </a:prstGeom>
        <a:gradFill rotWithShape="0">
          <a:gsLst>
            <a:gs pos="0">
              <a:schemeClr val="accent5">
                <a:hueOff val="-4185988"/>
                <a:satOff val="-1003"/>
                <a:lumOff val="21764"/>
                <a:alphaOff val="0"/>
                <a:tint val="50000"/>
                <a:satMod val="300000"/>
              </a:schemeClr>
            </a:gs>
            <a:gs pos="35000">
              <a:schemeClr val="accent5">
                <a:hueOff val="-4185988"/>
                <a:satOff val="-1003"/>
                <a:lumOff val="21764"/>
                <a:alphaOff val="0"/>
                <a:tint val="37000"/>
                <a:satMod val="300000"/>
              </a:schemeClr>
            </a:gs>
            <a:gs pos="100000">
              <a:schemeClr val="accent5">
                <a:hueOff val="-4185988"/>
                <a:satOff val="-1003"/>
                <a:lumOff val="2176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Randomisierte kontrollierte Studien</a:t>
          </a:r>
          <a:endParaRPr lang="de-DE" sz="1000" b="1" kern="1200" dirty="0"/>
        </a:p>
      </dsp:txBody>
      <dsp:txXfrm>
        <a:off x="2199993" y="1758776"/>
        <a:ext cx="2118511" cy="586258"/>
      </dsp:txXfrm>
    </dsp:sp>
    <dsp:sp modelId="{BD56BD2C-86B3-4552-A558-8C9EF80E1336}">
      <dsp:nvSpPr>
        <dsp:cNvPr id="0" name=""/>
        <dsp:cNvSpPr/>
      </dsp:nvSpPr>
      <dsp:spPr>
        <a:xfrm>
          <a:off x="1222218" y="2345035"/>
          <a:ext cx="4074061" cy="586258"/>
        </a:xfrm>
        <a:prstGeom prst="trapezoid">
          <a:avLst>
            <a:gd name="adj" fmla="val 69493"/>
          </a:avLst>
        </a:prstGeom>
        <a:gradFill rotWithShape="0">
          <a:gsLst>
            <a:gs pos="0">
              <a:schemeClr val="accent5">
                <a:hueOff val="-5581317"/>
                <a:satOff val="-1337"/>
                <a:lumOff val="29019"/>
                <a:alphaOff val="0"/>
                <a:tint val="50000"/>
                <a:satMod val="300000"/>
              </a:schemeClr>
            </a:gs>
            <a:gs pos="35000">
              <a:schemeClr val="accent5">
                <a:hueOff val="-5581317"/>
                <a:satOff val="-1337"/>
                <a:lumOff val="29019"/>
                <a:alphaOff val="0"/>
                <a:tint val="37000"/>
                <a:satMod val="300000"/>
              </a:schemeClr>
            </a:gs>
            <a:gs pos="100000">
              <a:schemeClr val="accent5">
                <a:hueOff val="-5581317"/>
                <a:satOff val="-1337"/>
                <a:lumOff val="290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Nicht-randomisierte kontrollierte Studien</a:t>
          </a:r>
          <a:endParaRPr lang="de-DE" sz="1000" b="1" kern="1200" dirty="0"/>
        </a:p>
      </dsp:txBody>
      <dsp:txXfrm>
        <a:off x="1935179" y="2345035"/>
        <a:ext cx="2648139" cy="586258"/>
      </dsp:txXfrm>
    </dsp:sp>
    <dsp:sp modelId="{E7AABBDC-B020-4C72-971C-4A7A4756B647}">
      <dsp:nvSpPr>
        <dsp:cNvPr id="0" name=""/>
        <dsp:cNvSpPr/>
      </dsp:nvSpPr>
      <dsp:spPr>
        <a:xfrm>
          <a:off x="814812" y="2931294"/>
          <a:ext cx="4888873" cy="586258"/>
        </a:xfrm>
        <a:prstGeom prst="trapezoid">
          <a:avLst>
            <a:gd name="adj" fmla="val 69493"/>
          </a:avLst>
        </a:prstGeom>
        <a:gradFill rotWithShape="0">
          <a:gsLst>
            <a:gs pos="0">
              <a:schemeClr val="accent5">
                <a:hueOff val="-6976647"/>
                <a:satOff val="-1671"/>
                <a:lumOff val="36274"/>
                <a:alphaOff val="0"/>
                <a:tint val="50000"/>
                <a:satMod val="300000"/>
              </a:schemeClr>
            </a:gs>
            <a:gs pos="35000">
              <a:schemeClr val="accent5">
                <a:hueOff val="-6976647"/>
                <a:satOff val="-1671"/>
                <a:lumOff val="36274"/>
                <a:alphaOff val="0"/>
                <a:tint val="37000"/>
                <a:satMod val="300000"/>
              </a:schemeClr>
            </a:gs>
            <a:gs pos="100000">
              <a:schemeClr val="accent5">
                <a:hueOff val="-6976647"/>
                <a:satOff val="-1671"/>
                <a:lumOff val="3627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err="1" smtClean="0"/>
            <a:t>Kohortenstudien</a:t>
          </a:r>
          <a:endParaRPr lang="de-DE" sz="1000" b="1" kern="1200" dirty="0"/>
        </a:p>
      </dsp:txBody>
      <dsp:txXfrm>
        <a:off x="1670365" y="2931294"/>
        <a:ext cx="3177767" cy="586258"/>
      </dsp:txXfrm>
    </dsp:sp>
    <dsp:sp modelId="{7E2A044C-08EE-4BD9-92FE-BC9361E80133}">
      <dsp:nvSpPr>
        <dsp:cNvPr id="0" name=""/>
        <dsp:cNvSpPr/>
      </dsp:nvSpPr>
      <dsp:spPr>
        <a:xfrm>
          <a:off x="407406" y="3517553"/>
          <a:ext cx="5703685" cy="586258"/>
        </a:xfrm>
        <a:prstGeom prst="trapezoid">
          <a:avLst>
            <a:gd name="adj" fmla="val 69493"/>
          </a:avLst>
        </a:prstGeom>
        <a:gradFill rotWithShape="0">
          <a:gsLst>
            <a:gs pos="0">
              <a:schemeClr val="accent5">
                <a:hueOff val="-8371976"/>
                <a:satOff val="-2006"/>
                <a:lumOff val="43528"/>
                <a:alphaOff val="0"/>
                <a:tint val="50000"/>
                <a:satMod val="300000"/>
              </a:schemeClr>
            </a:gs>
            <a:gs pos="35000">
              <a:schemeClr val="accent5">
                <a:hueOff val="-8371976"/>
                <a:satOff val="-2006"/>
                <a:lumOff val="43528"/>
                <a:alphaOff val="0"/>
                <a:tint val="37000"/>
                <a:satMod val="300000"/>
              </a:schemeClr>
            </a:gs>
            <a:gs pos="100000">
              <a:schemeClr val="accent5">
                <a:hueOff val="-8371976"/>
                <a:satOff val="-2006"/>
                <a:lumOff val="435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Fallserien/Fallstudien</a:t>
          </a:r>
          <a:endParaRPr lang="de-DE" sz="1000" b="1" kern="1200" dirty="0"/>
        </a:p>
      </dsp:txBody>
      <dsp:txXfrm>
        <a:off x="1405551" y="3517553"/>
        <a:ext cx="3707395" cy="586258"/>
      </dsp:txXfrm>
    </dsp:sp>
    <dsp:sp modelId="{20A75306-BBD9-4851-9618-2935C90E9645}">
      <dsp:nvSpPr>
        <dsp:cNvPr id="0" name=""/>
        <dsp:cNvSpPr/>
      </dsp:nvSpPr>
      <dsp:spPr>
        <a:xfrm>
          <a:off x="0" y="4103812"/>
          <a:ext cx="6518498" cy="586258"/>
        </a:xfrm>
        <a:prstGeom prst="trapezoid">
          <a:avLst>
            <a:gd name="adj" fmla="val 69493"/>
          </a:avLst>
        </a:prstGeom>
        <a:gradFill rotWithShape="0">
          <a:gsLst>
            <a:gs pos="0">
              <a:schemeClr val="accent5">
                <a:hueOff val="-9767305"/>
                <a:satOff val="-2340"/>
                <a:lumOff val="50783"/>
                <a:alphaOff val="0"/>
                <a:tint val="50000"/>
                <a:satMod val="300000"/>
              </a:schemeClr>
            </a:gs>
            <a:gs pos="35000">
              <a:schemeClr val="accent5">
                <a:hueOff val="-9767305"/>
                <a:satOff val="-2340"/>
                <a:lumOff val="50783"/>
                <a:alphaOff val="0"/>
                <a:tint val="37000"/>
                <a:satMod val="300000"/>
              </a:schemeClr>
            </a:gs>
            <a:gs pos="100000">
              <a:schemeClr val="accent5">
                <a:hueOff val="-9767305"/>
                <a:satOff val="-2340"/>
                <a:lumOff val="5078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e-DE" sz="1000" b="1" kern="1200" dirty="0" smtClean="0"/>
            <a:t>Hintergrundinformationen/Expertenmeinungen</a:t>
          </a:r>
          <a:endParaRPr lang="de-DE" sz="1000" b="1" kern="1200" dirty="0"/>
        </a:p>
      </dsp:txBody>
      <dsp:txXfrm>
        <a:off x="1140737" y="4103812"/>
        <a:ext cx="4237023" cy="5862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862" cy="495872"/>
          </a:xfrm>
          <a:prstGeom prst="rect">
            <a:avLst/>
          </a:prstGeom>
        </p:spPr>
        <p:txBody>
          <a:bodyPr vert="horz" lIns="88230" tIns="44115" rIns="88230" bIns="44115" rtlCol="0"/>
          <a:lstStyle>
            <a:lvl1pPr algn="l">
              <a:defRPr sz="1200"/>
            </a:lvl1pPr>
          </a:lstStyle>
          <a:p>
            <a:endParaRPr lang="de-DE"/>
          </a:p>
        </p:txBody>
      </p:sp>
      <p:sp>
        <p:nvSpPr>
          <p:cNvPr id="3" name="Datumsplatzhalter 2"/>
          <p:cNvSpPr>
            <a:spLocks noGrp="1"/>
          </p:cNvSpPr>
          <p:nvPr>
            <p:ph type="dt" sz="quarter" idx="1"/>
          </p:nvPr>
        </p:nvSpPr>
        <p:spPr>
          <a:xfrm>
            <a:off x="3850294" y="1"/>
            <a:ext cx="2945862" cy="495872"/>
          </a:xfrm>
          <a:prstGeom prst="rect">
            <a:avLst/>
          </a:prstGeom>
        </p:spPr>
        <p:txBody>
          <a:bodyPr vert="horz" lIns="88230" tIns="44115" rIns="88230" bIns="44115" rtlCol="0"/>
          <a:lstStyle>
            <a:lvl1pPr algn="r">
              <a:defRPr sz="1200"/>
            </a:lvl1pPr>
          </a:lstStyle>
          <a:p>
            <a:fld id="{37EABACE-9A06-4167-B959-F6F796BF2925}" type="datetimeFigureOut">
              <a:rPr lang="de-DE" smtClean="0"/>
              <a:pPr/>
              <a:t>26.03.2021</a:t>
            </a:fld>
            <a:endParaRPr lang="de-DE"/>
          </a:p>
        </p:txBody>
      </p:sp>
      <p:sp>
        <p:nvSpPr>
          <p:cNvPr id="4" name="Fußzeilenplatzhalter 3"/>
          <p:cNvSpPr>
            <a:spLocks noGrp="1"/>
          </p:cNvSpPr>
          <p:nvPr>
            <p:ph type="ftr" sz="quarter" idx="2"/>
          </p:nvPr>
        </p:nvSpPr>
        <p:spPr>
          <a:xfrm>
            <a:off x="0" y="9430813"/>
            <a:ext cx="2945862" cy="495872"/>
          </a:xfrm>
          <a:prstGeom prst="rect">
            <a:avLst/>
          </a:prstGeom>
        </p:spPr>
        <p:txBody>
          <a:bodyPr vert="horz" lIns="88230" tIns="44115" rIns="88230" bIns="44115" rtlCol="0" anchor="b"/>
          <a:lstStyle>
            <a:lvl1pPr algn="l">
              <a:defRPr sz="1200"/>
            </a:lvl1pPr>
          </a:lstStyle>
          <a:p>
            <a:endParaRPr lang="de-DE"/>
          </a:p>
        </p:txBody>
      </p:sp>
      <p:sp>
        <p:nvSpPr>
          <p:cNvPr id="5" name="Foliennummernplatzhalter 4"/>
          <p:cNvSpPr>
            <a:spLocks noGrp="1"/>
          </p:cNvSpPr>
          <p:nvPr>
            <p:ph type="sldNum" sz="quarter" idx="3"/>
          </p:nvPr>
        </p:nvSpPr>
        <p:spPr>
          <a:xfrm>
            <a:off x="3850294" y="9430813"/>
            <a:ext cx="2945862" cy="495872"/>
          </a:xfrm>
          <a:prstGeom prst="rect">
            <a:avLst/>
          </a:prstGeom>
        </p:spPr>
        <p:txBody>
          <a:bodyPr vert="horz" lIns="88230" tIns="44115" rIns="88230" bIns="44115" rtlCol="0" anchor="b"/>
          <a:lstStyle>
            <a:lvl1pPr algn="r">
              <a:defRPr sz="1200"/>
            </a:lvl1pPr>
          </a:lstStyle>
          <a:p>
            <a:fld id="{CF35EEB0-4B9E-4FF3-A3DC-06F03A83A16E}"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1"/>
            <a:ext cx="2945862" cy="49587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3" name="Rectangle 3"/>
          <p:cNvSpPr>
            <a:spLocks noGrp="1" noChangeArrowheads="1"/>
          </p:cNvSpPr>
          <p:nvPr>
            <p:ph type="dt" idx="1"/>
          </p:nvPr>
        </p:nvSpPr>
        <p:spPr bwMode="auto">
          <a:xfrm>
            <a:off x="3850294" y="1"/>
            <a:ext cx="2945862" cy="49587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2052" name="Rectangle 4"/>
          <p:cNvSpPr>
            <a:spLocks noGrp="1" noRot="1" noChangeAspect="1" noChangeArrowheads="1" noTextEdit="1"/>
          </p:cNvSpPr>
          <p:nvPr>
            <p:ph type="sldImg" idx="2"/>
          </p:nvPr>
        </p:nvSpPr>
        <p:spPr bwMode="auto">
          <a:xfrm>
            <a:off x="919163" y="746125"/>
            <a:ext cx="4959350"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679464" y="4715406"/>
            <a:ext cx="5438748" cy="4467471"/>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5846" name="Rectangle 6"/>
          <p:cNvSpPr>
            <a:spLocks noGrp="1" noChangeArrowheads="1"/>
          </p:cNvSpPr>
          <p:nvPr>
            <p:ph type="ftr" sz="quarter" idx="4"/>
          </p:nvPr>
        </p:nvSpPr>
        <p:spPr bwMode="auto">
          <a:xfrm>
            <a:off x="0" y="9430813"/>
            <a:ext cx="2945862" cy="49587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7" name="Rectangle 7"/>
          <p:cNvSpPr>
            <a:spLocks noGrp="1" noChangeArrowheads="1"/>
          </p:cNvSpPr>
          <p:nvPr>
            <p:ph type="sldNum" sz="quarter" idx="5"/>
          </p:nvPr>
        </p:nvSpPr>
        <p:spPr bwMode="auto">
          <a:xfrm>
            <a:off x="3850294" y="9430813"/>
            <a:ext cx="2945862" cy="49587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r" eaLnBrk="1" hangingPunct="1">
              <a:spcBef>
                <a:spcPct val="0"/>
              </a:spcBef>
              <a:defRPr sz="1300">
                <a:solidFill>
                  <a:schemeClr val="tx1"/>
                </a:solidFill>
              </a:defRPr>
            </a:lvl1pPr>
          </a:lstStyle>
          <a:p>
            <a:pPr>
              <a:defRPr/>
            </a:pPr>
            <a:fld id="{37AF3183-8FC4-435C-84F2-7C70926F2899}" type="slidenum">
              <a:rPr lang="de-DE"/>
              <a:pPr>
                <a:defRPr/>
              </a:pPr>
              <a:t>‹Nr.›</a:t>
            </a:fld>
            <a:endParaRPr lang="de-DE"/>
          </a:p>
        </p:txBody>
      </p:sp>
    </p:spTree>
    <p:extLst>
      <p:ext uri="{BB962C8B-B14F-4D97-AF65-F5344CB8AC3E}">
        <p14:creationId xmlns:p14="http://schemas.microsoft.com/office/powerpoint/2010/main" val="3735883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82305">
              <a:defRPr/>
            </a:pPr>
            <a:r>
              <a:rPr lang="de-DE" dirty="0"/>
              <a:t>Unerreichbares Ideal, da eine Überpräzisierung der Suchanfrage auf eine Trefferliste, die nur noch relevante Treffer enthält, in der Regel zur Folge hat, dass nicht mehr alle relevanten Treffer enthalten sind (sozusagen als Kollateralschaden der Präzisierung).</a:t>
            </a:r>
          </a:p>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33</a:t>
            </a:fld>
            <a:endParaRPr lang="de-DE" dirty="0"/>
          </a:p>
        </p:txBody>
      </p:sp>
    </p:spTree>
    <p:extLst>
      <p:ext uri="{BB962C8B-B14F-4D97-AF65-F5344CB8AC3E}">
        <p14:creationId xmlns:p14="http://schemas.microsoft.com/office/powerpoint/2010/main" val="4074574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dirty="0"/>
              <a:t>Man sollte eine Suchanfrage so stellen, dass der Bereich den sie abdeckt die gesamte Teilmenge der relevanten Treffer enthält. Diese sollte dabei aber bereits einigermaßen präzise sein. (Extremfall: Ich suche alle Einträge in der Datenbank, also befinden sich auch alle relevanten Treffer in meiner Ergebnisliste …)</a:t>
            </a:r>
          </a:p>
          <a:p>
            <a:endParaRPr lang="de-DE" dirty="0"/>
          </a:p>
          <a:p>
            <a:r>
              <a:rPr lang="de-DE" dirty="0"/>
              <a:t>Bei der Verwendung von Booleschen Operatoren ist darüber hinaus die richtige Verwendung von Klammern Voraussetzung für eine erfolgreiche Suche (siehe z.B. Hilfesektion &lt;</a:t>
            </a:r>
            <a:r>
              <a:rPr lang="de-DE" dirty="0" err="1"/>
              <a:t>help</a:t>
            </a:r>
            <a:r>
              <a:rPr lang="de-DE" dirty="0"/>
              <a:t>&gt; im SCIE/Web </a:t>
            </a:r>
            <a:r>
              <a:rPr lang="de-DE" dirty="0" err="1"/>
              <a:t>of</a:t>
            </a:r>
            <a:r>
              <a:rPr lang="de-DE" dirty="0"/>
              <a:t> Science). Generell sollte man sich auch stets in der Dokumentation der verwendeten Datenbank in die richtige Anwendung dieser Operatoren einlesen. </a:t>
            </a:r>
          </a:p>
          <a:p>
            <a:endParaRPr lang="de-DE" dirty="0"/>
          </a:p>
          <a:p>
            <a:r>
              <a:rPr lang="de-DE" dirty="0"/>
              <a:t>NEAR bedeutet nahe im Text (im SCIE standardmäßig 15 Worte Entfernung, d.h. NEAR entspricht NEAR/15): „</a:t>
            </a:r>
            <a:r>
              <a:rPr lang="de-DE" i="1" dirty="0"/>
              <a:t>Semantische Umgebungssuche“</a:t>
            </a:r>
            <a:endParaRPr lang="de-DE" dirty="0"/>
          </a:p>
          <a:p>
            <a:r>
              <a:rPr lang="de-DE" dirty="0"/>
              <a:t>SAME in Adresssuchen im SCIE: durch SAME verbundene Begriffe erscheinen alle im gleichen Textfeld (Suchanfrage Klammern! z. B. „OG=(University </a:t>
            </a:r>
            <a:r>
              <a:rPr lang="de-DE" dirty="0" err="1"/>
              <a:t>of</a:t>
            </a:r>
            <a:r>
              <a:rPr lang="de-DE" dirty="0"/>
              <a:t> </a:t>
            </a:r>
            <a:r>
              <a:rPr lang="de-DE" dirty="0" err="1"/>
              <a:t>Wurzburg</a:t>
            </a:r>
            <a:r>
              <a:rPr lang="de-DE" dirty="0"/>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16872" indent="-275720">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02881"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544033"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985185"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426338"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867490"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308642"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749794"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a:solidFill>
                  <a:schemeClr val="tx1"/>
                </a:solidFill>
              </a:rPr>
              <a:pPr/>
              <a:t>38</a:t>
            </a:fld>
            <a:endParaRPr lang="de-DE" altLang="de-DE" sz="130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39</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dirty="0"/>
              <a:t>Man sollte eine Suchanfrage so stellen, dass der Bereich den sie abdeckt die gesamte Teilmenge der relevanten Treffer enthält. Diese sollte dabei aber bereits einigermaßen präzise sein. (Extremfall: Ich suche alle Einträge in der Datenbank, also befinden sich auch alle relevanten Treffer in meiner Ergebnisliste …)</a:t>
            </a:r>
          </a:p>
          <a:p>
            <a:endParaRPr lang="de-DE" dirty="0"/>
          </a:p>
          <a:p>
            <a:r>
              <a:rPr lang="de-DE" dirty="0"/>
              <a:t>Bei der Verwendung von Booleschen Operatoren ist darüber hinaus die richtige Verwendung von Klammern Voraussetzung für eine erfolgreiche Suche (siehe z.B. Hilfesektion &lt;</a:t>
            </a:r>
            <a:r>
              <a:rPr lang="de-DE" dirty="0" err="1"/>
              <a:t>help</a:t>
            </a:r>
            <a:r>
              <a:rPr lang="de-DE" dirty="0"/>
              <a:t>&gt; im SCIE/Web </a:t>
            </a:r>
            <a:r>
              <a:rPr lang="de-DE" dirty="0" err="1"/>
              <a:t>of</a:t>
            </a:r>
            <a:r>
              <a:rPr lang="de-DE" dirty="0"/>
              <a:t> Science). Generell sollte man sich auch stets in der Dokumentation der verwendeten Datenbank in die richtige Anwendung dieser Operatoren einlesen. </a:t>
            </a:r>
          </a:p>
          <a:p>
            <a:endParaRPr lang="de-DE" dirty="0"/>
          </a:p>
          <a:p>
            <a:r>
              <a:rPr lang="de-DE" dirty="0"/>
              <a:t>NEAR bedeutet nahe im Text (im SCIE standardmäßig 15 Worte Entfernung, d.h. NEAR entspricht NEAR/15): „</a:t>
            </a:r>
            <a:r>
              <a:rPr lang="de-DE" i="1" dirty="0"/>
              <a:t>Semantische Umgebungssuche“</a:t>
            </a:r>
            <a:endParaRPr lang="de-DE" dirty="0"/>
          </a:p>
          <a:p>
            <a:r>
              <a:rPr lang="de-DE" dirty="0"/>
              <a:t>SAME in Adresssuchen im SCIE: durch SAME verbundene Begriffe erscheinen alle im gleichen Textfeld (Suchanfrage Klammern! z. B. „OG=(University </a:t>
            </a:r>
            <a:r>
              <a:rPr lang="de-DE" dirty="0" err="1"/>
              <a:t>of</a:t>
            </a:r>
            <a:r>
              <a:rPr lang="de-DE" dirty="0"/>
              <a:t> </a:t>
            </a:r>
            <a:r>
              <a:rPr lang="de-DE" dirty="0" err="1"/>
              <a:t>Wurzburg</a:t>
            </a:r>
            <a:r>
              <a:rPr lang="de-DE" dirty="0"/>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16872" indent="-275720">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02881"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544033"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985185"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426338"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867490"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308642"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749794"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a:solidFill>
                  <a:schemeClr val="tx1"/>
                </a:solidFill>
              </a:rPr>
              <a:pPr/>
              <a:t>41</a:t>
            </a:fld>
            <a:endParaRPr lang="de-DE" altLang="de-DE" sz="130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16872" indent="-275720">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02881"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544033"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985185" indent="-220576">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426338"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867490"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308642"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749794" indent="-220576" eaLnBrk="0" fontAlgn="base" hangingPunct="0">
              <a:spcBef>
                <a:spcPct val="0"/>
              </a:spcBef>
              <a:spcAft>
                <a:spcPct val="0"/>
              </a:spcAft>
              <a:defRPr sz="31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a:solidFill>
                  <a:schemeClr val="tx1"/>
                </a:solidFill>
              </a:rPr>
              <a:pPr/>
              <a:t>42</a:t>
            </a:fld>
            <a:endParaRPr lang="de-DE" altLang="de-DE" sz="1300">
              <a:solidFill>
                <a:schemeClr val="tx1"/>
              </a:solidFill>
            </a:endParaRPr>
          </a:p>
        </p:txBody>
      </p:sp>
    </p:spTree>
    <p:extLst>
      <p:ext uri="{BB962C8B-B14F-4D97-AF65-F5344CB8AC3E}">
        <p14:creationId xmlns:p14="http://schemas.microsoft.com/office/powerpoint/2010/main" val="339345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80</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pSp>
        <p:nvGrpSpPr>
          <p:cNvPr id="28" name="Gruppieren 27"/>
          <p:cNvGrpSpPr>
            <a:grpSpLocks noChangeAspect="1"/>
          </p:cNvGrpSpPr>
          <p:nvPr userDrawn="1"/>
        </p:nvGrpSpPr>
        <p:grpSpPr>
          <a:xfrm>
            <a:off x="3748275" y="1"/>
            <a:ext cx="5401853" cy="6858000"/>
            <a:chOff x="3778209" y="0"/>
            <a:chExt cx="5444993" cy="5184775"/>
          </a:xfrm>
        </p:grpSpPr>
        <p:pic>
          <p:nvPicPr>
            <p:cNvPr id="29" name="Grafik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8209" y="0"/>
              <a:ext cx="5444993" cy="5184775"/>
            </a:xfrm>
            <a:prstGeom prst="rect">
              <a:avLst/>
            </a:prstGeom>
          </p:spPr>
        </p:pic>
        <p:pic>
          <p:nvPicPr>
            <p:cNvPr id="30" name="Grafik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60771" y="1620454"/>
              <a:ext cx="1975907" cy="2653200"/>
            </a:xfrm>
            <a:prstGeom prst="rect">
              <a:avLst/>
            </a:prstGeom>
          </p:spPr>
        </p:pic>
      </p:grpSp>
      <p:sp>
        <p:nvSpPr>
          <p:cNvPr id="2" name="Titel 1"/>
          <p:cNvSpPr>
            <a:spLocks noGrp="1"/>
          </p:cNvSpPr>
          <p:nvPr userDrawn="1">
            <p:ph type="ctrTitle"/>
          </p:nvPr>
        </p:nvSpPr>
        <p:spPr>
          <a:xfrm>
            <a:off x="1286510" y="2095720"/>
            <a:ext cx="5000069" cy="476179"/>
          </a:xfrm>
        </p:spPr>
        <p:txBody>
          <a:bodyPr wrap="none" bIns="0" anchor="b" anchorCtr="0"/>
          <a:lstStyle>
            <a:lvl1pPr>
              <a:lnSpc>
                <a:spcPts val="2381"/>
              </a:lnSpc>
              <a:defRPr sz="2381" cap="all" baseline="0">
                <a:solidFill>
                  <a:schemeClr val="accent1"/>
                </a:solidFill>
                <a:latin typeface="+mj-lt"/>
              </a:defRPr>
            </a:lvl1pPr>
          </a:lstStyle>
          <a:p>
            <a:r>
              <a:rPr lang="de-DE" smtClean="0"/>
              <a:t>Titelmasterformat durch Klicken bearbeiten</a:t>
            </a:r>
            <a:endParaRPr lang="de-DE" dirty="0"/>
          </a:p>
        </p:txBody>
      </p:sp>
      <p:sp>
        <p:nvSpPr>
          <p:cNvPr id="3" name="Untertitel 2"/>
          <p:cNvSpPr>
            <a:spLocks noGrp="1"/>
          </p:cNvSpPr>
          <p:nvPr userDrawn="1">
            <p:ph type="subTitle" idx="1"/>
          </p:nvPr>
        </p:nvSpPr>
        <p:spPr>
          <a:xfrm>
            <a:off x="1286510" y="2571782"/>
            <a:ext cx="5000069" cy="2476130"/>
          </a:xfrm>
        </p:spPr>
        <p:txBody>
          <a:bodyPr tIns="0" bIns="0"/>
          <a:lstStyle>
            <a:lvl1pPr marL="0" indent="0" algn="l">
              <a:lnSpc>
                <a:spcPts val="3572"/>
              </a:lnSpc>
              <a:spcBef>
                <a:spcPts val="0"/>
              </a:spcBef>
              <a:spcAft>
                <a:spcPts val="0"/>
              </a:spcAft>
              <a:buNone/>
              <a:defRPr sz="3175" cap="all" baseline="0">
                <a:solidFill>
                  <a:schemeClr val="accent2"/>
                </a:solidFill>
                <a:latin typeface="Exo 2 Semi Bold" pitchFamily="50" charset="0"/>
              </a:defRPr>
            </a:lvl1pPr>
            <a:lvl2pPr marL="453588" indent="0" algn="ctr">
              <a:buNone/>
              <a:defRPr>
                <a:solidFill>
                  <a:schemeClr val="tx1">
                    <a:tint val="75000"/>
                  </a:schemeClr>
                </a:solidFill>
              </a:defRPr>
            </a:lvl2pPr>
            <a:lvl3pPr marL="907176" indent="0" algn="ctr">
              <a:buNone/>
              <a:defRPr>
                <a:solidFill>
                  <a:schemeClr val="tx1">
                    <a:tint val="75000"/>
                  </a:schemeClr>
                </a:solidFill>
              </a:defRPr>
            </a:lvl3pPr>
            <a:lvl4pPr marL="1360764" indent="0" algn="ctr">
              <a:buNone/>
              <a:defRPr>
                <a:solidFill>
                  <a:schemeClr val="tx1">
                    <a:tint val="75000"/>
                  </a:schemeClr>
                </a:solidFill>
              </a:defRPr>
            </a:lvl4pPr>
            <a:lvl5pPr marL="1814352" indent="0" algn="ctr">
              <a:buNone/>
              <a:defRPr>
                <a:solidFill>
                  <a:schemeClr val="tx1">
                    <a:tint val="75000"/>
                  </a:schemeClr>
                </a:solidFill>
              </a:defRPr>
            </a:lvl5pPr>
            <a:lvl6pPr marL="2267941" indent="0" algn="ctr">
              <a:buNone/>
              <a:defRPr>
                <a:solidFill>
                  <a:schemeClr val="tx1">
                    <a:tint val="75000"/>
                  </a:schemeClr>
                </a:solidFill>
              </a:defRPr>
            </a:lvl6pPr>
            <a:lvl7pPr marL="2721529" indent="0" algn="ctr">
              <a:buNone/>
              <a:defRPr>
                <a:solidFill>
                  <a:schemeClr val="tx1">
                    <a:tint val="75000"/>
                  </a:schemeClr>
                </a:solidFill>
              </a:defRPr>
            </a:lvl7pPr>
            <a:lvl8pPr marL="3175117" indent="0" algn="ctr">
              <a:buNone/>
              <a:defRPr>
                <a:solidFill>
                  <a:schemeClr val="tx1">
                    <a:tint val="75000"/>
                  </a:schemeClr>
                </a:solidFill>
              </a:defRPr>
            </a:lvl8pPr>
            <a:lvl9pPr marL="3628705" indent="0" algn="ctr">
              <a:buNone/>
              <a:defRPr>
                <a:solidFill>
                  <a:schemeClr val="tx1">
                    <a:tint val="75000"/>
                  </a:schemeClr>
                </a:solidFill>
              </a:defRPr>
            </a:lvl9pPr>
          </a:lstStyle>
          <a:p>
            <a:r>
              <a:rPr lang="de-DE" smtClean="0"/>
              <a:t>Formatvorlage des Untertitelmasters durch Klicken bearbeiten</a:t>
            </a:r>
            <a:endParaRPr lang="de-DE" dirty="0"/>
          </a:p>
        </p:txBody>
      </p:sp>
      <p:grpSp>
        <p:nvGrpSpPr>
          <p:cNvPr id="70" name="Gruppieren 69"/>
          <p:cNvGrpSpPr>
            <a:grpSpLocks noChangeAspect="1"/>
          </p:cNvGrpSpPr>
          <p:nvPr userDrawn="1"/>
        </p:nvGrpSpPr>
        <p:grpSpPr>
          <a:xfrm>
            <a:off x="285751" y="381211"/>
            <a:ext cx="1673156" cy="857122"/>
            <a:chOff x="7081838" y="144463"/>
            <a:chExt cx="1871662" cy="719137"/>
          </a:xfrm>
        </p:grpSpPr>
        <p:sp>
          <p:nvSpPr>
            <p:cNvPr id="7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79"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0"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1"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2"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3"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4"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5"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6"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7"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8"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89"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pic>
        <p:nvPicPr>
          <p:cNvPr id="31" name="Grafik 3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40047470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285062" y="1618960"/>
            <a:ext cx="4143621" cy="4382316"/>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hasCustomPrompt="1"/>
          </p:nvPr>
        </p:nvSpPr>
        <p:spPr>
          <a:xfrm>
            <a:off x="4715318" y="1618960"/>
            <a:ext cx="4143622" cy="2001124"/>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Inhaltsplatzhalter 4"/>
          <p:cNvSpPr>
            <a:spLocks noGrp="1"/>
          </p:cNvSpPr>
          <p:nvPr>
            <p:ph sz="quarter" idx="3" hasCustomPrompt="1"/>
          </p:nvPr>
        </p:nvSpPr>
        <p:spPr>
          <a:xfrm>
            <a:off x="4715318" y="4000151"/>
            <a:ext cx="4143622" cy="2001124"/>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6" name="Datumsplatzhalter 5"/>
          <p:cNvSpPr>
            <a:spLocks noGrp="1"/>
          </p:cNvSpPr>
          <p:nvPr>
            <p:ph type="dt" sz="half" idx="10"/>
          </p:nvPr>
        </p:nvSpPr>
        <p:spPr/>
        <p:txBody>
          <a:bodyPr/>
          <a:lstStyle/>
          <a:p>
            <a:fld id="{C056026F-1588-4FB1-8845-F95DAFF0F3E9}" type="datetime1">
              <a:rPr lang="de-DE" smtClean="0"/>
              <a:t>26.03.2021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438888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p:txBody>
          <a:bodyPr/>
          <a:lstStyle/>
          <a:p>
            <a:r>
              <a:rPr lang="de-DE" smtClean="0"/>
              <a:t>Titelmasterformat durch Klicken bearbeiten</a:t>
            </a:r>
            <a:endParaRPr lang="de-DE" dirty="0"/>
          </a:p>
        </p:txBody>
      </p:sp>
      <p:sp>
        <p:nvSpPr>
          <p:cNvPr id="3" name="Inhaltsplatzhalter 2"/>
          <p:cNvSpPr>
            <a:spLocks noGrp="1"/>
          </p:cNvSpPr>
          <p:nvPr>
            <p:ph sz="quarter" idx="1"/>
          </p:nvPr>
        </p:nvSpPr>
        <p:spPr>
          <a:xfrm>
            <a:off x="285061" y="1618960"/>
            <a:ext cx="4143621"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p:nvPr>
        </p:nvSpPr>
        <p:spPr>
          <a:xfrm>
            <a:off x="4715318" y="1618960"/>
            <a:ext cx="4143622"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Inhaltsplatzhalter 4"/>
          <p:cNvSpPr>
            <a:spLocks noGrp="1"/>
          </p:cNvSpPr>
          <p:nvPr>
            <p:ph sz="quarter" idx="3"/>
          </p:nvPr>
        </p:nvSpPr>
        <p:spPr>
          <a:xfrm>
            <a:off x="296233" y="4000151"/>
            <a:ext cx="4132449"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715318" y="4000151"/>
            <a:ext cx="4143622" cy="2001124"/>
          </a:xfrm>
        </p:spPr>
        <p:txBody>
          <a:bodyPr/>
          <a:lstStyle>
            <a:lvl1pPr marL="142862" indent="-142862">
              <a:spcBef>
                <a:spcPts val="0"/>
              </a:spcBef>
              <a:spcAft>
                <a:spcPts val="417"/>
              </a:spcAft>
              <a:defRPr sz="1389"/>
            </a:lvl1pPr>
            <a:lvl2pPr marL="285725" indent="-142862">
              <a:spcBef>
                <a:spcPts val="0"/>
              </a:spcBef>
              <a:spcAft>
                <a:spcPts val="417"/>
              </a:spcAft>
              <a:defRPr sz="1389"/>
            </a:lvl2pPr>
            <a:lvl3pPr marL="428587" indent="-142862">
              <a:spcBef>
                <a:spcPts val="0"/>
              </a:spcBef>
              <a:spcAft>
                <a:spcPts val="417"/>
              </a:spcAft>
              <a:defRPr sz="1389"/>
            </a:lvl3pPr>
            <a:lvl4pPr marL="571450" indent="-142862">
              <a:spcBef>
                <a:spcPts val="0"/>
              </a:spcBef>
              <a:spcAft>
                <a:spcPts val="417"/>
              </a:spcAft>
              <a:defRPr sz="1389"/>
            </a:lvl4pPr>
            <a:lvl5pPr marL="714312" indent="-142862">
              <a:spcAft>
                <a:spcPts val="417"/>
              </a:spcAft>
              <a:defRPr sz="1389"/>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85E37377-EED6-47C3-9B1D-CF36F0FCD8B4}" type="datetime1">
              <a:rPr lang="de-DE" smtClean="0"/>
              <a:t>26.03.2021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4278687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964196" y="382166"/>
            <a:ext cx="4894053" cy="856511"/>
          </a:xfrm>
        </p:spPr>
        <p:txBody>
          <a:bodyPr anchor="b"/>
          <a:lstStyle>
            <a:lvl1pPr algn="l">
              <a:defRPr sz="2381"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286702" y="1618959"/>
            <a:ext cx="8571547" cy="3904666"/>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285060" y="5524472"/>
            <a:ext cx="8571547" cy="476179"/>
          </a:xfrm>
        </p:spPr>
        <p:txBody>
          <a:bodyPr anchor="ctr" anchorCtr="0"/>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B01E8E8-8A29-4D85-A2C3-6995032989B7}"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287017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und Text">
    <p:spTree>
      <p:nvGrpSpPr>
        <p:cNvPr id="1" name=""/>
        <p:cNvGrpSpPr/>
        <p:nvPr/>
      </p:nvGrpSpPr>
      <p:grpSpPr>
        <a:xfrm>
          <a:off x="0" y="0"/>
          <a:ext cx="0" cy="0"/>
          <a:chOff x="0" y="0"/>
          <a:chExt cx="0" cy="0"/>
        </a:xfrm>
      </p:grpSpPr>
      <p:sp>
        <p:nvSpPr>
          <p:cNvPr id="2" name="Titel 1"/>
          <p:cNvSpPr>
            <a:spLocks noGrp="1"/>
          </p:cNvSpPr>
          <p:nvPr>
            <p:ph type="title"/>
          </p:nvPr>
        </p:nvSpPr>
        <p:spPr>
          <a:xfrm>
            <a:off x="3964196" y="382166"/>
            <a:ext cx="4894053" cy="857122"/>
          </a:xfrm>
        </p:spPr>
        <p:txBody>
          <a:bodyPr anchor="b"/>
          <a:lstStyle>
            <a:lvl1pPr algn="l">
              <a:defRPr sz="2381"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286401" y="1618958"/>
            <a:ext cx="5857224" cy="4380845"/>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6429374" y="1618958"/>
            <a:ext cx="2429565" cy="4380845"/>
          </a:xfrm>
        </p:spPr>
        <p:txBody>
          <a:bodyPr/>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3CA6A51E-5224-4001-A6A1-6147DB41844D}"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907382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mit 2-spaltigem Text">
    <p:spTree>
      <p:nvGrpSpPr>
        <p:cNvPr id="1" name=""/>
        <p:cNvGrpSpPr/>
        <p:nvPr/>
      </p:nvGrpSpPr>
      <p:grpSpPr>
        <a:xfrm>
          <a:off x="0" y="0"/>
          <a:ext cx="0" cy="0"/>
          <a:chOff x="0" y="0"/>
          <a:chExt cx="0" cy="0"/>
        </a:xfrm>
      </p:grpSpPr>
      <p:sp>
        <p:nvSpPr>
          <p:cNvPr id="2" name="Titel 1"/>
          <p:cNvSpPr>
            <a:spLocks noGrp="1"/>
          </p:cNvSpPr>
          <p:nvPr>
            <p:ph type="title"/>
          </p:nvPr>
        </p:nvSpPr>
        <p:spPr>
          <a:xfrm>
            <a:off x="3964196" y="382166"/>
            <a:ext cx="4894053" cy="857122"/>
          </a:xfrm>
        </p:spPr>
        <p:txBody>
          <a:bodyPr anchor="b" anchorCtr="0"/>
          <a:lstStyle>
            <a:lvl1pPr algn="l">
              <a:defRPr lang="de-DE" dirty="0"/>
            </a:lvl1pPr>
          </a:lstStyle>
          <a:p>
            <a:r>
              <a:rPr lang="de-DE" dirty="0" smtClean="0"/>
              <a:t>Titelmasterformat durch Klicken bearbeiten</a:t>
            </a:r>
            <a:endParaRPr lang="de-DE" dirty="0"/>
          </a:p>
        </p:txBody>
      </p:sp>
      <p:sp>
        <p:nvSpPr>
          <p:cNvPr id="3" name="Bildplatzhalter 2"/>
          <p:cNvSpPr>
            <a:spLocks noGrp="1"/>
          </p:cNvSpPr>
          <p:nvPr>
            <p:ph type="pic" idx="1"/>
          </p:nvPr>
        </p:nvSpPr>
        <p:spPr>
          <a:xfrm>
            <a:off x="286401" y="1618957"/>
            <a:ext cx="1857069" cy="2001126"/>
          </a:xfrm>
          <a:pattFill prst="ltUpDiag">
            <a:fgClr>
              <a:schemeClr val="accent1"/>
            </a:fgClr>
            <a:bgClr>
              <a:schemeClr val="bg1"/>
            </a:bgClr>
          </a:pattFill>
        </p:spPr>
        <p:txBody>
          <a:bodyPr lIns="144000" tIns="144000"/>
          <a:lstStyle>
            <a:lvl1pPr marL="0" indent="0">
              <a:buNone/>
              <a:defRPr sz="1389"/>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de-DE" smtClean="0"/>
              <a:t>Bild durch Klicken auf Symbol hinzufügen</a:t>
            </a:r>
            <a:endParaRPr lang="de-DE"/>
          </a:p>
        </p:txBody>
      </p:sp>
      <p:sp>
        <p:nvSpPr>
          <p:cNvPr id="4" name="Textplatzhalter 3"/>
          <p:cNvSpPr>
            <a:spLocks noGrp="1"/>
          </p:cNvSpPr>
          <p:nvPr>
            <p:ph type="body" sz="half" idx="2"/>
          </p:nvPr>
        </p:nvSpPr>
        <p:spPr>
          <a:xfrm>
            <a:off x="2428875" y="1618958"/>
            <a:ext cx="6430065" cy="4380845"/>
          </a:xfrm>
        </p:spPr>
        <p:txBody>
          <a:bodyPr numCol="2" spcCol="216000"/>
          <a:lstStyle>
            <a:lvl1pPr marL="0" indent="0">
              <a:buNone/>
              <a:defRPr sz="1389"/>
            </a:lvl1pPr>
            <a:lvl2pPr marL="453588" indent="0">
              <a:buNone/>
              <a:defRPr sz="1191"/>
            </a:lvl2pPr>
            <a:lvl3pPr marL="907176" indent="0">
              <a:buNone/>
              <a:defRPr sz="992"/>
            </a:lvl3pPr>
            <a:lvl4pPr marL="1360764" indent="0">
              <a:buNone/>
              <a:defRPr sz="893"/>
            </a:lvl4pPr>
            <a:lvl5pPr marL="1814352" indent="0">
              <a:buNone/>
              <a:defRPr sz="893"/>
            </a:lvl5pPr>
            <a:lvl6pPr marL="2267941" indent="0">
              <a:buNone/>
              <a:defRPr sz="893"/>
            </a:lvl6pPr>
            <a:lvl7pPr marL="2721529" indent="0">
              <a:buNone/>
              <a:defRPr sz="893"/>
            </a:lvl7pPr>
            <a:lvl8pPr marL="3175117" indent="0">
              <a:buNone/>
              <a:defRPr sz="893"/>
            </a:lvl8pPr>
            <a:lvl9pPr marL="3628705" indent="0">
              <a:buNone/>
              <a:defRPr sz="893"/>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0C1259EA-2A08-45BF-9248-C0AD7AEF30D3}"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9" name="Bildplatzhalter 8"/>
          <p:cNvSpPr>
            <a:spLocks noGrp="1"/>
          </p:cNvSpPr>
          <p:nvPr>
            <p:ph type="pic" sz="quarter" idx="13"/>
          </p:nvPr>
        </p:nvSpPr>
        <p:spPr>
          <a:xfrm>
            <a:off x="285061" y="4000151"/>
            <a:ext cx="1858409" cy="2001124"/>
          </a:xfrm>
          <a:pattFill prst="ltUpDiag">
            <a:fgClr>
              <a:schemeClr val="accent1"/>
            </a:fgClr>
            <a:bgClr>
              <a:schemeClr val="bg1"/>
            </a:bgClr>
          </a:pattFill>
        </p:spPr>
        <p:txBody>
          <a:bodyPr lIns="144000" tIns="144000"/>
          <a:lstStyle>
            <a:lvl1pPr marL="0" indent="0">
              <a:buNone/>
              <a:defRPr sz="1389"/>
            </a:lvl1pPr>
          </a:lstStyle>
          <a:p>
            <a:r>
              <a:rPr lang="de-DE" smtClean="0"/>
              <a:t>Bild durch Klicken auf Symbol hinzufügen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942076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26.03.2021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‹Nr.›</a:t>
            </a:fld>
            <a:endParaRPr lang="de-DE"/>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58595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48F520C-6F56-480F-8597-220998799912}" type="datetime1">
              <a:rPr lang="de-DE" smtClean="0"/>
              <a:t>26.03.2021</a:t>
            </a:fld>
            <a:endParaRPr lang="de-DE"/>
          </a:p>
        </p:txBody>
      </p:sp>
      <p:sp>
        <p:nvSpPr>
          <p:cNvPr id="3" name="Fußzeilenplatzhalter 2"/>
          <p:cNvSpPr>
            <a:spLocks noGrp="1"/>
          </p:cNvSpPr>
          <p:nvPr>
            <p:ph type="ftr" sz="quarter" idx="11"/>
          </p:nvPr>
        </p:nvSpPr>
        <p:spPr/>
        <p:txBody>
          <a:bodyPr/>
          <a:lstStyle/>
          <a:p>
            <a:r>
              <a:rPr lang="de-DE" smtClean="0"/>
              <a:t>Präsentationstitel/Autor/Veranstaltung</a:t>
            </a:r>
            <a:endParaRPr lang="de-DE"/>
          </a:p>
        </p:txBody>
      </p:sp>
      <p:sp>
        <p:nvSpPr>
          <p:cNvPr id="4" name="Foliennummernplatzhalter 3"/>
          <p:cNvSpPr>
            <a:spLocks noGrp="1"/>
          </p:cNvSpPr>
          <p:nvPr>
            <p:ph type="sldNum" sz="quarter" idx="12"/>
          </p:nvPr>
        </p:nvSpPr>
        <p:spPr/>
        <p:txBody>
          <a:bodyPr/>
          <a:lstStyle/>
          <a:p>
            <a:fld id="{527F1E04-A1A3-475C-A843-CFD0985386EF}" type="slidenum">
              <a:rPr lang="de-DE" smtClean="0"/>
              <a:t>‹Nr.›</a:t>
            </a:fld>
            <a:endParaRPr lang="de-DE"/>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3458863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nk">
    <p:spTree>
      <p:nvGrpSpPr>
        <p:cNvPr id="1" name=""/>
        <p:cNvGrpSpPr/>
        <p:nvPr/>
      </p:nvGrpSpPr>
      <p:grpSpPr>
        <a:xfrm>
          <a:off x="0" y="0"/>
          <a:ext cx="0" cy="0"/>
          <a:chOff x="0" y="0"/>
          <a:chExt cx="0" cy="0"/>
        </a:xfrm>
      </p:grpSpPr>
      <p:sp>
        <p:nvSpPr>
          <p:cNvPr id="7" name="Textplatzhalter 6"/>
          <p:cNvSpPr>
            <a:spLocks noGrp="1"/>
          </p:cNvSpPr>
          <p:nvPr userDrawn="1">
            <p:ph type="body" sz="quarter" idx="13" hasCustomPrompt="1"/>
          </p:nvPr>
        </p:nvSpPr>
        <p:spPr>
          <a:xfrm>
            <a:off x="0" y="1238893"/>
            <a:ext cx="9144000" cy="5619108"/>
          </a:xfrm>
          <a:noFill/>
        </p:spPr>
        <p:txBody>
          <a:bodyPr lIns="1296000" tIns="720000" rIns="1440000"/>
          <a:lstStyle>
            <a:lvl1pPr marL="0" indent="0">
              <a:lnSpc>
                <a:spcPts val="3175"/>
              </a:lnSpc>
              <a:spcBef>
                <a:spcPts val="0"/>
              </a:spcBef>
              <a:spcAft>
                <a:spcPts val="0"/>
              </a:spcAft>
              <a:buNone/>
              <a:tabLst>
                <a:tab pos="3383011" algn="l"/>
              </a:tabLst>
              <a:defRPr sz="2778" baseline="0"/>
            </a:lvl1pPr>
          </a:lstStyle>
          <a:p>
            <a:pPr lvl="0"/>
            <a:r>
              <a:rPr lang="de-DE" dirty="0" smtClean="0"/>
              <a:t>Durch Klicken individuelle Dankesformel hinzufügen</a:t>
            </a:r>
          </a:p>
        </p:txBody>
      </p:sp>
      <p:sp>
        <p:nvSpPr>
          <p:cNvPr id="9" name="Textplatzhalter 8"/>
          <p:cNvSpPr>
            <a:spLocks noGrp="1"/>
          </p:cNvSpPr>
          <p:nvPr userDrawn="1">
            <p:ph type="body" sz="quarter" idx="14" hasCustomPrompt="1"/>
          </p:nvPr>
        </p:nvSpPr>
        <p:spPr>
          <a:xfrm>
            <a:off x="1285875" y="4382317"/>
            <a:ext cx="4143621" cy="1618958"/>
          </a:xfrm>
        </p:spPr>
        <p:txBody>
          <a:bodyPr/>
          <a:lstStyle>
            <a:lvl1pPr marL="0" indent="0">
              <a:buNone/>
              <a:defRPr sz="1389" baseline="0"/>
            </a:lvl1pPr>
          </a:lstStyle>
          <a:p>
            <a:pPr lvl="0"/>
            <a:r>
              <a:rPr lang="de-DE" dirty="0" smtClean="0"/>
              <a:t>Durch Klicken Autor/Adresse/Kontaktdaten hinzufügen</a:t>
            </a:r>
          </a:p>
        </p:txBody>
      </p:sp>
      <p:grpSp>
        <p:nvGrpSpPr>
          <p:cNvPr id="31" name="Gruppieren 30"/>
          <p:cNvGrpSpPr>
            <a:grpSpLocks noChangeAspect="1"/>
          </p:cNvGrpSpPr>
          <p:nvPr userDrawn="1"/>
        </p:nvGrpSpPr>
        <p:grpSpPr>
          <a:xfrm>
            <a:off x="285751" y="381211"/>
            <a:ext cx="1673156" cy="857122"/>
            <a:chOff x="7081838" y="144463"/>
            <a:chExt cx="1871662" cy="719137"/>
          </a:xfrm>
        </p:grpSpPr>
        <p:sp>
          <p:nvSpPr>
            <p:cNvPr id="52"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3"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4"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5"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56"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7"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8"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59"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60"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1"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2"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3"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4"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5"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6"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7"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8"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69"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70"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sp>
        <p:nvSpPr>
          <p:cNvPr id="71" name="Freeform 7"/>
          <p:cNvSpPr>
            <a:spLocks noChangeAspect="1"/>
          </p:cNvSpPr>
          <p:nvPr userDrawn="1"/>
        </p:nvSpPr>
        <p:spPr bwMode="auto">
          <a:xfrm>
            <a:off x="1285874" y="0"/>
            <a:ext cx="7858125" cy="6856975"/>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0716" tIns="45358" rIns="90716" bIns="45358" numCol="1" anchor="t" anchorCtr="0" compatLnSpc="1">
            <a:prstTxWarp prst="textNoShape">
              <a:avLst/>
            </a:prstTxWarp>
          </a:bodyPr>
          <a:lstStyle/>
          <a:p>
            <a:endParaRPr lang="de-DE" sz="3175"/>
          </a:p>
        </p:txBody>
      </p:sp>
      <p:sp>
        <p:nvSpPr>
          <p:cNvPr id="5" name="Datumsplatzhalter 4" hidden="1"/>
          <p:cNvSpPr>
            <a:spLocks noGrp="1"/>
          </p:cNvSpPr>
          <p:nvPr>
            <p:ph type="dt" sz="half" idx="15"/>
          </p:nvPr>
        </p:nvSpPr>
        <p:spPr>
          <a:xfrm>
            <a:off x="285750" y="6953114"/>
            <a:ext cx="857155" cy="380943"/>
          </a:xfrm>
        </p:spPr>
        <p:txBody>
          <a:bodyPr/>
          <a:lstStyle/>
          <a:p>
            <a:fld id="{30A2658B-9DCA-4C61-BE60-88DEF3D1D478}" type="datetime1">
              <a:rPr lang="de-DE" smtClean="0"/>
              <a:t>26.03.2021</a:t>
            </a:fld>
            <a:endParaRPr lang="de-DE"/>
          </a:p>
        </p:txBody>
      </p:sp>
      <p:sp>
        <p:nvSpPr>
          <p:cNvPr id="6" name="Fußzeilenplatzhalter 5" hidden="1"/>
          <p:cNvSpPr>
            <a:spLocks noGrp="1"/>
          </p:cNvSpPr>
          <p:nvPr>
            <p:ph type="ftr" sz="quarter" idx="16"/>
          </p:nvPr>
        </p:nvSpPr>
        <p:spPr>
          <a:xfrm>
            <a:off x="2071687" y="6953156"/>
            <a:ext cx="5000069" cy="380943"/>
          </a:xfrm>
        </p:spPr>
        <p:txBody>
          <a:bodyPr/>
          <a:lstStyle/>
          <a:p>
            <a:r>
              <a:rPr lang="de-DE" smtClean="0"/>
              <a:t>Präsentationstitel/Autor/Veranstaltung</a:t>
            </a:r>
            <a:endParaRPr lang="de-DE" dirty="0"/>
          </a:p>
        </p:txBody>
      </p:sp>
      <p:sp>
        <p:nvSpPr>
          <p:cNvPr id="8" name="Foliennummernplatzhalter 7" hidden="1"/>
          <p:cNvSpPr>
            <a:spLocks noGrp="1"/>
          </p:cNvSpPr>
          <p:nvPr>
            <p:ph type="sldNum" sz="quarter" idx="17"/>
          </p:nvPr>
        </p:nvSpPr>
        <p:spPr>
          <a:xfrm>
            <a:off x="8286813" y="6953114"/>
            <a:ext cx="571436" cy="380943"/>
          </a:xfrm>
        </p:spPr>
        <p:txBody>
          <a:bodyPr/>
          <a:lstStyle/>
          <a:p>
            <a:fld id="{527F1E04-A1A3-475C-A843-CFD0985386EF}" type="slidenum">
              <a:rPr lang="de-DE" smtClean="0"/>
              <a:pPr/>
              <a:t>‹Nr.›</a:t>
            </a:fld>
            <a:endParaRPr lang="de-DE"/>
          </a:p>
        </p:txBody>
      </p:sp>
      <p:pic>
        <p:nvPicPr>
          <p:cNvPr id="28" name="Grafik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9538580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E1C2234-98B7-49F4-85EF-8DAF5649976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829513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15124" y="1618959"/>
            <a:ext cx="2143815" cy="4382316"/>
          </a:xfrm>
        </p:spPr>
        <p:txBody>
          <a:bodyPr vert="eaVert"/>
          <a:lstStyle/>
          <a:p>
            <a:r>
              <a:rPr lang="de-DE" smtClean="0"/>
              <a:t>Titelmasterformat durch Klicken bearbeiten</a:t>
            </a:r>
            <a:endParaRPr lang="de-DE" dirty="0"/>
          </a:p>
        </p:txBody>
      </p:sp>
      <p:sp>
        <p:nvSpPr>
          <p:cNvPr id="3" name="Vertikaler Textplatzhalter 2"/>
          <p:cNvSpPr>
            <a:spLocks noGrp="1"/>
          </p:cNvSpPr>
          <p:nvPr>
            <p:ph type="body" orient="vert" idx="1"/>
          </p:nvPr>
        </p:nvSpPr>
        <p:spPr>
          <a:xfrm>
            <a:off x="285062" y="1618959"/>
            <a:ext cx="6142942" cy="4380845"/>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5406BC5-04D9-4099-9923-D3D721330691}"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296186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a:xfrm>
            <a:off x="286702" y="1619806"/>
            <a:ext cx="8571547" cy="4380845"/>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3048903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userDrawn="1">
            <p:ph type="body" idx="1"/>
          </p:nvPr>
        </p:nvSpPr>
        <p:spPr>
          <a:xfrm>
            <a:off x="1286589" y="2095593"/>
            <a:ext cx="6428660" cy="476179"/>
          </a:xfrm>
        </p:spPr>
        <p:txBody>
          <a:bodyPr wrap="none" bIns="0" anchor="b" anchorCtr="0"/>
          <a:lstStyle>
            <a:lvl1pPr marL="0" indent="0">
              <a:lnSpc>
                <a:spcPts val="2381"/>
              </a:lnSpc>
              <a:spcBef>
                <a:spcPts val="0"/>
              </a:spcBef>
              <a:spcAft>
                <a:spcPts val="0"/>
              </a:spcAft>
              <a:buNone/>
              <a:defRPr sz="2778" cap="all" baseline="0">
                <a:solidFill>
                  <a:schemeClr val="accent1"/>
                </a:solidFill>
                <a:latin typeface="+mj-lt"/>
              </a:defRPr>
            </a:lvl1pPr>
            <a:lvl2pPr marL="453588" indent="0">
              <a:buNone/>
              <a:defRPr sz="1786">
                <a:solidFill>
                  <a:schemeClr val="tx1">
                    <a:tint val="75000"/>
                  </a:schemeClr>
                </a:solidFill>
              </a:defRPr>
            </a:lvl2pPr>
            <a:lvl3pPr marL="907176" indent="0">
              <a:buNone/>
              <a:defRPr sz="1587">
                <a:solidFill>
                  <a:schemeClr val="tx1">
                    <a:tint val="75000"/>
                  </a:schemeClr>
                </a:solidFill>
              </a:defRPr>
            </a:lvl3pPr>
            <a:lvl4pPr marL="1360764" indent="0">
              <a:buNone/>
              <a:defRPr sz="1389">
                <a:solidFill>
                  <a:schemeClr val="tx1">
                    <a:tint val="75000"/>
                  </a:schemeClr>
                </a:solidFill>
              </a:defRPr>
            </a:lvl4pPr>
            <a:lvl5pPr marL="1814352" indent="0">
              <a:buNone/>
              <a:defRPr sz="1389">
                <a:solidFill>
                  <a:schemeClr val="tx1">
                    <a:tint val="75000"/>
                  </a:schemeClr>
                </a:solidFill>
              </a:defRPr>
            </a:lvl5pPr>
            <a:lvl6pPr marL="2267941" indent="0">
              <a:buNone/>
              <a:defRPr sz="1389">
                <a:solidFill>
                  <a:schemeClr val="tx1">
                    <a:tint val="75000"/>
                  </a:schemeClr>
                </a:solidFill>
              </a:defRPr>
            </a:lvl6pPr>
            <a:lvl7pPr marL="2721529" indent="0">
              <a:buNone/>
              <a:defRPr sz="1389">
                <a:solidFill>
                  <a:schemeClr val="tx1">
                    <a:tint val="75000"/>
                  </a:schemeClr>
                </a:solidFill>
              </a:defRPr>
            </a:lvl7pPr>
            <a:lvl8pPr marL="3175117" indent="0">
              <a:buNone/>
              <a:defRPr sz="1389">
                <a:solidFill>
                  <a:schemeClr val="tx1">
                    <a:tint val="75000"/>
                  </a:schemeClr>
                </a:solidFill>
              </a:defRPr>
            </a:lvl8pPr>
            <a:lvl9pPr marL="3628705" indent="0">
              <a:buNone/>
              <a:defRPr sz="1389">
                <a:solidFill>
                  <a:schemeClr val="tx1">
                    <a:tint val="75000"/>
                  </a:schemeClr>
                </a:solidFill>
              </a:defRPr>
            </a:lvl9pPr>
          </a:lstStyle>
          <a:p>
            <a:pPr lvl="0"/>
            <a:r>
              <a:rPr lang="de-DE" smtClean="0"/>
              <a:t>Formatvorlagen des Textmasters bearbeiten</a:t>
            </a:r>
          </a:p>
        </p:txBody>
      </p:sp>
      <p:sp>
        <p:nvSpPr>
          <p:cNvPr id="2" name="Titel 1"/>
          <p:cNvSpPr>
            <a:spLocks noGrp="1"/>
          </p:cNvSpPr>
          <p:nvPr userDrawn="1">
            <p:ph type="title"/>
          </p:nvPr>
        </p:nvSpPr>
        <p:spPr>
          <a:xfrm>
            <a:off x="1286589" y="2572036"/>
            <a:ext cx="6428660" cy="2285658"/>
          </a:xfrm>
        </p:spPr>
        <p:txBody>
          <a:bodyPr anchor="t"/>
          <a:lstStyle>
            <a:lvl1pPr algn="l">
              <a:lnSpc>
                <a:spcPts val="4365"/>
              </a:lnSpc>
              <a:defRPr sz="3968" b="0" cap="all">
                <a:solidFill>
                  <a:schemeClr val="accent2"/>
                </a:solidFill>
                <a:latin typeface="Exo 2 Semi Bold" pitchFamily="50" charset="0"/>
              </a:defRPr>
            </a:lvl1pPr>
          </a:lstStyle>
          <a:p>
            <a:r>
              <a:rPr lang="de-DE" smtClean="0"/>
              <a:t>Titelmasterformat durch Klicken bearbeiten</a:t>
            </a:r>
            <a:endParaRPr lang="de-DE" dirty="0"/>
          </a:p>
        </p:txBody>
      </p:sp>
      <p:sp>
        <p:nvSpPr>
          <p:cNvPr id="7" name="Datumsplatzhalter 6" hidden="1"/>
          <p:cNvSpPr>
            <a:spLocks noGrp="1"/>
          </p:cNvSpPr>
          <p:nvPr>
            <p:ph type="dt" sz="half" idx="10"/>
          </p:nvPr>
        </p:nvSpPr>
        <p:spPr>
          <a:xfrm>
            <a:off x="285750" y="6953114"/>
            <a:ext cx="857155" cy="380943"/>
          </a:xfrm>
        </p:spPr>
        <p:txBody>
          <a:bodyPr/>
          <a:lstStyle/>
          <a:p>
            <a:fld id="{30A2658B-9DCA-4C61-BE60-88DEF3D1D478}" type="datetime1">
              <a:rPr lang="de-DE" smtClean="0"/>
              <a:t>26.03.2021</a:t>
            </a:fld>
            <a:endParaRPr lang="de-DE"/>
          </a:p>
        </p:txBody>
      </p:sp>
      <p:sp>
        <p:nvSpPr>
          <p:cNvPr id="8" name="Fußzeilenplatzhalter 7" hidden="1"/>
          <p:cNvSpPr>
            <a:spLocks noGrp="1"/>
          </p:cNvSpPr>
          <p:nvPr>
            <p:ph type="ftr" sz="quarter" idx="11"/>
          </p:nvPr>
        </p:nvSpPr>
        <p:spPr>
          <a:xfrm>
            <a:off x="2071687" y="6953156"/>
            <a:ext cx="5000069" cy="380943"/>
          </a:xfrm>
        </p:spPr>
        <p:txBody>
          <a:bodyPr/>
          <a:lstStyle/>
          <a:p>
            <a:r>
              <a:rPr lang="de-DE" smtClean="0"/>
              <a:t>Präsentationstitel/Autor/Veranstaltung</a:t>
            </a:r>
            <a:endParaRPr lang="de-DE" dirty="0"/>
          </a:p>
        </p:txBody>
      </p:sp>
      <p:sp>
        <p:nvSpPr>
          <p:cNvPr id="9" name="Foliennummernplatzhalter 8" hidden="1"/>
          <p:cNvSpPr>
            <a:spLocks noGrp="1"/>
          </p:cNvSpPr>
          <p:nvPr>
            <p:ph type="sldNum" sz="quarter" idx="12"/>
          </p:nvPr>
        </p:nvSpPr>
        <p:spPr>
          <a:xfrm>
            <a:off x="8286813" y="6953114"/>
            <a:ext cx="571436" cy="380943"/>
          </a:xfrm>
        </p:spPr>
        <p:txBody>
          <a:bodyPr/>
          <a:lstStyle/>
          <a:p>
            <a:fld id="{527F1E04-A1A3-475C-A843-CFD0985386EF}" type="slidenum">
              <a:rPr lang="de-DE" smtClean="0"/>
              <a:pPr/>
              <a:t>‹Nr.›</a:t>
            </a:fld>
            <a:endParaRPr lang="de-DE"/>
          </a:p>
        </p:txBody>
      </p:sp>
      <p:grpSp>
        <p:nvGrpSpPr>
          <p:cNvPr id="10" name="Gruppieren 9"/>
          <p:cNvGrpSpPr>
            <a:grpSpLocks noChangeAspect="1"/>
          </p:cNvGrpSpPr>
          <p:nvPr userDrawn="1"/>
        </p:nvGrpSpPr>
        <p:grpSpPr>
          <a:xfrm>
            <a:off x="285752" y="381211"/>
            <a:ext cx="1673158" cy="857122"/>
            <a:chOff x="7081838" y="144463"/>
            <a:chExt cx="1871662" cy="719137"/>
          </a:xfrm>
        </p:grpSpPr>
        <p:sp>
          <p:nvSpPr>
            <p:cNvPr id="11"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2"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pic>
        <p:nvPicPr>
          <p:cNvPr id="30" name="Grafik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26905566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86210" y="1618335"/>
            <a:ext cx="4142914" cy="4382316"/>
          </a:xfrm>
        </p:spPr>
        <p:txBody>
          <a:bodyPr/>
          <a:lstStyle>
            <a:lvl1pPr>
              <a:defRPr sz="1984"/>
            </a:lvl1pPr>
            <a:lvl2pPr>
              <a:defRPr sz="1984"/>
            </a:lvl2pPr>
            <a:lvl3pPr>
              <a:defRPr sz="1984"/>
            </a:lvl3pPr>
            <a:lvl4pPr>
              <a:defRPr sz="1984"/>
            </a:lvl4pPr>
            <a:lvl5pPr>
              <a:defRPr sz="1984"/>
            </a:lvl5pPr>
            <a:lvl6pPr>
              <a:defRPr sz="1786"/>
            </a:lvl6pPr>
            <a:lvl7pPr>
              <a:defRPr sz="1786"/>
            </a:lvl7pPr>
            <a:lvl8pPr>
              <a:defRPr sz="1786"/>
            </a:lvl8pPr>
            <a:lvl9pPr>
              <a:defRPr sz="178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714875" y="1619806"/>
            <a:ext cx="4142914" cy="4380845"/>
          </a:xfrm>
        </p:spPr>
        <p:txBody>
          <a:bodyPr/>
          <a:lstStyle>
            <a:lvl1pPr>
              <a:defRPr sz="1984"/>
            </a:lvl1pPr>
            <a:lvl2pPr>
              <a:defRPr sz="1984"/>
            </a:lvl2pPr>
            <a:lvl3pPr>
              <a:defRPr sz="1984"/>
            </a:lvl3pPr>
            <a:lvl4pPr>
              <a:defRPr sz="1984"/>
            </a:lvl4pPr>
            <a:lvl5pPr>
              <a:defRPr sz="1984"/>
            </a:lvl5pPr>
            <a:lvl6pPr>
              <a:defRPr sz="1786"/>
            </a:lvl6pPr>
            <a:lvl7pPr>
              <a:defRPr sz="1786"/>
            </a:lvl7pPr>
            <a:lvl8pPr>
              <a:defRPr sz="1786"/>
            </a:lvl8pPr>
            <a:lvl9pPr>
              <a:defRPr sz="1786"/>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p>
            <a:fld id="{5F1F23B7-A4E0-4A45-AADF-CD5A63F6F289}"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616" y="381116"/>
            <a:ext cx="3678446" cy="1071402"/>
          </a:xfrm>
          <a:prstGeom prst="rect">
            <a:avLst/>
          </a:prstGeom>
        </p:spPr>
      </p:pic>
    </p:spTree>
    <p:extLst>
      <p:ext uri="{BB962C8B-B14F-4D97-AF65-F5344CB8AC3E}">
        <p14:creationId xmlns:p14="http://schemas.microsoft.com/office/powerpoint/2010/main" val="16735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286210" y="1619382"/>
            <a:ext cx="4142914" cy="571415"/>
          </a:xfrm>
        </p:spPr>
        <p:txBody>
          <a:bodyPr wrap="none" anchor="ctr" anchorCtr="0"/>
          <a:lstStyle>
            <a:lvl1pPr marL="0" indent="0">
              <a:spcBef>
                <a:spcPts val="0"/>
              </a:spcBef>
              <a:spcAft>
                <a:spcPts val="0"/>
              </a:spcAft>
              <a:buNone/>
              <a:defRPr sz="2381" b="0" cap="all" baseline="0"/>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de-DE" smtClean="0"/>
              <a:t>Formatvorlagen des Textmasters bearbeiten</a:t>
            </a:r>
          </a:p>
        </p:txBody>
      </p:sp>
      <p:sp>
        <p:nvSpPr>
          <p:cNvPr id="4" name="Inhaltsplatzhalter 3"/>
          <p:cNvSpPr>
            <a:spLocks noGrp="1"/>
          </p:cNvSpPr>
          <p:nvPr>
            <p:ph sz="half" idx="2"/>
          </p:nvPr>
        </p:nvSpPr>
        <p:spPr>
          <a:xfrm>
            <a:off x="285504" y="2380665"/>
            <a:ext cx="4143621" cy="3619985"/>
          </a:xfrm>
        </p:spPr>
        <p:txBody>
          <a:bodyPr/>
          <a:lstStyle>
            <a:lvl1pPr>
              <a:defRPr sz="1984"/>
            </a:lvl1pPr>
            <a:lvl2pPr>
              <a:defRPr sz="1984"/>
            </a:lvl2pPr>
            <a:lvl3pPr>
              <a:defRPr sz="1984"/>
            </a:lvl3pPr>
            <a:lvl4pPr>
              <a:defRPr sz="1984"/>
            </a:lvl4pPr>
            <a:lvl5pPr>
              <a:defRPr sz="1984"/>
            </a:lvl5pPr>
            <a:lvl6pPr>
              <a:defRPr sz="1587"/>
            </a:lvl6pPr>
            <a:lvl7pPr>
              <a:defRPr sz="1587"/>
            </a:lvl7pPr>
            <a:lvl8pPr>
              <a:defRPr sz="1587"/>
            </a:lvl8pPr>
            <a:lvl9pPr>
              <a:defRPr sz="1587"/>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714628" y="1619382"/>
            <a:ext cx="4143622" cy="571415"/>
          </a:xfrm>
        </p:spPr>
        <p:txBody>
          <a:bodyPr wrap="none" anchor="ctr" anchorCtr="0"/>
          <a:lstStyle>
            <a:lvl1pPr marL="0" indent="0">
              <a:spcBef>
                <a:spcPts val="0"/>
              </a:spcBef>
              <a:spcAft>
                <a:spcPts val="0"/>
              </a:spcAft>
              <a:buNone/>
              <a:defRPr sz="2381" b="0" cap="all" baseline="0"/>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de-DE" smtClean="0"/>
              <a:t>Formatvorlagen des Textmasters bearbeiten</a:t>
            </a:r>
          </a:p>
        </p:txBody>
      </p:sp>
      <p:sp>
        <p:nvSpPr>
          <p:cNvPr id="6" name="Inhaltsplatzhalter 5"/>
          <p:cNvSpPr>
            <a:spLocks noGrp="1"/>
          </p:cNvSpPr>
          <p:nvPr>
            <p:ph sz="quarter" idx="4"/>
          </p:nvPr>
        </p:nvSpPr>
        <p:spPr>
          <a:xfrm>
            <a:off x="4715335" y="2381692"/>
            <a:ext cx="4142914" cy="3618959"/>
          </a:xfrm>
        </p:spPr>
        <p:txBody>
          <a:bodyPr/>
          <a:lstStyle>
            <a:lvl1pPr>
              <a:defRPr sz="1984"/>
            </a:lvl1pPr>
            <a:lvl2pPr>
              <a:defRPr sz="1984"/>
            </a:lvl2pPr>
            <a:lvl3pPr>
              <a:defRPr sz="1984"/>
            </a:lvl3pPr>
            <a:lvl4pPr>
              <a:defRPr sz="1984"/>
            </a:lvl4pPr>
            <a:lvl5pPr>
              <a:defRPr sz="1984"/>
            </a:lvl5pPr>
            <a:lvl6pPr>
              <a:defRPr sz="1587"/>
            </a:lvl6pPr>
            <a:lvl7pPr>
              <a:defRPr sz="1587"/>
            </a:lvl7pPr>
            <a:lvl8pPr>
              <a:defRPr sz="1587"/>
            </a:lvl8pPr>
            <a:lvl9pPr>
              <a:defRPr sz="1587"/>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170EA310-62CF-4C13-8E83-90FE2584EEDC}" type="datetime1">
              <a:rPr lang="de-DE" smtClean="0"/>
              <a:t>26.03.2021</a:t>
            </a:fld>
            <a:endParaRPr lang="de-DE"/>
          </a:p>
        </p:txBody>
      </p:sp>
      <p:sp>
        <p:nvSpPr>
          <p:cNvPr id="8" name="Fußzeilenplatzhalter 7"/>
          <p:cNvSpPr>
            <a:spLocks noGrp="1"/>
          </p:cNvSpPr>
          <p:nvPr>
            <p:ph type="ftr" sz="quarter" idx="11"/>
          </p:nvPr>
        </p:nvSpPr>
        <p:spPr/>
        <p:txBody>
          <a:bodyPr/>
          <a:lstStyle/>
          <a:p>
            <a:r>
              <a:rPr lang="de-DE" smtClean="0"/>
              <a:t>Präsentationstitel/Autor/Veranstaltung</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391893592"/>
      </p:ext>
    </p:extLst>
  </p:cSld>
  <p:clrMapOvr>
    <a:masterClrMapping/>
  </p:clrMapOvr>
  <p:extLst>
    <p:ext uri="{DCECCB84-F9BA-43D5-87BE-67443E8EF086}">
      <p15:sldGuideLst xmlns:p15="http://schemas.microsoft.com/office/powerpoint/2012/main">
        <p15:guide id="1" orient="horz" pos="182">
          <p15:clr>
            <a:srgbClr val="FBAE40"/>
          </p15:clr>
        </p15:guide>
        <p15:guide id="2" pos="18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285750" y="1618335"/>
            <a:ext cx="1857168" cy="4382316"/>
          </a:xfrm>
        </p:spPr>
        <p:txBody>
          <a:bodyPr/>
          <a:lstStyle>
            <a:lvl1pPr marL="0" indent="0">
              <a:lnSpc>
                <a:spcPct val="100000"/>
              </a:lnSpc>
              <a:spcBef>
                <a:spcPts val="0"/>
              </a:spcBef>
              <a:spcAft>
                <a:spcPts val="417"/>
              </a:spcAft>
              <a:buNone/>
              <a:defRPr sz="1389"/>
            </a:lvl1pPr>
            <a:lvl2pPr marL="214294" indent="0">
              <a:buFont typeface="Arial" panose="020B0604020202020204" pitchFamily="34" charse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4" name="Inhaltsplatzhalter 3"/>
          <p:cNvSpPr>
            <a:spLocks noGrp="1"/>
          </p:cNvSpPr>
          <p:nvPr>
            <p:ph sz="half" idx="2" hasCustomPrompt="1"/>
          </p:nvPr>
        </p:nvSpPr>
        <p:spPr>
          <a:xfrm>
            <a:off x="2428875" y="1618335"/>
            <a:ext cx="6429374" cy="4382316"/>
          </a:xfrm>
        </p:spPr>
        <p:txBody>
          <a:bodyPr/>
          <a:lstStyle>
            <a:lvl1pPr marL="0" indent="0">
              <a:buNone/>
              <a:defRPr/>
            </a:lvl1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FB10439F-E434-4863-9F94-40224B9CDFEB}"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489999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285750" y="1619319"/>
            <a:ext cx="8571547" cy="1143316"/>
          </a:xfrm>
        </p:spPr>
        <p:txBody>
          <a:bodyPr/>
          <a:lstStyle>
            <a:lvl1pPr marL="0" indent="0">
              <a:spcBef>
                <a:spcPts val="0"/>
              </a:spcBef>
              <a:spcAft>
                <a:spcPts val="417"/>
              </a:spcAft>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4" name="Inhaltsplatzhalter 3"/>
          <p:cNvSpPr>
            <a:spLocks noGrp="1"/>
          </p:cNvSpPr>
          <p:nvPr>
            <p:ph sz="half" idx="2" hasCustomPrompt="1"/>
          </p:nvPr>
        </p:nvSpPr>
        <p:spPr>
          <a:xfrm>
            <a:off x="286702" y="3142879"/>
            <a:ext cx="8571547" cy="2857771"/>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315826E6-14F6-4DCD-8A58-C4BA917EDB34}"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4150334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sz="half" idx="1" hasCustomPrompt="1"/>
          </p:nvPr>
        </p:nvSpPr>
        <p:spPr>
          <a:xfrm>
            <a:off x="285750" y="1619319"/>
            <a:ext cx="8571547" cy="2857073"/>
          </a:xfrm>
        </p:spPr>
        <p:txBody>
          <a:bodyPr/>
          <a:lstStyle>
            <a:lvl1pPr marL="0" indent="0">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dirty="0" smtClean="0"/>
              <a:t> </a:t>
            </a:r>
            <a:endParaRPr lang="de-DE" dirty="0"/>
          </a:p>
        </p:txBody>
      </p:sp>
      <p:sp>
        <p:nvSpPr>
          <p:cNvPr id="4" name="Textplatzhalter 3"/>
          <p:cNvSpPr>
            <a:spLocks noGrp="1"/>
          </p:cNvSpPr>
          <p:nvPr>
            <p:ph type="body" sz="half" idx="2"/>
          </p:nvPr>
        </p:nvSpPr>
        <p:spPr>
          <a:xfrm>
            <a:off x="285750" y="4857822"/>
            <a:ext cx="8571547" cy="1142829"/>
          </a:xfrm>
        </p:spPr>
        <p:txBody>
          <a:bodyPr/>
          <a:lstStyle>
            <a:lvl1pPr marL="0" indent="0">
              <a:spcBef>
                <a:spcPts val="0"/>
              </a:spcBef>
              <a:spcAft>
                <a:spcPts val="417"/>
              </a:spcAft>
              <a:buNone/>
              <a:defRPr sz="1389"/>
            </a:lvl1pPr>
            <a:lvl2pPr marL="214294" indent="0">
              <a:buNone/>
              <a:defRPr sz="1389"/>
            </a:lvl2pPr>
            <a:lvl3pPr marL="428587" indent="0">
              <a:buNone/>
              <a:defRPr sz="1389"/>
            </a:lvl3pPr>
            <a:lvl4pPr marL="642881" indent="0">
              <a:buNone/>
              <a:defRPr sz="1389"/>
            </a:lvl4pPr>
            <a:lvl5pPr marL="857174" indent="0">
              <a:buNone/>
              <a:defRPr sz="1389"/>
            </a:lvl5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073110B-FC60-4FAB-ACE1-146858AC5C12}" type="datetime1">
              <a:rPr lang="de-DE" smtClean="0"/>
              <a:t>26.03.2021</a:t>
            </a:fld>
            <a:endParaRPr lang="de-DE"/>
          </a:p>
        </p:txBody>
      </p:sp>
      <p:sp>
        <p:nvSpPr>
          <p:cNvPr id="6" name="Fußzeilenplatzhalter 5"/>
          <p:cNvSpPr>
            <a:spLocks noGrp="1"/>
          </p:cNvSpPr>
          <p:nvPr>
            <p:ph type="ftr" sz="quarter" idx="11"/>
          </p:nvPr>
        </p:nvSpPr>
        <p:spPr/>
        <p:txBody>
          <a:bodyPr/>
          <a:lstStyle/>
          <a:p>
            <a:r>
              <a:rPr lang="de-DE" smtClean="0"/>
              <a:t>Präsentationstitel/Autor/Veranstaltung</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1002559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quarter" idx="1" hasCustomPrompt="1"/>
          </p:nvPr>
        </p:nvSpPr>
        <p:spPr>
          <a:xfrm>
            <a:off x="285750" y="1619636"/>
            <a:ext cx="4142914" cy="2857073"/>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4" name="Inhaltsplatzhalter 3"/>
          <p:cNvSpPr>
            <a:spLocks noGrp="1"/>
          </p:cNvSpPr>
          <p:nvPr>
            <p:ph sz="quarter" idx="2" hasCustomPrompt="1"/>
          </p:nvPr>
        </p:nvSpPr>
        <p:spPr>
          <a:xfrm>
            <a:off x="4715335" y="1619636"/>
            <a:ext cx="4142914" cy="2857073"/>
          </a:xfrm>
        </p:spPr>
        <p:txBody>
          <a:bodyPr/>
          <a:lstStyle>
            <a:lvl1pPr marL="0" indent="0">
              <a:buNone/>
              <a:defRPr/>
            </a:lvl1pPr>
            <a:lvl2pPr marL="214294" indent="0">
              <a:buNone/>
              <a:defRPr/>
            </a:lvl2pPr>
            <a:lvl3pPr marL="428587" indent="0">
              <a:buNone/>
              <a:defRPr/>
            </a:lvl3pPr>
            <a:lvl4pPr marL="642881" indent="0">
              <a:buNone/>
              <a:defRPr/>
            </a:lvl4pPr>
            <a:lvl5pPr marL="857174" indent="0">
              <a:buNone/>
              <a:defRPr/>
            </a:lvl5pPr>
          </a:lstStyle>
          <a:p>
            <a:pPr lvl="0"/>
            <a:r>
              <a:rPr lang="de-DE" dirty="0" smtClean="0"/>
              <a:t> </a:t>
            </a:r>
            <a:endParaRPr lang="de-DE" dirty="0"/>
          </a:p>
        </p:txBody>
      </p:sp>
      <p:sp>
        <p:nvSpPr>
          <p:cNvPr id="5" name="Textplatzhalter 4"/>
          <p:cNvSpPr>
            <a:spLocks noGrp="1"/>
          </p:cNvSpPr>
          <p:nvPr>
            <p:ph type="body" sz="half" idx="3"/>
          </p:nvPr>
        </p:nvSpPr>
        <p:spPr>
          <a:xfrm>
            <a:off x="285750" y="4857822"/>
            <a:ext cx="8573878" cy="1142829"/>
          </a:xfrm>
        </p:spPr>
        <p:txBody>
          <a:bodyPr/>
          <a:lstStyle>
            <a:lvl1pPr marL="0" indent="0">
              <a:spcAft>
                <a:spcPts val="417"/>
              </a:spcAft>
              <a:buNone/>
              <a:defRPr sz="1389"/>
            </a:lvl1pPr>
            <a:lvl2pPr marL="214294" indent="0">
              <a:spcAft>
                <a:spcPts val="417"/>
              </a:spcAft>
              <a:buNone/>
              <a:defRPr sz="1389"/>
            </a:lvl2pPr>
            <a:lvl3pPr marL="428587" indent="0">
              <a:spcAft>
                <a:spcPts val="417"/>
              </a:spcAft>
              <a:buNone/>
              <a:defRPr sz="1389"/>
            </a:lvl3pPr>
            <a:lvl4pPr marL="642881" indent="0">
              <a:spcAft>
                <a:spcPts val="417"/>
              </a:spcAft>
              <a:buNone/>
              <a:defRPr sz="1389"/>
            </a:lvl4pPr>
            <a:lvl5pPr marL="857174" indent="0">
              <a:spcAft>
                <a:spcPts val="417"/>
              </a:spcAft>
              <a:buNone/>
              <a:defRPr sz="1389"/>
            </a:lvl5pPr>
          </a:lstStyle>
          <a:p>
            <a:pPr lvl="0"/>
            <a:r>
              <a:rPr lang="de-DE" smtClean="0"/>
              <a:t>Formatvorlagen des Textmasters bearbeiten</a:t>
            </a:r>
          </a:p>
        </p:txBody>
      </p:sp>
      <p:sp>
        <p:nvSpPr>
          <p:cNvPr id="6" name="Datumsplatzhalter 5"/>
          <p:cNvSpPr>
            <a:spLocks noGrp="1"/>
          </p:cNvSpPr>
          <p:nvPr>
            <p:ph type="dt" sz="half" idx="10"/>
          </p:nvPr>
        </p:nvSpPr>
        <p:spPr/>
        <p:txBody>
          <a:bodyPr/>
          <a:lstStyle/>
          <a:p>
            <a:fld id="{34409F38-DEF5-4898-9CDF-BDB6157DFE11}" type="datetime1">
              <a:rPr lang="de-DE" smtClean="0"/>
              <a:t>26.03.2021</a:t>
            </a:fld>
            <a:endParaRPr lang="de-DE"/>
          </a:p>
        </p:txBody>
      </p:sp>
      <p:sp>
        <p:nvSpPr>
          <p:cNvPr id="7" name="Fußzeilenplatzhalter 6"/>
          <p:cNvSpPr>
            <a:spLocks noGrp="1"/>
          </p:cNvSpPr>
          <p:nvPr>
            <p:ph type="ftr" sz="quarter" idx="11"/>
          </p:nvPr>
        </p:nvSpPr>
        <p:spPr/>
        <p:txBody>
          <a:bodyPr/>
          <a:lstStyle/>
          <a:p>
            <a:r>
              <a:rPr lang="de-DE" smtClean="0"/>
              <a:t>Präsentationstitel/Autor/Veranstaltung</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38226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AFAF9"/>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979805" y="382166"/>
            <a:ext cx="4878443" cy="856167"/>
          </a:xfrm>
          <a:prstGeom prst="rect">
            <a:avLst/>
          </a:prstGeom>
        </p:spPr>
        <p:txBody>
          <a:bodyPr vert="horz" lIns="0" tIns="0" rIns="0" bIns="0" rtlCol="0" anchor="b"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285750" y="1619319"/>
            <a:ext cx="8571547" cy="4380845"/>
          </a:xfrm>
          <a:prstGeom prst="rect">
            <a:avLst/>
          </a:prstGeom>
        </p:spPr>
        <p:txBody>
          <a:bodyPr vert="horz" lIns="0" tIns="0" rIns="0" bIns="0" rtlCol="0">
            <a:no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285750" y="6381636"/>
            <a:ext cx="857155" cy="380943"/>
          </a:xfrm>
          <a:prstGeom prst="rect">
            <a:avLst/>
          </a:prstGeom>
        </p:spPr>
        <p:txBody>
          <a:bodyPr vert="horz" wrap="none" lIns="0" tIns="0" rIns="0" bIns="0" rtlCol="0" anchor="ctr">
            <a:noAutofit/>
          </a:bodyPr>
          <a:lstStyle>
            <a:lvl1pPr algn="l">
              <a:defRPr sz="992">
                <a:solidFill>
                  <a:schemeClr val="accent1"/>
                </a:solidFill>
              </a:defRPr>
            </a:lvl1pPr>
          </a:lstStyle>
          <a:p>
            <a:fld id="{30A2658B-9DCA-4C61-BE60-88DEF3D1D478}" type="datetime1">
              <a:rPr lang="de-DE" smtClean="0"/>
              <a:t>26.03.2021</a:t>
            </a:fld>
            <a:endParaRPr lang="de-DE"/>
          </a:p>
        </p:txBody>
      </p:sp>
      <p:sp>
        <p:nvSpPr>
          <p:cNvPr id="5" name="Fußzeilenplatzhalter 4"/>
          <p:cNvSpPr>
            <a:spLocks noGrp="1"/>
          </p:cNvSpPr>
          <p:nvPr>
            <p:ph type="ftr" sz="quarter" idx="3"/>
          </p:nvPr>
        </p:nvSpPr>
        <p:spPr>
          <a:xfrm>
            <a:off x="2071687" y="6381678"/>
            <a:ext cx="5000069" cy="380943"/>
          </a:xfrm>
          <a:prstGeom prst="rect">
            <a:avLst/>
          </a:prstGeom>
        </p:spPr>
        <p:txBody>
          <a:bodyPr vert="horz" wrap="none" lIns="0" tIns="0" rIns="0" bIns="0" rtlCol="0" anchor="ctr">
            <a:noAutofit/>
          </a:bodyPr>
          <a:lstStyle>
            <a:lvl1pPr algn="ctr">
              <a:defRPr sz="992">
                <a:solidFill>
                  <a:schemeClr val="accent1"/>
                </a:solidFill>
              </a:defRPr>
            </a:lvl1pPr>
          </a:lstStyle>
          <a:p>
            <a:r>
              <a:rPr lang="de-DE" smtClean="0"/>
              <a:t>Präsentationstitel/Autor/Veranstaltung</a:t>
            </a:r>
            <a:endParaRPr lang="de-DE" dirty="0"/>
          </a:p>
        </p:txBody>
      </p:sp>
      <p:sp>
        <p:nvSpPr>
          <p:cNvPr id="6" name="Foliennummernplatzhalter 5"/>
          <p:cNvSpPr>
            <a:spLocks noGrp="1"/>
          </p:cNvSpPr>
          <p:nvPr>
            <p:ph type="sldNum" sz="quarter" idx="4"/>
          </p:nvPr>
        </p:nvSpPr>
        <p:spPr>
          <a:xfrm>
            <a:off x="8286813" y="6381636"/>
            <a:ext cx="571436" cy="380943"/>
          </a:xfrm>
          <a:prstGeom prst="rect">
            <a:avLst/>
          </a:prstGeom>
        </p:spPr>
        <p:txBody>
          <a:bodyPr vert="horz" wrap="none" lIns="0" tIns="0" rIns="0" bIns="0" rtlCol="0" anchor="ctr">
            <a:noAutofit/>
          </a:bodyPr>
          <a:lstStyle>
            <a:lvl1pPr algn="r">
              <a:defRPr sz="992">
                <a:solidFill>
                  <a:schemeClr val="accent1"/>
                </a:solidFill>
              </a:defRPr>
            </a:lvl1pPr>
          </a:lstStyle>
          <a:p>
            <a:fld id="{527F1E04-A1A3-475C-A843-CFD0985386EF}" type="slidenum">
              <a:rPr lang="de-DE" smtClean="0"/>
              <a:pPr/>
              <a:t>‹Nr.›</a:t>
            </a:fld>
            <a:endParaRPr lang="de-DE"/>
          </a:p>
        </p:txBody>
      </p:sp>
      <p:grpSp>
        <p:nvGrpSpPr>
          <p:cNvPr id="30" name="Gruppieren 29"/>
          <p:cNvGrpSpPr>
            <a:grpSpLocks noChangeAspect="1"/>
          </p:cNvGrpSpPr>
          <p:nvPr userDrawn="1"/>
        </p:nvGrpSpPr>
        <p:grpSpPr>
          <a:xfrm>
            <a:off x="285752" y="381211"/>
            <a:ext cx="1673158" cy="857122"/>
            <a:chOff x="7081838" y="144463"/>
            <a:chExt cx="1871662" cy="719137"/>
          </a:xfrm>
        </p:grpSpPr>
        <p:sp>
          <p:nvSpPr>
            <p:cNvPr id="10"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1"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3"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4"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15"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6"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7"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8"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3175"/>
            </a:p>
          </p:txBody>
        </p:sp>
        <p:sp>
          <p:nvSpPr>
            <p:cNvPr id="19" name="Freeform 12"/>
            <p:cNvSpPr>
              <a:spLocks/>
            </p:cNvSpPr>
            <p:nvPr userDrawn="1"/>
          </p:nvSpPr>
          <p:spPr bwMode="auto">
            <a:xfrm>
              <a:off x="7081838" y="695058"/>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0" name="Freeform 13"/>
            <p:cNvSpPr>
              <a:spLocks/>
            </p:cNvSpPr>
            <p:nvPr userDrawn="1"/>
          </p:nvSpPr>
          <p:spPr bwMode="auto">
            <a:xfrm>
              <a:off x="7207250" y="695058"/>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1" name="Rectangle 14"/>
            <p:cNvSpPr>
              <a:spLocks noChangeArrowheads="1"/>
            </p:cNvSpPr>
            <p:nvPr userDrawn="1"/>
          </p:nvSpPr>
          <p:spPr bwMode="auto">
            <a:xfrm>
              <a:off x="7340600"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2" name="Freeform 15"/>
            <p:cNvSpPr>
              <a:spLocks/>
            </p:cNvSpPr>
            <p:nvPr userDrawn="1"/>
          </p:nvSpPr>
          <p:spPr bwMode="auto">
            <a:xfrm>
              <a:off x="7378701" y="695058"/>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3" name="Freeform 16"/>
            <p:cNvSpPr>
              <a:spLocks/>
            </p:cNvSpPr>
            <p:nvPr userDrawn="1"/>
          </p:nvSpPr>
          <p:spPr bwMode="auto">
            <a:xfrm>
              <a:off x="7505700" y="695058"/>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4" name="Freeform 17"/>
            <p:cNvSpPr>
              <a:spLocks noEditPoints="1"/>
            </p:cNvSpPr>
            <p:nvPr userDrawn="1"/>
          </p:nvSpPr>
          <p:spPr bwMode="auto">
            <a:xfrm>
              <a:off x="7612063" y="693471"/>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5" name="Freeform 18"/>
            <p:cNvSpPr>
              <a:spLocks/>
            </p:cNvSpPr>
            <p:nvPr userDrawn="1"/>
          </p:nvSpPr>
          <p:spPr bwMode="auto">
            <a:xfrm>
              <a:off x="7723188" y="691883"/>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6" name="Rectangle 19"/>
            <p:cNvSpPr>
              <a:spLocks noChangeArrowheads="1"/>
            </p:cNvSpPr>
            <p:nvPr userDrawn="1"/>
          </p:nvSpPr>
          <p:spPr bwMode="auto">
            <a:xfrm>
              <a:off x="7834312" y="695058"/>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7" name="Freeform 20"/>
            <p:cNvSpPr>
              <a:spLocks/>
            </p:cNvSpPr>
            <p:nvPr userDrawn="1"/>
          </p:nvSpPr>
          <p:spPr bwMode="auto">
            <a:xfrm>
              <a:off x="7872413" y="695058"/>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8" name="Freeform 21"/>
            <p:cNvSpPr>
              <a:spLocks noEditPoints="1"/>
            </p:cNvSpPr>
            <p:nvPr userDrawn="1"/>
          </p:nvSpPr>
          <p:spPr bwMode="auto">
            <a:xfrm>
              <a:off x="7969250" y="660133"/>
              <a:ext cx="114299"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sp>
          <p:nvSpPr>
            <p:cNvPr id="29" name="Freeform 22"/>
            <p:cNvSpPr>
              <a:spLocks/>
            </p:cNvSpPr>
            <p:nvPr userDrawn="1"/>
          </p:nvSpPr>
          <p:spPr bwMode="auto">
            <a:xfrm>
              <a:off x="8078788" y="695058"/>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sz="3175"/>
            </a:p>
          </p:txBody>
        </p:sp>
      </p:grpSp>
      <p:cxnSp>
        <p:nvCxnSpPr>
          <p:cNvPr id="8" name="Gerade Verbindung 7"/>
          <p:cNvCxnSpPr/>
          <p:nvPr userDrawn="1"/>
        </p:nvCxnSpPr>
        <p:spPr>
          <a:xfrm>
            <a:off x="285061" y="6381636"/>
            <a:ext cx="857387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1" name="Grafik 3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85751" y="381212"/>
            <a:ext cx="3678446" cy="1071402"/>
          </a:xfrm>
          <a:prstGeom prst="rect">
            <a:avLst/>
          </a:prstGeom>
        </p:spPr>
      </p:pic>
    </p:spTree>
    <p:extLst>
      <p:ext uri="{BB962C8B-B14F-4D97-AF65-F5344CB8AC3E}">
        <p14:creationId xmlns:p14="http://schemas.microsoft.com/office/powerpoint/2010/main" val="6117055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Lst>
  <p:hf hdr="0"/>
  <p:txStyles>
    <p:titleStyle>
      <a:lvl1pPr algn="l" defTabSz="907176" rtl="0" eaLnBrk="1" latinLnBrk="0" hangingPunct="1">
        <a:lnSpc>
          <a:spcPts val="2579"/>
        </a:lnSpc>
        <a:spcBef>
          <a:spcPts val="595"/>
        </a:spcBef>
        <a:buNone/>
        <a:defRPr sz="2381" kern="1200" cap="all" baseline="0">
          <a:solidFill>
            <a:schemeClr val="accent3"/>
          </a:solidFill>
          <a:latin typeface="Exo 2 Semi Bold" pitchFamily="50" charset="0"/>
          <a:ea typeface="+mj-ea"/>
          <a:cs typeface="+mj-cs"/>
        </a:defRPr>
      </a:lvl1pPr>
    </p:titleStyle>
    <p:bodyStyle>
      <a:lvl1pPr marL="214294" indent="-214294" algn="l" defTabSz="907176" rtl="0" eaLnBrk="1" latinLnBrk="0" hangingPunct="1">
        <a:spcBef>
          <a:spcPts val="595"/>
        </a:spcBef>
        <a:spcAft>
          <a:spcPts val="595"/>
        </a:spcAft>
        <a:buFont typeface="Calibri" panose="020F0502020204030204" pitchFamily="34" charset="0"/>
        <a:buChar char="−"/>
        <a:defRPr sz="1984" kern="1200">
          <a:solidFill>
            <a:schemeClr val="accent2"/>
          </a:solidFill>
          <a:latin typeface="+mn-lt"/>
          <a:ea typeface="+mn-ea"/>
          <a:cs typeface="+mn-cs"/>
        </a:defRPr>
      </a:lvl1pPr>
      <a:lvl2pPr marL="428587" indent="-214294" algn="l" defTabSz="907176" rtl="0" eaLnBrk="1" latinLnBrk="0" hangingPunct="1">
        <a:spcBef>
          <a:spcPts val="595"/>
        </a:spcBef>
        <a:spcAft>
          <a:spcPts val="298"/>
        </a:spcAft>
        <a:buFont typeface="Calibri" panose="020F0502020204030204" pitchFamily="34" charset="0"/>
        <a:buChar char="−"/>
        <a:defRPr sz="1984" kern="1200">
          <a:solidFill>
            <a:schemeClr val="accent2"/>
          </a:solidFill>
          <a:latin typeface="+mn-lt"/>
          <a:ea typeface="+mn-ea"/>
          <a:cs typeface="+mn-cs"/>
        </a:defRPr>
      </a:lvl2pPr>
      <a:lvl3pPr marL="642881" indent="-214294" algn="l" defTabSz="907176" rtl="0" eaLnBrk="1" latinLnBrk="0" hangingPunct="1">
        <a:spcBef>
          <a:spcPts val="298"/>
        </a:spcBef>
        <a:spcAft>
          <a:spcPts val="298"/>
        </a:spcAft>
        <a:buFont typeface="Calibri" panose="020F0502020204030204" pitchFamily="34" charset="0"/>
        <a:buChar char="−"/>
        <a:defRPr sz="1984" kern="1200">
          <a:solidFill>
            <a:schemeClr val="accent2"/>
          </a:solidFill>
          <a:latin typeface="+mn-lt"/>
          <a:ea typeface="+mn-ea"/>
          <a:cs typeface="+mn-cs"/>
        </a:defRPr>
      </a:lvl3pPr>
      <a:lvl4pPr marL="857174" indent="-214294" algn="l" defTabSz="907176" rtl="0" eaLnBrk="1" latinLnBrk="0" hangingPunct="1">
        <a:spcBef>
          <a:spcPts val="298"/>
        </a:spcBef>
        <a:buFont typeface="Calibri" panose="020F0502020204030204" pitchFamily="34" charset="0"/>
        <a:buChar char="−"/>
        <a:defRPr sz="1984" kern="1200">
          <a:solidFill>
            <a:schemeClr val="accent2"/>
          </a:solidFill>
          <a:latin typeface="+mn-lt"/>
          <a:ea typeface="+mn-ea"/>
          <a:cs typeface="+mn-cs"/>
        </a:defRPr>
      </a:lvl4pPr>
      <a:lvl5pPr marL="1071468" indent="-214294" algn="l" defTabSz="907176" rtl="0" eaLnBrk="1" latinLnBrk="0" hangingPunct="1">
        <a:spcBef>
          <a:spcPts val="0"/>
        </a:spcBef>
        <a:buFont typeface="Calibri" panose="020F0502020204030204" pitchFamily="34" charset="0"/>
        <a:buChar char="−"/>
        <a:defRPr sz="1984" kern="1200">
          <a:solidFill>
            <a:schemeClr val="accent2"/>
          </a:solidFill>
          <a:latin typeface="+mn-lt"/>
          <a:ea typeface="+mn-ea"/>
          <a:cs typeface="+mn-cs"/>
        </a:defRPr>
      </a:lvl5pPr>
      <a:lvl6pPr marL="2494735"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6pPr>
      <a:lvl7pPr marL="2948323"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7pPr>
      <a:lvl8pPr marL="3401911"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8pPr>
      <a:lvl9pPr marL="3855499"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9pPr>
    </p:bodyStyle>
    <p:otherStyle>
      <a:defPPr>
        <a:defRPr lang="de-DE"/>
      </a:defPPr>
      <a:lvl1pPr marL="0" algn="l" defTabSz="907176" rtl="0" eaLnBrk="1" latinLnBrk="0" hangingPunct="1">
        <a:defRPr sz="1786" kern="1200">
          <a:solidFill>
            <a:schemeClr val="tx1"/>
          </a:solidFill>
          <a:latin typeface="+mn-lt"/>
          <a:ea typeface="+mn-ea"/>
          <a:cs typeface="+mn-cs"/>
        </a:defRPr>
      </a:lvl1pPr>
      <a:lvl2pPr marL="453588" algn="l" defTabSz="907176" rtl="0" eaLnBrk="1" latinLnBrk="0" hangingPunct="1">
        <a:defRPr sz="1786" kern="1200">
          <a:solidFill>
            <a:schemeClr val="tx1"/>
          </a:solidFill>
          <a:latin typeface="+mn-lt"/>
          <a:ea typeface="+mn-ea"/>
          <a:cs typeface="+mn-cs"/>
        </a:defRPr>
      </a:lvl2pPr>
      <a:lvl3pPr marL="907176" algn="l" defTabSz="907176" rtl="0" eaLnBrk="1" latinLnBrk="0" hangingPunct="1">
        <a:defRPr sz="1786" kern="1200">
          <a:solidFill>
            <a:schemeClr val="tx1"/>
          </a:solidFill>
          <a:latin typeface="+mn-lt"/>
          <a:ea typeface="+mn-ea"/>
          <a:cs typeface="+mn-cs"/>
        </a:defRPr>
      </a:lvl3pPr>
      <a:lvl4pPr marL="1360764" algn="l" defTabSz="907176" rtl="0" eaLnBrk="1" latinLnBrk="0" hangingPunct="1">
        <a:defRPr sz="1786" kern="1200">
          <a:solidFill>
            <a:schemeClr val="tx1"/>
          </a:solidFill>
          <a:latin typeface="+mn-lt"/>
          <a:ea typeface="+mn-ea"/>
          <a:cs typeface="+mn-cs"/>
        </a:defRPr>
      </a:lvl4pPr>
      <a:lvl5pPr marL="1814352" algn="l" defTabSz="907176" rtl="0" eaLnBrk="1" latinLnBrk="0" hangingPunct="1">
        <a:defRPr sz="1786" kern="1200">
          <a:solidFill>
            <a:schemeClr val="tx1"/>
          </a:solidFill>
          <a:latin typeface="+mn-lt"/>
          <a:ea typeface="+mn-ea"/>
          <a:cs typeface="+mn-cs"/>
        </a:defRPr>
      </a:lvl5pPr>
      <a:lvl6pPr marL="2267941" algn="l" defTabSz="907176" rtl="0" eaLnBrk="1" latinLnBrk="0" hangingPunct="1">
        <a:defRPr sz="1786" kern="1200">
          <a:solidFill>
            <a:schemeClr val="tx1"/>
          </a:solidFill>
          <a:latin typeface="+mn-lt"/>
          <a:ea typeface="+mn-ea"/>
          <a:cs typeface="+mn-cs"/>
        </a:defRPr>
      </a:lvl6pPr>
      <a:lvl7pPr marL="2721529" algn="l" defTabSz="907176" rtl="0" eaLnBrk="1" latinLnBrk="0" hangingPunct="1">
        <a:defRPr sz="1786" kern="1200">
          <a:solidFill>
            <a:schemeClr val="tx1"/>
          </a:solidFill>
          <a:latin typeface="+mn-lt"/>
          <a:ea typeface="+mn-ea"/>
          <a:cs typeface="+mn-cs"/>
        </a:defRPr>
      </a:lvl7pPr>
      <a:lvl8pPr marL="3175117" algn="l" defTabSz="907176" rtl="0" eaLnBrk="1" latinLnBrk="0" hangingPunct="1">
        <a:defRPr sz="1786" kern="1200">
          <a:solidFill>
            <a:schemeClr val="tx1"/>
          </a:solidFill>
          <a:latin typeface="+mn-lt"/>
          <a:ea typeface="+mn-ea"/>
          <a:cs typeface="+mn-cs"/>
        </a:defRPr>
      </a:lvl8pPr>
      <a:lvl9pPr marL="3628705" algn="l" defTabSz="907176" rtl="0" eaLnBrk="1" latinLnBrk="0" hangingPunct="1">
        <a:defRPr sz="178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3.0/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h-muenster.de/pt/labore/medizintechnik/downloads/Workflow_einer_wissenschaftlichen_Literaturrecherche.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www.ncbi.nlm.nih.gov/pubmed?otool=ideulbonnlib"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rzblx10.uni-regensburg.de/dbinfo/warpto.php?bib_id=ulbb&amp;color=8&amp;titel_id=288&amp;url=http%3A%2F%2Fovidsp.ovid.com%2Fovidweb.cgi%3FT%3DJS%26MODE%3Dovid%26PAGE%3Dmain%26NEWS%3Dn%26DBC%3Dy%26D%3Dmesz"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cochranelibrary.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rzblx10.uni-regensburg.de/dbinfo/warpto.php?bib_id=ulbb&amp;color=8&amp;titel_id=2142&amp;url=http%3A%2F%2Fwebofknowledge.com%2FWO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ripdatabase.com/" TargetMode="External"/><Relationship Id="rId2" Type="http://schemas.openxmlformats.org/officeDocument/2006/relationships/hyperlink" Target="http://www.sciencedirec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slide" Target="slide89.xml"/><Relationship Id="rId2" Type="http://schemas.openxmlformats.org/officeDocument/2006/relationships/hyperlink" Target="https://youtu.be/0bGJoN2NHc8"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hyperlink" Target="https://libguides.cmich.edu/cmed/ebm"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en.wikipedia.org/wiki/File:Precisionrecall.svg" TargetMode="External"/><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creativecommons.org/licenses/by-sa/4.0/deed.d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mediatum.ub.tum.de/doc/1095243/1095243.pdf"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ulb.uni-bonn.de/" TargetMode="External"/><Relationship Id="rId2" Type="http://schemas.openxmlformats.org/officeDocument/2006/relationships/hyperlink" Target="https://rzblx10.uni-regensburg.de/dbinfo/fachliste.php?lett=l"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ncbi.nlm.nih.gov/mesh"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ncbi.nlm.nih.gov/mesh"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82.xml.rels><?xml version="1.0" encoding="UTF-8" standalone="yes"?>
<Relationships xmlns="http://schemas.openxmlformats.org/package/2006/relationships"><Relationship Id="rId3" Type="http://schemas.openxmlformats.org/officeDocument/2006/relationships/hyperlink" Target="https://www.ulb.uni-bonn.de/nutzung/fernleihe"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www.nlm.nih.gov/bsd/disted/pubmedtutorial/cover.html" TargetMode="External"/><Relationship Id="rId2" Type="http://schemas.openxmlformats.org/officeDocument/2006/relationships/hyperlink" Target="http://ospguides.ovid.com/OSPguides/medline.htm" TargetMode="Externa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smtClean="0"/>
              <a:t>Grundlagen</a:t>
            </a:r>
            <a:endParaRPr lang="de-DE" noProof="0" dirty="0"/>
          </a:p>
        </p:txBody>
      </p:sp>
      <p:sp>
        <p:nvSpPr>
          <p:cNvPr id="2" name="Untertitel 1"/>
          <p:cNvSpPr>
            <a:spLocks noGrp="1"/>
          </p:cNvSpPr>
          <p:nvPr>
            <p:ph type="subTitle" idx="1"/>
          </p:nvPr>
        </p:nvSpPr>
        <p:spPr/>
        <p:txBody>
          <a:bodyPr/>
          <a:lstStyle/>
          <a:p>
            <a:r>
              <a:rPr lang="de-DE" dirty="0" smtClean="0"/>
              <a:t>Literaturrecherche</a:t>
            </a:r>
          </a:p>
          <a:p>
            <a:r>
              <a:rPr lang="de-DE" noProof="0" dirty="0" smtClean="0"/>
              <a:t>Medizin</a:t>
            </a:r>
          </a:p>
        </p:txBody>
      </p:sp>
      <p:pic>
        <p:nvPicPr>
          <p:cNvPr id="4" name="Grafik 3" descr="CC-BY_icon.png">
            <a:hlinkClick r:id="rId2"/>
          </p:cNvPr>
          <p:cNvPicPr>
            <a:picLocks noChangeAspect="1"/>
          </p:cNvPicPr>
          <p:nvPr/>
        </p:nvPicPr>
        <p:blipFill>
          <a:blip r:embed="rId3" cstate="print"/>
          <a:stretch>
            <a:fillRect/>
          </a:stretch>
        </p:blipFill>
        <p:spPr>
          <a:xfrm>
            <a:off x="7740352" y="6093296"/>
            <a:ext cx="1234488" cy="43207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err="1" smtClean="0"/>
              <a:t>recherche</a:t>
            </a:r>
            <a:endParaRPr lang="de-DE" dirty="0"/>
          </a:p>
        </p:txBody>
      </p:sp>
    </p:spTree>
    <p:extLst>
      <p:ext uri="{BB962C8B-B14F-4D97-AF65-F5344CB8AC3E}">
        <p14:creationId xmlns:p14="http://schemas.microsoft.com/office/powerpoint/2010/main" val="247409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Bestandteile der Recherche</a:t>
            </a:r>
            <a:endParaRPr lang="de-DE" dirty="0"/>
          </a:p>
        </p:txBody>
      </p:sp>
      <p:sp>
        <p:nvSpPr>
          <p:cNvPr id="3" name="Inhaltsplatzhalter 2"/>
          <p:cNvSpPr>
            <a:spLocks noGrp="1"/>
          </p:cNvSpPr>
          <p:nvPr>
            <p:ph idx="1"/>
          </p:nvPr>
        </p:nvSpPr>
        <p:spPr/>
        <p:txBody>
          <a:bodyPr/>
          <a:lstStyle/>
          <a:p>
            <a:r>
              <a:rPr lang="de-DE" dirty="0" smtClean="0"/>
              <a:t>Formulierung Fragestellung/Recherchestrategie</a:t>
            </a:r>
          </a:p>
          <a:p>
            <a:r>
              <a:rPr lang="de-DE" dirty="0" smtClean="0"/>
              <a:t>Suche nach der relevanten Literatur in passenden Datenbanken</a:t>
            </a:r>
          </a:p>
          <a:p>
            <a:pPr lvl="1"/>
            <a:r>
              <a:rPr lang="de-DE" dirty="0" smtClean="0"/>
              <a:t>Z.B. </a:t>
            </a:r>
            <a:r>
              <a:rPr lang="de-DE" dirty="0" err="1" smtClean="0"/>
              <a:t>PubMed</a:t>
            </a:r>
            <a:r>
              <a:rPr lang="de-DE" dirty="0" smtClean="0"/>
              <a:t>, MEDLINE (Ovid), Web </a:t>
            </a:r>
            <a:r>
              <a:rPr lang="de-DE" dirty="0" err="1" smtClean="0"/>
              <a:t>of</a:t>
            </a:r>
            <a:r>
              <a:rPr lang="de-DE" dirty="0" smtClean="0"/>
              <a:t> Science</a:t>
            </a:r>
          </a:p>
          <a:p>
            <a:r>
              <a:rPr lang="de-DE" dirty="0" smtClean="0">
                <a:solidFill>
                  <a:schemeClr val="bg1">
                    <a:lumMod val="75000"/>
                  </a:schemeClr>
                </a:solidFill>
              </a:rPr>
              <a:t>Kritische Bewertung der gefundenen Informationen</a:t>
            </a:r>
          </a:p>
          <a:p>
            <a:r>
              <a:rPr lang="de-DE" dirty="0" smtClean="0">
                <a:solidFill>
                  <a:schemeClr val="bg1">
                    <a:lumMod val="75000"/>
                  </a:schemeClr>
                </a:solidFill>
              </a:rPr>
              <a:t>Anwendung der Literatur</a:t>
            </a:r>
          </a:p>
          <a:p>
            <a:r>
              <a:rPr lang="de-DE" dirty="0" smtClean="0">
                <a:solidFill>
                  <a:schemeClr val="bg1">
                    <a:lumMod val="75000"/>
                  </a:schemeClr>
                </a:solidFill>
              </a:rPr>
              <a:t>Evaluation</a:t>
            </a:r>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10</a:t>
            </a:fld>
            <a:endParaRPr lang="de-DE"/>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8204" y="2411406"/>
            <a:ext cx="2720044" cy="2745786"/>
          </a:xfrm>
          <a:prstGeom prst="rect">
            <a:avLst/>
          </a:prstGeom>
        </p:spPr>
      </p:pic>
    </p:spTree>
    <p:extLst>
      <p:ext uri="{BB962C8B-B14F-4D97-AF65-F5344CB8AC3E}">
        <p14:creationId xmlns:p14="http://schemas.microsoft.com/office/powerpoint/2010/main" val="4199827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Quelle</a:t>
            </a:r>
            <a:endParaRPr lang="de-DE" dirty="0"/>
          </a:p>
        </p:txBody>
      </p:sp>
      <p:sp>
        <p:nvSpPr>
          <p:cNvPr id="3" name="Inhaltsplatzhalter 2"/>
          <p:cNvSpPr>
            <a:spLocks noGrp="1"/>
          </p:cNvSpPr>
          <p:nvPr>
            <p:ph idx="1"/>
          </p:nvPr>
        </p:nvSpPr>
        <p:spPr/>
        <p:txBody>
          <a:bodyPr/>
          <a:lstStyle/>
          <a:p>
            <a:r>
              <a:rPr lang="de-DE" dirty="0" smtClean="0"/>
              <a:t>Viele der Informationen zum Workflow der Literaturrecherche auf den folgenden Folien basieren auf dem PDF „Workflow einer wissenschaftlichen </a:t>
            </a:r>
            <a:r>
              <a:rPr lang="de-DE" dirty="0" smtClean="0"/>
              <a:t>Literaturrecherche</a:t>
            </a:r>
            <a:r>
              <a:rPr lang="de-DE" dirty="0" smtClean="0"/>
              <a:t>“ von L. Bergheimer und C. Backhaus (FH Münster):</a:t>
            </a:r>
          </a:p>
          <a:p>
            <a:pPr marL="0" indent="0">
              <a:buNone/>
            </a:pPr>
            <a:r>
              <a:rPr lang="de-DE" dirty="0">
                <a:hlinkClick r:id="rId2"/>
              </a:rPr>
              <a:t>https://</a:t>
            </a:r>
            <a:r>
              <a:rPr lang="de-DE" dirty="0" smtClean="0">
                <a:hlinkClick r:id="rId2"/>
              </a:rPr>
              <a:t>www.fh-muenster.de/pt/labore/medizintechnik/downloads/Workflow_einer_wissenschaftlichen_Literaturrecherche.pdf</a:t>
            </a:r>
            <a:r>
              <a:rPr lang="de-DE" dirty="0" smtClean="0"/>
              <a:t> (abgerufen am 13. Februar 2020)</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11</a:t>
            </a:fld>
            <a:endParaRPr lang="de-DE"/>
          </a:p>
        </p:txBody>
      </p:sp>
    </p:spTree>
    <p:extLst>
      <p:ext uri="{BB962C8B-B14F-4D97-AF65-F5344CB8AC3E}">
        <p14:creationId xmlns:p14="http://schemas.microsoft.com/office/powerpoint/2010/main" val="3853122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Ablauf einer Recherche</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627449400"/>
              </p:ext>
            </p:extLst>
          </p:nvPr>
        </p:nvGraphicFramePr>
        <p:xfrm>
          <a:off x="287338" y="1619250"/>
          <a:ext cx="8570912" cy="4381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12</a:t>
            </a:fld>
            <a:endParaRPr lang="de-DE"/>
          </a:p>
        </p:txBody>
      </p:sp>
    </p:spTree>
    <p:extLst>
      <p:ext uri="{BB962C8B-B14F-4D97-AF65-F5344CB8AC3E}">
        <p14:creationId xmlns:p14="http://schemas.microsoft.com/office/powerpoint/2010/main" val="1709639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a:t>1. Datenbanken auswählen</a:t>
            </a:r>
          </a:p>
        </p:txBody>
      </p:sp>
      <p:sp>
        <p:nvSpPr>
          <p:cNvPr id="3" name="Titel 2"/>
          <p:cNvSpPr>
            <a:spLocks noGrp="1"/>
          </p:cNvSpPr>
          <p:nvPr>
            <p:ph type="title"/>
          </p:nvPr>
        </p:nvSpPr>
        <p:spPr/>
        <p:txBody>
          <a:bodyPr/>
          <a:lstStyle/>
          <a:p>
            <a:r>
              <a:rPr lang="de-DE" dirty="0" smtClean="0"/>
              <a:t>Überblick über Datenbanken (Medizin und Randgebiete)</a:t>
            </a:r>
            <a:endParaRPr lang="de-DE" dirty="0"/>
          </a:p>
        </p:txBody>
      </p:sp>
    </p:spTree>
    <p:extLst>
      <p:ext uri="{BB962C8B-B14F-4D97-AF65-F5344CB8AC3E}">
        <p14:creationId xmlns:p14="http://schemas.microsoft.com/office/powerpoint/2010/main" val="401137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Pubmed</a:t>
            </a:r>
            <a:endParaRPr lang="de-DE" dirty="0"/>
          </a:p>
        </p:txBody>
      </p:sp>
      <p:sp>
        <p:nvSpPr>
          <p:cNvPr id="3" name="Inhaltsplatzhalter 2"/>
          <p:cNvSpPr>
            <a:spLocks noGrp="1"/>
          </p:cNvSpPr>
          <p:nvPr>
            <p:ph idx="1"/>
          </p:nvPr>
        </p:nvSpPr>
        <p:spPr/>
        <p:txBody>
          <a:bodyPr/>
          <a:lstStyle/>
          <a:p>
            <a:r>
              <a:rPr lang="de-DE" b="1" dirty="0" err="1" smtClean="0"/>
              <a:t>PubMed</a:t>
            </a:r>
            <a:r>
              <a:rPr lang="de-DE" dirty="0"/>
              <a:t> (</a:t>
            </a:r>
            <a:r>
              <a:rPr lang="de-DE" dirty="0">
                <a:hlinkClick r:id="rId2"/>
              </a:rPr>
              <a:t>https://</a:t>
            </a:r>
            <a:r>
              <a:rPr lang="de-DE" dirty="0" smtClean="0">
                <a:hlinkClick r:id="rId2"/>
              </a:rPr>
              <a:t>www.ncbi.nlm.nih.gov/pubmed?otool=ideulbonnlib</a:t>
            </a:r>
            <a:r>
              <a:rPr lang="de-DE" dirty="0" smtClean="0"/>
              <a:t>)</a:t>
            </a:r>
            <a:endParaRPr lang="de-DE" dirty="0"/>
          </a:p>
          <a:p>
            <a:pPr lvl="1"/>
            <a:r>
              <a:rPr lang="de-DE" dirty="0"/>
              <a:t>Weltweit größte und wichtigste medizinische </a:t>
            </a:r>
            <a:r>
              <a:rPr lang="de-DE" dirty="0" smtClean="0"/>
              <a:t>bibliographische Datenbank</a:t>
            </a:r>
          </a:p>
          <a:p>
            <a:pPr lvl="1"/>
            <a:r>
              <a:rPr lang="de-DE" dirty="0" smtClean="0"/>
              <a:t>Sprache</a:t>
            </a:r>
            <a:r>
              <a:rPr lang="de-DE" dirty="0"/>
              <a:t>: Englisch</a:t>
            </a:r>
          </a:p>
          <a:p>
            <a:pPr lvl="1"/>
            <a:r>
              <a:rPr lang="de-DE" dirty="0" smtClean="0"/>
              <a:t>Herausgeber: US National </a:t>
            </a:r>
            <a:r>
              <a:rPr lang="de-DE" dirty="0"/>
              <a:t>Library </a:t>
            </a:r>
            <a:r>
              <a:rPr lang="de-DE" dirty="0" err="1"/>
              <a:t>of</a:t>
            </a:r>
            <a:r>
              <a:rPr lang="de-DE" dirty="0"/>
              <a:t> </a:t>
            </a:r>
            <a:r>
              <a:rPr lang="de-DE" dirty="0" err="1" smtClean="0"/>
              <a:t>Medicine</a:t>
            </a:r>
            <a:endParaRPr lang="de-DE" dirty="0"/>
          </a:p>
          <a:p>
            <a:pPr lvl="1"/>
            <a:r>
              <a:rPr lang="de-DE" dirty="0" smtClean="0"/>
              <a:t>Wertet über 5.200 Zeitschriften aus</a:t>
            </a:r>
            <a:endParaRPr lang="de-DE" dirty="0"/>
          </a:p>
          <a:p>
            <a:pPr lvl="1"/>
            <a:r>
              <a:rPr lang="de-DE" dirty="0" smtClean="0"/>
              <a:t>kostenpflichtige </a:t>
            </a:r>
            <a:r>
              <a:rPr lang="de-DE" dirty="0"/>
              <a:t>Artikel </a:t>
            </a:r>
            <a:r>
              <a:rPr lang="de-DE" dirty="0" smtClean="0"/>
              <a:t>können über </a:t>
            </a:r>
            <a:r>
              <a:rPr lang="de-DE" dirty="0"/>
              <a:t>Bibliothekszugang </a:t>
            </a:r>
            <a:r>
              <a:rPr lang="de-DE" dirty="0" smtClean="0"/>
              <a:t>erhältlich sein</a:t>
            </a:r>
          </a:p>
          <a:p>
            <a:pPr lvl="1"/>
            <a:r>
              <a:rPr lang="de-DE" dirty="0" smtClean="0"/>
              <a:t>Ein Teil, </a:t>
            </a:r>
            <a:r>
              <a:rPr lang="de-DE" dirty="0" err="1" smtClean="0"/>
              <a:t>PubMed</a:t>
            </a:r>
            <a:r>
              <a:rPr lang="de-DE" dirty="0" smtClean="0"/>
              <a:t> Central, enthält </a:t>
            </a:r>
            <a:r>
              <a:rPr lang="de-DE" dirty="0"/>
              <a:t>nur Open Access Artikel</a:t>
            </a:r>
          </a:p>
          <a:p>
            <a:pPr lvl="1"/>
            <a:r>
              <a:rPr lang="de-DE" dirty="0" smtClean="0"/>
              <a:t>Kostenfreie </a:t>
            </a:r>
            <a:r>
              <a:rPr lang="de-DE" dirty="0"/>
              <a:t>Version von </a:t>
            </a:r>
            <a:r>
              <a:rPr lang="de-DE" dirty="0" err="1" smtClean="0"/>
              <a:t>Medline</a:t>
            </a:r>
            <a:r>
              <a:rPr lang="de-DE" dirty="0" smtClean="0"/>
              <a:t> (Unterschied: Suchfunktionalität)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14</a:t>
            </a:fld>
            <a:endParaRPr lang="de-DE"/>
          </a:p>
        </p:txBody>
      </p:sp>
    </p:spTree>
    <p:extLst>
      <p:ext uri="{BB962C8B-B14F-4D97-AF65-F5344CB8AC3E}">
        <p14:creationId xmlns:p14="http://schemas.microsoft.com/office/powerpoint/2010/main" val="3788065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Medline</a:t>
            </a:r>
            <a:endParaRPr lang="de-DE" dirty="0"/>
          </a:p>
        </p:txBody>
      </p:sp>
      <p:sp>
        <p:nvSpPr>
          <p:cNvPr id="3" name="Inhaltsplatzhalter 2"/>
          <p:cNvSpPr>
            <a:spLocks noGrp="1"/>
          </p:cNvSpPr>
          <p:nvPr>
            <p:ph idx="1"/>
          </p:nvPr>
        </p:nvSpPr>
        <p:spPr/>
        <p:txBody>
          <a:bodyPr/>
          <a:lstStyle/>
          <a:p>
            <a:r>
              <a:rPr lang="de-DE" b="1" dirty="0" smtClean="0">
                <a:hlinkClick r:id="rId2"/>
              </a:rPr>
              <a:t>MEDLINE</a:t>
            </a:r>
            <a:endParaRPr lang="de-DE" b="1" dirty="0"/>
          </a:p>
          <a:p>
            <a:pPr lvl="1"/>
            <a:r>
              <a:rPr lang="de-DE" dirty="0"/>
              <a:t>Medizin und Randgebiete (Bioethik, Klinische Studien</a:t>
            </a:r>
            <a:r>
              <a:rPr lang="de-DE" dirty="0" smtClean="0"/>
              <a:t>, Öffentliches Gesundheitswesen</a:t>
            </a:r>
            <a:r>
              <a:rPr lang="de-DE" dirty="0"/>
              <a:t>, Raumfahrtmedizin, u.a.)</a:t>
            </a:r>
          </a:p>
          <a:p>
            <a:pPr lvl="1"/>
            <a:r>
              <a:rPr lang="de-DE" dirty="0" smtClean="0"/>
              <a:t>Sprache</a:t>
            </a:r>
            <a:r>
              <a:rPr lang="de-DE" dirty="0"/>
              <a:t>: Englisch</a:t>
            </a:r>
          </a:p>
          <a:p>
            <a:pPr lvl="1"/>
            <a:r>
              <a:rPr lang="de-DE" dirty="0" smtClean="0"/>
              <a:t>Zeitraum </a:t>
            </a:r>
            <a:r>
              <a:rPr lang="de-DE" dirty="0"/>
              <a:t>1946 bis heute</a:t>
            </a:r>
          </a:p>
          <a:p>
            <a:pPr lvl="1"/>
            <a:r>
              <a:rPr lang="de-DE" dirty="0" smtClean="0"/>
              <a:t>Wertet ca. 5.600 </a:t>
            </a:r>
            <a:r>
              <a:rPr lang="de-DE" dirty="0"/>
              <a:t>internationale </a:t>
            </a:r>
            <a:r>
              <a:rPr lang="de-DE" dirty="0" smtClean="0"/>
              <a:t>Zeitschriften aus</a:t>
            </a:r>
            <a:endParaRPr lang="de-DE" dirty="0"/>
          </a:p>
          <a:p>
            <a:pPr lvl="1"/>
            <a:r>
              <a:rPr lang="de-DE" dirty="0" smtClean="0"/>
              <a:t>Entspricht </a:t>
            </a:r>
            <a:r>
              <a:rPr lang="de-DE" dirty="0"/>
              <a:t>dem gedruckten </a:t>
            </a:r>
            <a:r>
              <a:rPr lang="de-DE" b="1" dirty="0"/>
              <a:t>Index </a:t>
            </a:r>
            <a:r>
              <a:rPr lang="de-DE" b="1" dirty="0" err="1"/>
              <a:t>Medicus</a:t>
            </a:r>
            <a:r>
              <a:rPr lang="de-DE" b="1" dirty="0"/>
              <a:t> </a:t>
            </a:r>
            <a:r>
              <a:rPr lang="de-DE" dirty="0"/>
              <a:t>und einigen anderen </a:t>
            </a:r>
            <a:r>
              <a:rPr lang="de-DE" dirty="0" smtClean="0"/>
              <a:t>gedruckten Bibliografien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15</a:t>
            </a:fld>
            <a:endParaRPr lang="de-DE"/>
          </a:p>
        </p:txBody>
      </p:sp>
    </p:spTree>
    <p:extLst>
      <p:ext uri="{BB962C8B-B14F-4D97-AF65-F5344CB8AC3E}">
        <p14:creationId xmlns:p14="http://schemas.microsoft.com/office/powerpoint/2010/main" val="2941572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Cochrane</a:t>
            </a:r>
            <a:r>
              <a:rPr lang="de-DE" dirty="0" smtClean="0"/>
              <a:t> </a:t>
            </a:r>
            <a:r>
              <a:rPr lang="de-DE" dirty="0" err="1" smtClean="0"/>
              <a:t>library</a:t>
            </a:r>
            <a:endParaRPr lang="de-DE" dirty="0"/>
          </a:p>
        </p:txBody>
      </p:sp>
      <p:sp>
        <p:nvSpPr>
          <p:cNvPr id="3" name="Inhaltsplatzhalter 2"/>
          <p:cNvSpPr>
            <a:spLocks noGrp="1"/>
          </p:cNvSpPr>
          <p:nvPr>
            <p:ph idx="1"/>
          </p:nvPr>
        </p:nvSpPr>
        <p:spPr/>
        <p:txBody>
          <a:bodyPr/>
          <a:lstStyle/>
          <a:p>
            <a:r>
              <a:rPr lang="de-DE" b="1" dirty="0" err="1" smtClean="0"/>
              <a:t>Cochrane</a:t>
            </a:r>
            <a:r>
              <a:rPr lang="de-DE" b="1" dirty="0"/>
              <a:t> Library </a:t>
            </a:r>
            <a:r>
              <a:rPr lang="de-DE" dirty="0"/>
              <a:t>(</a:t>
            </a:r>
            <a:r>
              <a:rPr lang="de-DE" dirty="0">
                <a:hlinkClick r:id="rId2"/>
              </a:rPr>
              <a:t>http://www.cochranelibrary.com</a:t>
            </a:r>
            <a:r>
              <a:rPr lang="de-DE" dirty="0" smtClean="0">
                <a:hlinkClick r:id="rId2"/>
              </a:rPr>
              <a:t>/</a:t>
            </a:r>
            <a:r>
              <a:rPr lang="de-DE" dirty="0" smtClean="0"/>
              <a:t>)</a:t>
            </a:r>
            <a:endParaRPr lang="de-DE" dirty="0"/>
          </a:p>
          <a:p>
            <a:pPr lvl="1"/>
            <a:r>
              <a:rPr lang="de-DE" dirty="0"/>
              <a:t>Sprache: Englisch</a:t>
            </a:r>
          </a:p>
          <a:p>
            <a:pPr lvl="1"/>
            <a:r>
              <a:rPr lang="de-DE" dirty="0" smtClean="0"/>
              <a:t>weltweiter </a:t>
            </a:r>
            <a:r>
              <a:rPr lang="de-DE" dirty="0"/>
              <a:t>und </a:t>
            </a:r>
            <a:r>
              <a:rPr lang="de-DE" dirty="0" smtClean="0"/>
              <a:t>unabhängiger </a:t>
            </a:r>
            <a:r>
              <a:rPr lang="de-DE" dirty="0"/>
              <a:t>Zusammenschluss von Wissenschaftlern, Ärzten und weiteren im Gesundheitswesen tätigen </a:t>
            </a:r>
            <a:r>
              <a:rPr lang="de-DE" dirty="0" smtClean="0"/>
              <a:t>Akteuren</a:t>
            </a:r>
          </a:p>
          <a:p>
            <a:pPr lvl="1"/>
            <a:r>
              <a:rPr lang="de-DE" dirty="0"/>
              <a:t>enthält Systematische </a:t>
            </a:r>
            <a:r>
              <a:rPr lang="de-DE" dirty="0" smtClean="0"/>
              <a:t>Übersichtsarbeiten, klinische Studien, …</a:t>
            </a:r>
          </a:p>
          <a:p>
            <a:pPr lvl="1"/>
            <a:r>
              <a:rPr lang="de-DE" dirty="0" smtClean="0"/>
              <a:t>Kostenfreie </a:t>
            </a:r>
            <a:r>
              <a:rPr lang="de-DE" dirty="0"/>
              <a:t>Recherche und </a:t>
            </a:r>
            <a:r>
              <a:rPr lang="de-DE" dirty="0" err="1"/>
              <a:t>Abstractansicht</a:t>
            </a:r>
            <a:r>
              <a:rPr lang="de-DE" dirty="0"/>
              <a:t> im Bereich </a:t>
            </a:r>
            <a:r>
              <a:rPr lang="de-DE" dirty="0" err="1"/>
              <a:t>Cochrane</a:t>
            </a:r>
            <a:r>
              <a:rPr lang="de-DE" dirty="0"/>
              <a:t> </a:t>
            </a:r>
            <a:r>
              <a:rPr lang="de-DE" dirty="0" smtClean="0"/>
              <a:t>Reviews</a:t>
            </a:r>
            <a:endParaRPr lang="de-DE" dirty="0"/>
          </a:p>
          <a:p>
            <a:pPr lvl="1"/>
            <a:r>
              <a:rPr lang="de-DE" dirty="0"/>
              <a:t>Volltexte kostenpflichtig</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16</a:t>
            </a:fld>
            <a:endParaRPr lang="de-DE"/>
          </a:p>
        </p:txBody>
      </p:sp>
    </p:spTree>
    <p:extLst>
      <p:ext uri="{BB962C8B-B14F-4D97-AF65-F5344CB8AC3E}">
        <p14:creationId xmlns:p14="http://schemas.microsoft.com/office/powerpoint/2010/main" val="2323163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Web </a:t>
            </a:r>
            <a:r>
              <a:rPr lang="de-DE" dirty="0" err="1" smtClean="0"/>
              <a:t>of</a:t>
            </a:r>
            <a:r>
              <a:rPr lang="de-DE" dirty="0" smtClean="0"/>
              <a:t> </a:t>
            </a:r>
            <a:r>
              <a:rPr lang="de-DE" dirty="0" err="1" smtClean="0"/>
              <a:t>science</a:t>
            </a:r>
            <a:endParaRPr lang="de-DE" dirty="0"/>
          </a:p>
        </p:txBody>
      </p:sp>
      <p:sp>
        <p:nvSpPr>
          <p:cNvPr id="3" name="Inhaltsplatzhalter 2"/>
          <p:cNvSpPr>
            <a:spLocks noGrp="1"/>
          </p:cNvSpPr>
          <p:nvPr>
            <p:ph idx="1"/>
          </p:nvPr>
        </p:nvSpPr>
        <p:spPr/>
        <p:txBody>
          <a:bodyPr/>
          <a:lstStyle/>
          <a:p>
            <a:r>
              <a:rPr lang="de-DE" b="1" dirty="0" smtClean="0">
                <a:hlinkClick r:id="rId2"/>
              </a:rPr>
              <a:t>Web </a:t>
            </a:r>
            <a:r>
              <a:rPr lang="de-DE" b="1" dirty="0" err="1" smtClean="0">
                <a:hlinkClick r:id="rId2"/>
              </a:rPr>
              <a:t>of</a:t>
            </a:r>
            <a:r>
              <a:rPr lang="de-DE" b="1" dirty="0" smtClean="0">
                <a:hlinkClick r:id="rId2"/>
              </a:rPr>
              <a:t> Science</a:t>
            </a:r>
            <a:endParaRPr lang="de-DE" b="1" dirty="0" smtClean="0"/>
          </a:p>
          <a:p>
            <a:pPr lvl="1"/>
            <a:r>
              <a:rPr lang="de-DE" dirty="0" smtClean="0"/>
              <a:t>Interdisziplinär</a:t>
            </a:r>
          </a:p>
          <a:p>
            <a:pPr lvl="1"/>
            <a:r>
              <a:rPr lang="de-DE" dirty="0" smtClean="0"/>
              <a:t>Sprache: Englisch</a:t>
            </a:r>
          </a:p>
          <a:p>
            <a:pPr lvl="1"/>
            <a:r>
              <a:rPr lang="de-DE" dirty="0" smtClean="0"/>
              <a:t>Wertet über 33.000 referierte wissenschaftliche Fachzeitschriften aus</a:t>
            </a:r>
          </a:p>
          <a:p>
            <a:pPr lvl="1"/>
            <a:r>
              <a:rPr lang="de-DE" dirty="0" smtClean="0"/>
              <a:t>Berichtszeitraum seit 1945</a:t>
            </a:r>
          </a:p>
          <a:p>
            <a:pPr lvl="1"/>
            <a:r>
              <a:rPr lang="de-DE" dirty="0" smtClean="0"/>
              <a:t>„Die mit dem Impactfaktor“</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17</a:t>
            </a:fld>
            <a:endParaRPr lang="de-DE"/>
          </a:p>
        </p:txBody>
      </p:sp>
    </p:spTree>
    <p:extLst>
      <p:ext uri="{BB962C8B-B14F-4D97-AF65-F5344CB8AC3E}">
        <p14:creationId xmlns:p14="http://schemas.microsoft.com/office/powerpoint/2010/main" val="2511719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Weitere Datenbanken</a:t>
            </a:r>
            <a:endParaRPr lang="de-DE" dirty="0"/>
          </a:p>
        </p:txBody>
      </p:sp>
      <p:sp>
        <p:nvSpPr>
          <p:cNvPr id="3" name="Inhaltsplatzhalter 2"/>
          <p:cNvSpPr>
            <a:spLocks noGrp="1"/>
          </p:cNvSpPr>
          <p:nvPr>
            <p:ph idx="1"/>
          </p:nvPr>
        </p:nvSpPr>
        <p:spPr/>
        <p:txBody>
          <a:bodyPr/>
          <a:lstStyle/>
          <a:p>
            <a:r>
              <a:rPr lang="de-DE" b="1" dirty="0" err="1" smtClean="0"/>
              <a:t>Livivo</a:t>
            </a:r>
            <a:r>
              <a:rPr lang="de-DE" dirty="0" smtClean="0"/>
              <a:t> (https</a:t>
            </a:r>
            <a:r>
              <a:rPr lang="de-DE" dirty="0"/>
              <a:t>://www.livivo.de</a:t>
            </a:r>
            <a:r>
              <a:rPr lang="de-DE" dirty="0" smtClean="0"/>
              <a:t>/)</a:t>
            </a:r>
            <a:endParaRPr lang="de-DE" dirty="0"/>
          </a:p>
          <a:p>
            <a:pPr lvl="1"/>
            <a:r>
              <a:rPr lang="de-DE" dirty="0" smtClean="0"/>
              <a:t>Sprache</a:t>
            </a:r>
            <a:r>
              <a:rPr lang="de-DE" dirty="0"/>
              <a:t>: Englisch, Deutsch</a:t>
            </a:r>
          </a:p>
          <a:p>
            <a:pPr lvl="1"/>
            <a:r>
              <a:rPr lang="de-DE" dirty="0" smtClean="0"/>
              <a:t>Medizin</a:t>
            </a:r>
            <a:r>
              <a:rPr lang="de-DE" dirty="0"/>
              <a:t>, Gesundheitswesen, Ernährungs-, Umwelt </a:t>
            </a:r>
            <a:r>
              <a:rPr lang="de-DE" dirty="0" smtClean="0"/>
              <a:t>und Agrarwissenschaften</a:t>
            </a:r>
            <a:endParaRPr lang="de-DE" dirty="0"/>
          </a:p>
          <a:p>
            <a:pPr lvl="1"/>
            <a:r>
              <a:rPr lang="de-DE" dirty="0" smtClean="0"/>
              <a:t>über </a:t>
            </a:r>
            <a:r>
              <a:rPr lang="de-DE" dirty="0"/>
              <a:t>55 Millionen Datensätze der Lebenswissenschaften</a:t>
            </a:r>
          </a:p>
          <a:p>
            <a:pPr lvl="1"/>
            <a:r>
              <a:rPr lang="de-DE" dirty="0" smtClean="0"/>
              <a:t>Kostenfreie Recherche</a:t>
            </a:r>
          </a:p>
          <a:p>
            <a:r>
              <a:rPr lang="de-DE" b="1" dirty="0" err="1" smtClean="0"/>
              <a:t>ScienceDirect</a:t>
            </a:r>
            <a:r>
              <a:rPr lang="de-DE" b="1" dirty="0" smtClean="0"/>
              <a:t> </a:t>
            </a:r>
            <a:r>
              <a:rPr lang="de-DE" dirty="0"/>
              <a:t>(</a:t>
            </a:r>
            <a:r>
              <a:rPr lang="de-DE" dirty="0">
                <a:hlinkClick r:id="rId2"/>
              </a:rPr>
              <a:t>http://www.sciencedirect.com</a:t>
            </a:r>
            <a:r>
              <a:rPr lang="de-DE" dirty="0" smtClean="0">
                <a:hlinkClick r:id="rId2"/>
              </a:rPr>
              <a:t>/</a:t>
            </a:r>
            <a:r>
              <a:rPr lang="de-DE" dirty="0" smtClean="0"/>
              <a:t>)</a:t>
            </a:r>
            <a:endParaRPr lang="de-DE" b="1" dirty="0" smtClean="0"/>
          </a:p>
          <a:p>
            <a:pPr lvl="1"/>
            <a:r>
              <a:rPr lang="de-DE" dirty="0" smtClean="0"/>
              <a:t>Volltextdatenbank des Verlages </a:t>
            </a:r>
            <a:r>
              <a:rPr lang="de-DE" dirty="0" err="1" smtClean="0"/>
              <a:t>Elsevier</a:t>
            </a:r>
            <a:r>
              <a:rPr lang="de-DE" dirty="0" smtClean="0"/>
              <a:t> (3500 Zeitschriften, 34000 Bücher)</a:t>
            </a:r>
          </a:p>
          <a:p>
            <a:r>
              <a:rPr lang="de-DE" b="1" dirty="0" err="1" smtClean="0"/>
              <a:t>Wiley</a:t>
            </a:r>
            <a:r>
              <a:rPr lang="de-DE" b="1" dirty="0" smtClean="0"/>
              <a:t> Online Library </a:t>
            </a:r>
            <a:r>
              <a:rPr lang="de-DE" dirty="0"/>
              <a:t>(https://onlinelibrary.wiley.com</a:t>
            </a:r>
            <a:r>
              <a:rPr lang="de-DE" dirty="0" smtClean="0"/>
              <a:t>/)</a:t>
            </a:r>
            <a:endParaRPr lang="de-DE" b="1" dirty="0" smtClean="0"/>
          </a:p>
          <a:p>
            <a:pPr lvl="1"/>
            <a:r>
              <a:rPr lang="de-DE" dirty="0" smtClean="0"/>
              <a:t>Volltextdatenbank des Verlages </a:t>
            </a:r>
            <a:r>
              <a:rPr lang="de-DE" dirty="0" err="1" smtClean="0"/>
              <a:t>Wiley</a:t>
            </a:r>
            <a:r>
              <a:rPr lang="de-DE" dirty="0" smtClean="0"/>
              <a:t> (6 Mio. Datensätze)</a:t>
            </a:r>
          </a:p>
          <a:p>
            <a:r>
              <a:rPr lang="de-DE" b="1" dirty="0" smtClean="0"/>
              <a:t>Trip Database</a:t>
            </a:r>
            <a:r>
              <a:rPr lang="de-DE" dirty="0" smtClean="0"/>
              <a:t> (</a:t>
            </a:r>
            <a:r>
              <a:rPr lang="de-DE" dirty="0" smtClean="0">
                <a:hlinkClick r:id="rId3"/>
              </a:rPr>
              <a:t>www.tripdatabase.com</a:t>
            </a:r>
            <a:r>
              <a:rPr lang="de-DE" dirty="0" smtClean="0"/>
              <a:t>)</a:t>
            </a:r>
          </a:p>
          <a:p>
            <a:pPr lvl="1"/>
            <a:r>
              <a:rPr lang="de-DE" dirty="0" smtClean="0"/>
              <a:t>Klinische Studien, Englisch, </a:t>
            </a:r>
            <a:r>
              <a:rPr lang="de-DE" sz="2000" dirty="0" smtClean="0"/>
              <a:t>Anbieter Trip </a:t>
            </a:r>
            <a:r>
              <a:rPr lang="de-DE" sz="2000" dirty="0"/>
              <a:t>Database Ltd</a:t>
            </a:r>
            <a:r>
              <a:rPr lang="de-DE" sz="2000" dirty="0" smtClean="0"/>
              <a:t>.</a:t>
            </a:r>
            <a:endParaRPr lang="de-DE" sz="2000"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18</a:t>
            </a:fld>
            <a:endParaRPr lang="de-DE"/>
          </a:p>
        </p:txBody>
      </p:sp>
    </p:spTree>
    <p:extLst>
      <p:ext uri="{BB962C8B-B14F-4D97-AF65-F5344CB8AC3E}">
        <p14:creationId xmlns:p14="http://schemas.microsoft.com/office/powerpoint/2010/main" val="3468185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Information</a:t>
            </a:r>
            <a:endParaRPr lang="de-DE" dirty="0"/>
          </a:p>
        </p:txBody>
      </p:sp>
      <p:sp>
        <p:nvSpPr>
          <p:cNvPr id="3" name="Inhaltsplatzhalter 2"/>
          <p:cNvSpPr>
            <a:spLocks noGrp="1"/>
          </p:cNvSpPr>
          <p:nvPr>
            <p:ph idx="1"/>
          </p:nvPr>
        </p:nvSpPr>
        <p:spPr>
          <a:xfrm>
            <a:off x="285750" y="1628800"/>
            <a:ext cx="8571547" cy="4380845"/>
          </a:xfrm>
        </p:spPr>
        <p:txBody>
          <a:bodyPr/>
          <a:lstStyle/>
          <a:p>
            <a:r>
              <a:rPr lang="de-DE" dirty="0" smtClean="0"/>
              <a:t>Wo findet man wissenschaftliche Information?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1</a:t>
            </a:fld>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523" y="1789378"/>
            <a:ext cx="6096000" cy="4610100"/>
          </a:xfrm>
          <a:prstGeom prst="rect">
            <a:avLst/>
          </a:prstGeom>
        </p:spPr>
      </p:pic>
      <p:sp>
        <p:nvSpPr>
          <p:cNvPr id="8" name="Rechteckige Legende 7"/>
          <p:cNvSpPr/>
          <p:nvPr/>
        </p:nvSpPr>
        <p:spPr>
          <a:xfrm>
            <a:off x="899592" y="2204864"/>
            <a:ext cx="1800200" cy="792088"/>
          </a:xfrm>
          <a:prstGeom prst="wedgeRectCallout">
            <a:avLst>
              <a:gd name="adj1" fmla="val -13645"/>
              <a:gd name="adj2" fmla="val 7665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„In Büchern“</a:t>
            </a:r>
          </a:p>
        </p:txBody>
      </p:sp>
      <p:sp>
        <p:nvSpPr>
          <p:cNvPr id="9" name="Rechteckige Legende 8"/>
          <p:cNvSpPr/>
          <p:nvPr/>
        </p:nvSpPr>
        <p:spPr>
          <a:xfrm>
            <a:off x="6660232" y="2780928"/>
            <a:ext cx="1800200" cy="792088"/>
          </a:xfrm>
          <a:prstGeom prst="wedgeRectCallout">
            <a:avLst>
              <a:gd name="adj1" fmla="val -37125"/>
              <a:gd name="adj2" fmla="val 777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„In Zeitschriften“</a:t>
            </a:r>
          </a:p>
        </p:txBody>
      </p:sp>
      <p:sp>
        <p:nvSpPr>
          <p:cNvPr id="10" name="Rechteckige Legende 9"/>
          <p:cNvSpPr/>
          <p:nvPr/>
        </p:nvSpPr>
        <p:spPr>
          <a:xfrm>
            <a:off x="3671423" y="5157192"/>
            <a:ext cx="1800200" cy="792088"/>
          </a:xfrm>
          <a:prstGeom prst="wedgeRectCallout">
            <a:avLst>
              <a:gd name="adj1" fmla="val 9357"/>
              <a:gd name="adj2" fmla="val -779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„Im Internet“</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3853287"/>
            <a:ext cx="1015873" cy="1015873"/>
          </a:xfrm>
          <a:prstGeom prst="rect">
            <a:avLst/>
          </a:prstGeo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2561" y="3277223"/>
            <a:ext cx="1003175" cy="1015873"/>
          </a:xfrm>
          <a:prstGeom prst="rect">
            <a:avLst/>
          </a:prstGeom>
        </p:spPr>
      </p:pic>
      <p:pic>
        <p:nvPicPr>
          <p:cNvPr id="15" name="Grafi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881921" y="3560349"/>
            <a:ext cx="1672253" cy="1181028"/>
          </a:xfrm>
          <a:prstGeom prst="rect">
            <a:avLst/>
          </a:prstGeom>
        </p:spPr>
      </p:pic>
    </p:spTree>
    <p:extLst>
      <p:ext uri="{BB962C8B-B14F-4D97-AF65-F5344CB8AC3E}">
        <p14:creationId xmlns:p14="http://schemas.microsoft.com/office/powerpoint/2010/main" val="407486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2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1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2. Suchbegriffe festlegen</a:t>
            </a:r>
            <a:endParaRPr lang="de-DE" dirty="0"/>
          </a:p>
        </p:txBody>
      </p:sp>
      <p:sp>
        <p:nvSpPr>
          <p:cNvPr id="3" name="Titel 2"/>
          <p:cNvSpPr>
            <a:spLocks noGrp="1"/>
          </p:cNvSpPr>
          <p:nvPr>
            <p:ph type="title"/>
          </p:nvPr>
        </p:nvSpPr>
        <p:spPr/>
        <p:txBody>
          <a:bodyPr/>
          <a:lstStyle/>
          <a:p>
            <a:r>
              <a:rPr lang="de-DE" dirty="0" smtClean="0"/>
              <a:t>Formulierung einer Fragestellung / Recherchestrategie</a:t>
            </a:r>
            <a:endParaRPr lang="de-DE" dirty="0"/>
          </a:p>
        </p:txBody>
      </p:sp>
    </p:spTree>
    <p:extLst>
      <p:ext uri="{BB962C8B-B14F-4D97-AF65-F5344CB8AC3E}">
        <p14:creationId xmlns:p14="http://schemas.microsoft.com/office/powerpoint/2010/main" val="29306601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und spezifische fragen</a:t>
            </a:r>
            <a:endParaRPr lang="de-DE" dirty="0"/>
          </a:p>
        </p:txBody>
      </p:sp>
      <p:sp>
        <p:nvSpPr>
          <p:cNvPr id="3" name="Inhaltsplatzhalter 2"/>
          <p:cNvSpPr>
            <a:spLocks noGrp="1"/>
          </p:cNvSpPr>
          <p:nvPr>
            <p:ph idx="1"/>
          </p:nvPr>
        </p:nvSpPr>
        <p:spPr/>
        <p:txBody>
          <a:bodyPr/>
          <a:lstStyle/>
          <a:p>
            <a:r>
              <a:rPr lang="de-DE" dirty="0" smtClean="0"/>
              <a:t>Allgemeine Fragen (Hintergrundwissen) bestehen i.d.R</a:t>
            </a:r>
            <a:r>
              <a:rPr lang="de-DE" dirty="0"/>
              <a:t>.</a:t>
            </a:r>
            <a:r>
              <a:rPr lang="de-DE" dirty="0" smtClean="0"/>
              <a:t> aus zwei Teilen: </a:t>
            </a:r>
          </a:p>
          <a:p>
            <a:pPr lvl="1"/>
            <a:r>
              <a:rPr lang="de-DE" dirty="0" smtClean="0"/>
              <a:t>Fragewort (Wer?, Was?, Wann?, Wo?, Warum?, Wie?)</a:t>
            </a:r>
          </a:p>
          <a:p>
            <a:pPr lvl="1"/>
            <a:r>
              <a:rPr lang="de-DE" dirty="0" smtClean="0"/>
              <a:t>Gesundheitsaspekt (Krankheit, Test, Behandlung etc.)</a:t>
            </a:r>
          </a:p>
          <a:p>
            <a:pPr lvl="1"/>
            <a:r>
              <a:rPr lang="de-DE" dirty="0" smtClean="0"/>
              <a:t>Bsp. „Wie behandelt man einen Herzstillstand?“</a:t>
            </a:r>
          </a:p>
          <a:p>
            <a:pPr lvl="1"/>
            <a:r>
              <a:rPr lang="de-DE" dirty="0" smtClean="0"/>
              <a:t>Passende Antworten häufig in Lehrbücher oder klinischen Datenbanken</a:t>
            </a:r>
          </a:p>
          <a:p>
            <a:r>
              <a:rPr lang="de-DE" dirty="0" smtClean="0"/>
              <a:t>Spezifische Fragen betreffen klinische Entscheidungen und beziehen biologische, psychologische und soziologische Faktoren mit ein</a:t>
            </a:r>
          </a:p>
          <a:p>
            <a:pPr lvl="1"/>
            <a:r>
              <a:rPr lang="de-DE" dirty="0" smtClean="0"/>
              <a:t>Bsp. „Verringert bei erwachsenen Herzstillstandpatienten die zusätzliche Gabe von </a:t>
            </a:r>
            <a:r>
              <a:rPr lang="de-DE" dirty="0" err="1" smtClean="0"/>
              <a:t>Warfarin</a:t>
            </a:r>
            <a:r>
              <a:rPr lang="de-DE" dirty="0" smtClean="0"/>
              <a:t> zur Standardtherapie das Risiko einer </a:t>
            </a:r>
            <a:r>
              <a:rPr lang="de-DE" dirty="0" err="1" smtClean="0"/>
              <a:t>Thromboembolie</a:t>
            </a:r>
            <a:r>
              <a:rPr lang="de-DE" dirty="0" smtClean="0"/>
              <a:t>?“</a:t>
            </a:r>
          </a:p>
          <a:p>
            <a:pPr lvl="1"/>
            <a:r>
              <a:rPr lang="de-DE" dirty="0" smtClean="0"/>
              <a:t>Üblicherweise Recherche in der medizinischen Primärliteratur</a:t>
            </a:r>
          </a:p>
          <a:p>
            <a:pPr lvl="1"/>
            <a:r>
              <a:rPr lang="de-DE" b="1" dirty="0" smtClean="0">
                <a:solidFill>
                  <a:schemeClr val="accent3"/>
                </a:solidFill>
              </a:rPr>
              <a:t>PICO </a:t>
            </a:r>
            <a:r>
              <a:rPr lang="de-DE" dirty="0" smtClean="0">
                <a:solidFill>
                  <a:schemeClr val="accent3"/>
                </a:solidFill>
              </a:rPr>
              <a:t>Modell</a:t>
            </a:r>
            <a:r>
              <a:rPr lang="de-DE" dirty="0" smtClean="0"/>
              <a:t> hierfür gut geeignet</a:t>
            </a:r>
            <a:endParaRPr lang="de-DE" b="1"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20</a:t>
            </a:fld>
            <a:endParaRPr lang="de-DE"/>
          </a:p>
        </p:txBody>
      </p:sp>
    </p:spTree>
    <p:extLst>
      <p:ext uri="{BB962C8B-B14F-4D97-AF65-F5344CB8AC3E}">
        <p14:creationId xmlns:p14="http://schemas.microsoft.com/office/powerpoint/2010/main" val="12739797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a:t>
            </a:r>
            <a:r>
              <a:rPr lang="de-DE" dirty="0" err="1" smtClean="0"/>
              <a:t>pico</a:t>
            </a:r>
            <a:r>
              <a:rPr lang="de-DE" dirty="0" smtClean="0"/>
              <a:t> Modell</a:t>
            </a:r>
            <a:endParaRPr lang="de-DE" dirty="0"/>
          </a:p>
        </p:txBody>
      </p:sp>
      <p:sp>
        <p:nvSpPr>
          <p:cNvPr id="3" name="Inhaltsplatzhalter 2"/>
          <p:cNvSpPr>
            <a:spLocks noGrp="1"/>
          </p:cNvSpPr>
          <p:nvPr>
            <p:ph idx="1"/>
          </p:nvPr>
        </p:nvSpPr>
        <p:spPr/>
        <p:txBody>
          <a:bodyPr/>
          <a:lstStyle/>
          <a:p>
            <a:r>
              <a:rPr lang="de-DE" b="1" dirty="0" smtClean="0"/>
              <a:t>PICO</a:t>
            </a:r>
          </a:p>
          <a:p>
            <a:pPr lvl="1"/>
            <a:r>
              <a:rPr lang="de-DE" b="1" dirty="0" smtClean="0"/>
              <a:t>Population bzw. Patient bzw. Problem</a:t>
            </a:r>
          </a:p>
          <a:p>
            <a:pPr lvl="1"/>
            <a:r>
              <a:rPr lang="de-DE" b="1" dirty="0" smtClean="0"/>
              <a:t>Intervention</a:t>
            </a:r>
          </a:p>
          <a:p>
            <a:pPr lvl="1"/>
            <a:r>
              <a:rPr lang="de-DE" b="1" dirty="0" err="1" smtClean="0"/>
              <a:t>Comparison</a:t>
            </a:r>
            <a:endParaRPr lang="de-DE" b="1" dirty="0" smtClean="0"/>
          </a:p>
          <a:p>
            <a:pPr lvl="1"/>
            <a:r>
              <a:rPr lang="de-DE" b="1" dirty="0" smtClean="0"/>
              <a:t>Outcome</a:t>
            </a:r>
          </a:p>
          <a:p>
            <a:r>
              <a:rPr lang="de-DE" dirty="0" smtClean="0"/>
              <a:t>Bezeichnet eine Methode, eine wohlformulierte, </a:t>
            </a:r>
            <a:r>
              <a:rPr lang="de-DE" dirty="0" err="1" smtClean="0"/>
              <a:t>beantwortbare</a:t>
            </a:r>
            <a:r>
              <a:rPr lang="de-DE" dirty="0" smtClean="0"/>
              <a:t> klinische Frage zu erstellen</a:t>
            </a:r>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21</a:t>
            </a:fld>
            <a:endParaRPr lang="de-DE"/>
          </a:p>
        </p:txBody>
      </p:sp>
    </p:spTree>
    <p:extLst>
      <p:ext uri="{BB962C8B-B14F-4D97-AF65-F5344CB8AC3E}">
        <p14:creationId xmlns:p14="http://schemas.microsoft.com/office/powerpoint/2010/main" val="1133742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ist eine wohlformulierte Frage?</a:t>
            </a:r>
            <a:endParaRPr lang="de-DE" dirty="0"/>
          </a:p>
        </p:txBody>
      </p:sp>
      <p:sp>
        <p:nvSpPr>
          <p:cNvPr id="3" name="Inhaltsplatzhalter 2"/>
          <p:cNvSpPr>
            <a:spLocks noGrp="1"/>
          </p:cNvSpPr>
          <p:nvPr>
            <p:ph idx="1"/>
          </p:nvPr>
        </p:nvSpPr>
        <p:spPr/>
        <p:txBody>
          <a:bodyPr/>
          <a:lstStyle/>
          <a:p>
            <a:r>
              <a:rPr lang="de-DE" dirty="0" smtClean="0"/>
              <a:t>Eine wohlformulierte klinische Frage</a:t>
            </a:r>
          </a:p>
          <a:p>
            <a:pPr lvl="1"/>
            <a:r>
              <a:rPr lang="de-DE" dirty="0" smtClean="0"/>
              <a:t>bezieht sich direkt auf eine vorliegende Problemstellung</a:t>
            </a:r>
          </a:p>
          <a:p>
            <a:pPr lvl="1"/>
            <a:r>
              <a:rPr lang="de-DE" dirty="0" smtClean="0"/>
              <a:t>ist so formuliert, dass sie die Suche nach einer präzisen Antwort vereinfacht</a:t>
            </a:r>
          </a:p>
          <a:p>
            <a:pPr lvl="1"/>
            <a:r>
              <a:rPr lang="de-DE" dirty="0" smtClean="0"/>
              <a:t>ist scharf umrissen und gut ausgedrückt (d.h. lesbar und nicht schwammig)</a:t>
            </a:r>
          </a:p>
          <a:p>
            <a:pPr lvl="1"/>
            <a:r>
              <a:rPr lang="de-DE" dirty="0" smtClean="0"/>
              <a:t>Enthält alle vier PICO Elemente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22</a:t>
            </a:fld>
            <a:endParaRPr lang="de-DE"/>
          </a:p>
        </p:txBody>
      </p:sp>
    </p:spTree>
    <p:extLst>
      <p:ext uri="{BB962C8B-B14F-4D97-AF65-F5344CB8AC3E}">
        <p14:creationId xmlns:p14="http://schemas.microsoft.com/office/powerpoint/2010/main" val="490832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PICO</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2744084897"/>
              </p:ext>
            </p:extLst>
          </p:nvPr>
        </p:nvGraphicFramePr>
        <p:xfrm>
          <a:off x="287338" y="1619250"/>
          <a:ext cx="8570914" cy="4358894"/>
        </p:xfrm>
        <a:graphic>
          <a:graphicData uri="http://schemas.openxmlformats.org/drawingml/2006/table">
            <a:tbl>
              <a:tblPr firstRow="1" bandRow="1">
                <a:tableStyleId>{2D5ABB26-0587-4C30-8999-92F81FD0307C}</a:tableStyleId>
              </a:tblPr>
              <a:tblGrid>
                <a:gridCol w="396230">
                  <a:extLst>
                    <a:ext uri="{9D8B030D-6E8A-4147-A177-3AD203B41FA5}">
                      <a16:colId xmlns:a16="http://schemas.microsoft.com/office/drawing/2014/main" val="2495649118"/>
                    </a:ext>
                  </a:extLst>
                </a:gridCol>
                <a:gridCol w="1584176">
                  <a:extLst>
                    <a:ext uri="{9D8B030D-6E8A-4147-A177-3AD203B41FA5}">
                      <a16:colId xmlns:a16="http://schemas.microsoft.com/office/drawing/2014/main" val="4146736442"/>
                    </a:ext>
                  </a:extLst>
                </a:gridCol>
                <a:gridCol w="2880320">
                  <a:extLst>
                    <a:ext uri="{9D8B030D-6E8A-4147-A177-3AD203B41FA5}">
                      <a16:colId xmlns:a16="http://schemas.microsoft.com/office/drawing/2014/main" val="4130057915"/>
                    </a:ext>
                  </a:extLst>
                </a:gridCol>
                <a:gridCol w="3710188">
                  <a:extLst>
                    <a:ext uri="{9D8B030D-6E8A-4147-A177-3AD203B41FA5}">
                      <a16:colId xmlns:a16="http://schemas.microsoft.com/office/drawing/2014/main" val="1085608734"/>
                    </a:ext>
                  </a:extLst>
                </a:gridCol>
              </a:tblGrid>
              <a:tr h="370840">
                <a:tc>
                  <a:txBody>
                    <a:bodyPr/>
                    <a:lstStyle/>
                    <a:p>
                      <a:r>
                        <a:rPr lang="de-DE" dirty="0" smtClean="0"/>
                        <a:t>P</a:t>
                      </a:r>
                      <a:endParaRPr lang="de-DE" b="1" dirty="0"/>
                    </a:p>
                  </a:txBody>
                  <a:tcPr>
                    <a:solidFill>
                      <a:schemeClr val="bg1">
                        <a:lumMod val="95000"/>
                      </a:schemeClr>
                    </a:solidFill>
                  </a:tcPr>
                </a:tc>
                <a:tc>
                  <a:txBody>
                    <a:bodyPr/>
                    <a:lstStyle/>
                    <a:p>
                      <a:r>
                        <a:rPr lang="de-DE" b="1" dirty="0" smtClean="0"/>
                        <a:t>P</a:t>
                      </a:r>
                      <a:r>
                        <a:rPr lang="de-DE" dirty="0" smtClean="0"/>
                        <a:t>atient </a:t>
                      </a:r>
                      <a:endParaRPr lang="de-DE" dirty="0"/>
                    </a:p>
                  </a:txBody>
                  <a:tcPr>
                    <a:solidFill>
                      <a:schemeClr val="bg1">
                        <a:lumMod val="95000"/>
                      </a:schemeClr>
                    </a:solidFill>
                  </a:tcPr>
                </a:tc>
                <a:tc>
                  <a:txBody>
                    <a:bodyPr/>
                    <a:lstStyle/>
                    <a:p>
                      <a:r>
                        <a:rPr lang="de-DE" dirty="0" smtClean="0"/>
                        <a:t>Problem, Population</a:t>
                      </a:r>
                      <a:endParaRPr lang="de-DE" dirty="0"/>
                    </a:p>
                  </a:txBody>
                  <a:tcPr>
                    <a:solidFill>
                      <a:schemeClr val="bg1">
                        <a:lumMod val="95000"/>
                      </a:schemeClr>
                    </a:solidFill>
                  </a:tcPr>
                </a:tc>
                <a:tc>
                  <a:txBody>
                    <a:bodyPr/>
                    <a:lstStyle/>
                    <a:p>
                      <a:r>
                        <a:rPr lang="de-DE" dirty="0" smtClean="0"/>
                        <a:t>„Wie könnte man eine Gruppe von Patienten beschreiben, die meiner gleicht?“</a:t>
                      </a:r>
                      <a:endParaRPr lang="de-DE" dirty="0"/>
                    </a:p>
                  </a:txBody>
                  <a:tcPr>
                    <a:solidFill>
                      <a:schemeClr val="bg1">
                        <a:lumMod val="95000"/>
                      </a:schemeClr>
                    </a:solidFill>
                  </a:tcPr>
                </a:tc>
                <a:extLst>
                  <a:ext uri="{0D108BD9-81ED-4DB2-BD59-A6C34878D82A}">
                    <a16:rowId xmlns:a16="http://schemas.microsoft.com/office/drawing/2014/main" val="274251786"/>
                  </a:ext>
                </a:extLst>
              </a:tr>
              <a:tr h="370840">
                <a:tc>
                  <a:txBody>
                    <a:bodyPr/>
                    <a:lstStyle/>
                    <a:p>
                      <a:r>
                        <a:rPr lang="de-DE" dirty="0" smtClean="0"/>
                        <a:t>I</a:t>
                      </a:r>
                      <a:endParaRPr lang="de-DE" b="1" dirty="0"/>
                    </a:p>
                  </a:txBody>
                  <a:tcPr>
                    <a:solidFill>
                      <a:schemeClr val="bg1">
                        <a:lumMod val="95000"/>
                      </a:schemeClr>
                    </a:solidFill>
                  </a:tcPr>
                </a:tc>
                <a:tc>
                  <a:txBody>
                    <a:bodyPr/>
                    <a:lstStyle/>
                    <a:p>
                      <a:r>
                        <a:rPr lang="de-DE" b="1" dirty="0" smtClean="0"/>
                        <a:t>I</a:t>
                      </a:r>
                      <a:r>
                        <a:rPr lang="de-DE" dirty="0" smtClean="0"/>
                        <a:t>ntervention</a:t>
                      </a:r>
                      <a:endParaRPr lang="de-DE" dirty="0"/>
                    </a:p>
                  </a:txBody>
                  <a:tcPr>
                    <a:solidFill>
                      <a:schemeClr val="bg1">
                        <a:lumMod val="95000"/>
                      </a:schemeClr>
                    </a:solidFill>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dirty="0" smtClean="0"/>
                        <a:t>prognostischer</a:t>
                      </a:r>
                      <a:r>
                        <a:rPr lang="de-DE" baseline="0" dirty="0" smtClean="0"/>
                        <a:t> </a:t>
                      </a:r>
                      <a:r>
                        <a:rPr lang="de-DE" dirty="0" smtClean="0"/>
                        <a:t>Faktor,</a:t>
                      </a:r>
                      <a:r>
                        <a:rPr lang="de-DE" baseline="0" dirty="0" smtClean="0"/>
                        <a:t> </a:t>
                      </a:r>
                      <a:r>
                        <a:rPr lang="de-DE" dirty="0" smtClean="0"/>
                        <a:t>Exposition</a:t>
                      </a:r>
                    </a:p>
                    <a:p>
                      <a:endParaRPr lang="de-DE" dirty="0"/>
                    </a:p>
                  </a:txBody>
                  <a:tcPr>
                    <a:solidFill>
                      <a:schemeClr val="bg1">
                        <a:lumMod val="95000"/>
                      </a:schemeClr>
                    </a:solidFill>
                  </a:tcPr>
                </a:tc>
                <a:tc>
                  <a:txBody>
                    <a:bodyPr/>
                    <a:lstStyle/>
                    <a:p>
                      <a:r>
                        <a:rPr lang="de-DE" dirty="0" smtClean="0"/>
                        <a:t>„Welche Intervention,</a:t>
                      </a:r>
                      <a:r>
                        <a:rPr lang="de-DE" baseline="0" dirty="0" smtClean="0"/>
                        <a:t> welcher prognostische Faktor, welche Exposition möchte ich betrachten?“</a:t>
                      </a:r>
                      <a:endParaRPr lang="de-DE" dirty="0"/>
                    </a:p>
                  </a:txBody>
                  <a:tcPr>
                    <a:solidFill>
                      <a:schemeClr val="bg1">
                        <a:lumMod val="95000"/>
                      </a:schemeClr>
                    </a:solidFill>
                  </a:tcPr>
                </a:tc>
                <a:extLst>
                  <a:ext uri="{0D108BD9-81ED-4DB2-BD59-A6C34878D82A}">
                    <a16:rowId xmlns:a16="http://schemas.microsoft.com/office/drawing/2014/main" val="3029970466"/>
                  </a:ext>
                </a:extLst>
              </a:tr>
              <a:tr h="370840">
                <a:tc>
                  <a:txBody>
                    <a:bodyPr/>
                    <a:lstStyle/>
                    <a:p>
                      <a:r>
                        <a:rPr lang="de-DE" dirty="0" smtClean="0"/>
                        <a:t>C</a:t>
                      </a:r>
                      <a:endParaRPr lang="de-DE" b="1" dirty="0"/>
                    </a:p>
                  </a:txBody>
                  <a:tcPr>
                    <a:solidFill>
                      <a:schemeClr val="bg1">
                        <a:lumMod val="95000"/>
                      </a:schemeClr>
                    </a:solidFill>
                  </a:tcPr>
                </a:tc>
                <a:tc>
                  <a:txBody>
                    <a:bodyPr/>
                    <a:lstStyle/>
                    <a:p>
                      <a:r>
                        <a:rPr lang="de-DE" b="1" dirty="0" err="1" smtClean="0"/>
                        <a:t>C</a:t>
                      </a:r>
                      <a:r>
                        <a:rPr lang="de-DE" dirty="0" err="1" smtClean="0"/>
                        <a:t>omparison</a:t>
                      </a:r>
                      <a:endParaRPr lang="de-DE" dirty="0"/>
                    </a:p>
                  </a:txBody>
                  <a:tcPr>
                    <a:solidFill>
                      <a:schemeClr val="bg1">
                        <a:lumMod val="95000"/>
                      </a:schemeClr>
                    </a:solidFill>
                  </a:tcPr>
                </a:tc>
                <a:tc>
                  <a:txBody>
                    <a:bodyPr/>
                    <a:lstStyle/>
                    <a:p>
                      <a:r>
                        <a:rPr lang="de-DE" dirty="0" smtClean="0"/>
                        <a:t>Vergleich oder (falls zutreffend) Intervention</a:t>
                      </a:r>
                      <a:endParaRPr lang="de-DE" dirty="0"/>
                    </a:p>
                  </a:txBody>
                  <a:tcPr>
                    <a:solidFill>
                      <a:schemeClr val="bg1">
                        <a:lumMod val="95000"/>
                      </a:schemeClr>
                    </a:solidFill>
                  </a:tcPr>
                </a:tc>
                <a:tc>
                  <a:txBody>
                    <a:bodyPr/>
                    <a:lstStyle/>
                    <a:p>
                      <a:r>
                        <a:rPr lang="de-DE" dirty="0" smtClean="0"/>
                        <a:t>„Was wäre die hauptsächliche</a:t>
                      </a:r>
                      <a:r>
                        <a:rPr lang="de-DE" baseline="0" dirty="0" smtClean="0"/>
                        <a:t> Alternative zur Intervention?“</a:t>
                      </a:r>
                      <a:endParaRPr lang="de-DE" dirty="0"/>
                    </a:p>
                  </a:txBody>
                  <a:tcPr>
                    <a:solidFill>
                      <a:schemeClr val="bg1">
                        <a:lumMod val="95000"/>
                      </a:schemeClr>
                    </a:solidFill>
                  </a:tcPr>
                </a:tc>
                <a:extLst>
                  <a:ext uri="{0D108BD9-81ED-4DB2-BD59-A6C34878D82A}">
                    <a16:rowId xmlns:a16="http://schemas.microsoft.com/office/drawing/2014/main" val="1466794901"/>
                  </a:ext>
                </a:extLst>
              </a:tr>
              <a:tr h="370840">
                <a:tc>
                  <a:txBody>
                    <a:bodyPr/>
                    <a:lstStyle/>
                    <a:p>
                      <a:r>
                        <a:rPr lang="de-DE" dirty="0" smtClean="0"/>
                        <a:t>O</a:t>
                      </a:r>
                      <a:endParaRPr lang="de-DE" b="1" dirty="0"/>
                    </a:p>
                  </a:txBody>
                  <a:tcPr>
                    <a:solidFill>
                      <a:schemeClr val="bg1">
                        <a:lumMod val="95000"/>
                      </a:schemeClr>
                    </a:solidFill>
                  </a:tcPr>
                </a:tc>
                <a:tc>
                  <a:txBody>
                    <a:bodyPr/>
                    <a:lstStyle/>
                    <a:p>
                      <a:r>
                        <a:rPr lang="de-DE" b="1" dirty="0" smtClean="0"/>
                        <a:t>O</a:t>
                      </a:r>
                      <a:r>
                        <a:rPr lang="de-DE" dirty="0" smtClean="0"/>
                        <a:t>utcome</a:t>
                      </a:r>
                      <a:endParaRPr lang="de-DE" dirty="0"/>
                    </a:p>
                  </a:txBody>
                  <a:tcPr>
                    <a:solidFill>
                      <a:schemeClr val="bg1">
                        <a:lumMod val="95000"/>
                      </a:schemeClr>
                    </a:solidFill>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dirty="0" smtClean="0"/>
                        <a:t>Zu bewertender Ausgang</a:t>
                      </a:r>
                      <a:r>
                        <a:rPr lang="de-DE" baseline="0" dirty="0" smtClean="0"/>
                        <a:t> </a:t>
                      </a:r>
                      <a:endParaRPr lang="de-DE" dirty="0" smtClean="0"/>
                    </a:p>
                    <a:p>
                      <a:endParaRPr lang="de-DE" dirty="0"/>
                    </a:p>
                  </a:txBody>
                  <a:tcPr>
                    <a:solidFill>
                      <a:schemeClr val="bg1">
                        <a:lumMod val="95000"/>
                      </a:schemeClr>
                    </a:solidFill>
                  </a:tcPr>
                </a:tc>
                <a:tc>
                  <a:txBody>
                    <a:bodyPr/>
                    <a:lstStyle/>
                    <a:p>
                      <a:r>
                        <a:rPr lang="de-DE" dirty="0" smtClean="0"/>
                        <a:t>Was könnte ich erreichen, messen, verbessern oder beeinflussen?</a:t>
                      </a:r>
                      <a:endParaRPr lang="de-DE" dirty="0"/>
                    </a:p>
                  </a:txBody>
                  <a:tcPr>
                    <a:solidFill>
                      <a:schemeClr val="bg1">
                        <a:lumMod val="95000"/>
                      </a:schemeClr>
                    </a:solidFill>
                  </a:tcPr>
                </a:tc>
                <a:extLst>
                  <a:ext uri="{0D108BD9-81ED-4DB2-BD59-A6C34878D82A}">
                    <a16:rowId xmlns:a16="http://schemas.microsoft.com/office/drawing/2014/main" val="327847889"/>
                  </a:ext>
                </a:extLst>
              </a:tr>
              <a:tr h="370840">
                <a:tc>
                  <a:txBody>
                    <a:bodyPr/>
                    <a:lstStyle/>
                    <a:p>
                      <a:endParaRPr lang="de-DE"/>
                    </a:p>
                  </a:txBody>
                  <a:tcPr>
                    <a:solidFill>
                      <a:schemeClr val="bg1">
                        <a:lumMod val="95000"/>
                      </a:schemeClr>
                    </a:solidFill>
                  </a:tcPr>
                </a:tc>
                <a:tc>
                  <a:txBody>
                    <a:bodyPr/>
                    <a:lstStyle/>
                    <a:p>
                      <a:r>
                        <a:rPr lang="de-DE" dirty="0" smtClean="0"/>
                        <a:t>(</a:t>
                      </a:r>
                      <a:r>
                        <a:rPr lang="de-DE" dirty="0" err="1" smtClean="0"/>
                        <a:t>What</a:t>
                      </a:r>
                      <a:r>
                        <a:rPr lang="de-DE" baseline="0" dirty="0" smtClean="0"/>
                        <a:t> </a:t>
                      </a:r>
                      <a:r>
                        <a:rPr lang="de-DE" b="1" baseline="0" dirty="0" smtClean="0"/>
                        <a:t>T</a:t>
                      </a:r>
                      <a:r>
                        <a:rPr lang="de-DE" dirty="0" smtClean="0"/>
                        <a:t>ype </a:t>
                      </a:r>
                      <a:r>
                        <a:rPr lang="de-DE" dirty="0" err="1" smtClean="0"/>
                        <a:t>of</a:t>
                      </a:r>
                      <a:r>
                        <a:rPr lang="de-DE" dirty="0" smtClean="0"/>
                        <a:t> </a:t>
                      </a:r>
                      <a:r>
                        <a:rPr lang="de-DE" dirty="0" err="1" smtClean="0"/>
                        <a:t>question</a:t>
                      </a:r>
                      <a:r>
                        <a:rPr lang="de-DE" dirty="0" smtClean="0"/>
                        <a:t>?)</a:t>
                      </a:r>
                      <a:endParaRPr lang="de-DE" dirty="0"/>
                    </a:p>
                  </a:txBody>
                  <a:tcPr>
                    <a:solidFill>
                      <a:schemeClr val="bg1">
                        <a:lumMod val="95000"/>
                      </a:schemeClr>
                    </a:solidFill>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dirty="0" smtClean="0"/>
                        <a:t>Art der Fragestellung?</a:t>
                      </a:r>
                    </a:p>
                  </a:txBody>
                  <a:tcPr>
                    <a:solidFill>
                      <a:schemeClr val="bg1">
                        <a:lumMod val="95000"/>
                      </a:schemeClr>
                    </a:solidFill>
                  </a:tcPr>
                </a:tc>
                <a:tc>
                  <a:txBody>
                    <a:bodyPr/>
                    <a:lstStyle/>
                    <a:p>
                      <a:r>
                        <a:rPr lang="de-DE" dirty="0" smtClean="0"/>
                        <a:t>Diagnose, Ätiologie, Therapie, Prognose, Vorbeugung</a:t>
                      </a:r>
                      <a:endParaRPr lang="de-DE" dirty="0"/>
                    </a:p>
                  </a:txBody>
                  <a:tcPr>
                    <a:solidFill>
                      <a:schemeClr val="bg1">
                        <a:lumMod val="95000"/>
                      </a:schemeClr>
                    </a:solidFill>
                  </a:tcPr>
                </a:tc>
                <a:extLst>
                  <a:ext uri="{0D108BD9-81ED-4DB2-BD59-A6C34878D82A}">
                    <a16:rowId xmlns:a16="http://schemas.microsoft.com/office/drawing/2014/main" val="3154897994"/>
                  </a:ext>
                </a:extLst>
              </a:tr>
              <a:tr h="370840">
                <a:tc>
                  <a:txBody>
                    <a:bodyPr/>
                    <a:lstStyle/>
                    <a:p>
                      <a:endParaRPr lang="de-DE"/>
                    </a:p>
                  </a:txBody>
                  <a:tcPr>
                    <a:solidFill>
                      <a:schemeClr val="bg1">
                        <a:lumMod val="95000"/>
                      </a:schemeClr>
                    </a:solidFill>
                  </a:tcPr>
                </a:tc>
                <a:tc>
                  <a:txBody>
                    <a:bodyPr/>
                    <a:lstStyle/>
                    <a:p>
                      <a:r>
                        <a:rPr lang="de-DE" dirty="0" smtClean="0"/>
                        <a:t>(</a:t>
                      </a:r>
                      <a:r>
                        <a:rPr lang="de-DE" dirty="0" err="1" smtClean="0"/>
                        <a:t>What</a:t>
                      </a:r>
                      <a:r>
                        <a:rPr lang="de-DE" dirty="0" smtClean="0"/>
                        <a:t> type </a:t>
                      </a:r>
                      <a:r>
                        <a:rPr lang="de-DE" dirty="0" err="1" smtClean="0"/>
                        <a:t>of</a:t>
                      </a:r>
                      <a:r>
                        <a:rPr lang="de-DE" dirty="0" smtClean="0"/>
                        <a:t> </a:t>
                      </a:r>
                      <a:r>
                        <a:rPr lang="de-DE" b="1" dirty="0" smtClean="0"/>
                        <a:t>S</a:t>
                      </a:r>
                      <a:r>
                        <a:rPr lang="de-DE" dirty="0" smtClean="0"/>
                        <a:t>tudy?)</a:t>
                      </a:r>
                      <a:endParaRPr lang="de-DE" dirty="0"/>
                    </a:p>
                  </a:txBody>
                  <a:tcPr>
                    <a:solidFill>
                      <a:schemeClr val="bg1">
                        <a:lumMod val="95000"/>
                      </a:schemeClr>
                    </a:solidFill>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dirty="0" smtClean="0"/>
                        <a:t>Gesuchter Studientyp?</a:t>
                      </a:r>
                    </a:p>
                  </a:txBody>
                  <a:tcPr>
                    <a:solidFill>
                      <a:schemeClr val="bg1">
                        <a:lumMod val="95000"/>
                      </a:schemeClr>
                    </a:solidFill>
                  </a:tcPr>
                </a:tc>
                <a:tc>
                  <a:txBody>
                    <a:bodyPr/>
                    <a:lstStyle/>
                    <a:p>
                      <a:r>
                        <a:rPr lang="de-DE" dirty="0" smtClean="0"/>
                        <a:t>Welche Methodologie/Welcher Studientyp ist am geeignetsten?</a:t>
                      </a:r>
                      <a:endParaRPr lang="de-DE" dirty="0"/>
                    </a:p>
                  </a:txBody>
                  <a:tcPr>
                    <a:solidFill>
                      <a:schemeClr val="bg1">
                        <a:lumMod val="95000"/>
                      </a:schemeClr>
                    </a:solidFill>
                  </a:tcPr>
                </a:tc>
                <a:extLst>
                  <a:ext uri="{0D108BD9-81ED-4DB2-BD59-A6C34878D82A}">
                    <a16:rowId xmlns:a16="http://schemas.microsoft.com/office/drawing/2014/main" val="1944054430"/>
                  </a:ext>
                </a:extLst>
              </a:tr>
            </a:tbl>
          </a:graphicData>
        </a:graphic>
      </p:graphicFrame>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23</a:t>
            </a:fld>
            <a:endParaRPr lang="de-DE"/>
          </a:p>
        </p:txBody>
      </p:sp>
    </p:spTree>
    <p:extLst>
      <p:ext uri="{BB962C8B-B14F-4D97-AF65-F5344CB8AC3E}">
        <p14:creationId xmlns:p14="http://schemas.microsoft.com/office/powerpoint/2010/main" val="36742180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Pico</a:t>
            </a:r>
            <a:r>
              <a:rPr lang="de-DE" dirty="0" smtClean="0"/>
              <a:t> Beispiel 1</a:t>
            </a:r>
            <a:endParaRPr lang="de-DE" dirty="0"/>
          </a:p>
        </p:txBody>
      </p:sp>
      <p:sp>
        <p:nvSpPr>
          <p:cNvPr id="3" name="Inhaltsplatzhalter 2"/>
          <p:cNvSpPr>
            <a:spLocks noGrp="1"/>
          </p:cNvSpPr>
          <p:nvPr>
            <p:ph idx="1"/>
          </p:nvPr>
        </p:nvSpPr>
        <p:spPr/>
        <p:txBody>
          <a:bodyPr/>
          <a:lstStyle/>
          <a:p>
            <a:r>
              <a:rPr lang="de-DE" dirty="0" smtClean="0"/>
              <a:t>Eine 34-jährige Frau fragt Sie, ob die Einnahme von Vitamin C Erkältungen verhindern kann.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24</a:t>
            </a:fld>
            <a:endParaRPr lang="de-DE"/>
          </a:p>
        </p:txBody>
      </p:sp>
      <p:graphicFrame>
        <p:nvGraphicFramePr>
          <p:cNvPr id="8" name="Diagramm 7"/>
          <p:cNvGraphicFramePr/>
          <p:nvPr>
            <p:extLst>
              <p:ext uri="{D42A27DB-BD31-4B8C-83A1-F6EECF244321}">
                <p14:modId xmlns:p14="http://schemas.microsoft.com/office/powerpoint/2010/main" val="2369526544"/>
              </p:ext>
            </p:extLst>
          </p:nvPr>
        </p:nvGraphicFramePr>
        <p:xfrm>
          <a:off x="285750" y="2304004"/>
          <a:ext cx="8572498" cy="3717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42044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Pico</a:t>
            </a:r>
            <a:r>
              <a:rPr lang="de-DE" dirty="0" smtClean="0"/>
              <a:t> Beispiel 2</a:t>
            </a:r>
            <a:endParaRPr lang="de-DE" dirty="0"/>
          </a:p>
        </p:txBody>
      </p:sp>
      <p:sp>
        <p:nvSpPr>
          <p:cNvPr id="3" name="Inhaltsplatzhalter 2"/>
          <p:cNvSpPr>
            <a:spLocks noGrp="1"/>
          </p:cNvSpPr>
          <p:nvPr>
            <p:ph idx="1"/>
          </p:nvPr>
        </p:nvSpPr>
        <p:spPr/>
        <p:txBody>
          <a:bodyPr/>
          <a:lstStyle/>
          <a:p>
            <a:r>
              <a:rPr lang="de-DE" dirty="0" smtClean="0"/>
              <a:t>Wie lang </a:t>
            </a:r>
            <a:r>
              <a:rPr lang="de-DE" dirty="0"/>
              <a:t>ist bei Senioren das </a:t>
            </a:r>
            <a:r>
              <a:rPr lang="de-DE" dirty="0" smtClean="0"/>
              <a:t>ideale Zeitfenster für die Behandlung einer </a:t>
            </a:r>
            <a:r>
              <a:rPr lang="de-DE" dirty="0" err="1" smtClean="0"/>
              <a:t>Paracetamolüberdosierung</a:t>
            </a:r>
            <a:r>
              <a:rPr lang="de-DE" dirty="0" smtClean="0"/>
              <a:t> mit N-</a:t>
            </a:r>
            <a:r>
              <a:rPr lang="de-DE" dirty="0" err="1" smtClean="0"/>
              <a:t>Acetylcystein</a:t>
            </a:r>
            <a:r>
              <a:rPr lang="de-DE" dirty="0" smtClean="0"/>
              <a: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25</a:t>
            </a:fld>
            <a:endParaRPr lang="de-DE"/>
          </a:p>
        </p:txBody>
      </p:sp>
      <p:graphicFrame>
        <p:nvGraphicFramePr>
          <p:cNvPr id="8" name="Diagramm 7"/>
          <p:cNvGraphicFramePr/>
          <p:nvPr>
            <p:extLst>
              <p:ext uri="{D42A27DB-BD31-4B8C-83A1-F6EECF244321}">
                <p14:modId xmlns:p14="http://schemas.microsoft.com/office/powerpoint/2010/main" val="3813864058"/>
              </p:ext>
            </p:extLst>
          </p:nvPr>
        </p:nvGraphicFramePr>
        <p:xfrm>
          <a:off x="285750" y="2304004"/>
          <a:ext cx="8572498" cy="3717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4268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Welche Literatur passt?</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315394692"/>
              </p:ext>
            </p:extLst>
          </p:nvPr>
        </p:nvGraphicFramePr>
        <p:xfrm>
          <a:off x="287338" y="1619250"/>
          <a:ext cx="8570913" cy="4759960"/>
        </p:xfrm>
        <a:graphic>
          <a:graphicData uri="http://schemas.openxmlformats.org/drawingml/2006/table">
            <a:tbl>
              <a:tblPr firstRow="1" bandRow="1">
                <a:tableStyleId>{5C22544A-7EE6-4342-B048-85BDC9FD1C3A}</a:tableStyleId>
              </a:tblPr>
              <a:tblGrid>
                <a:gridCol w="2856971">
                  <a:extLst>
                    <a:ext uri="{9D8B030D-6E8A-4147-A177-3AD203B41FA5}">
                      <a16:colId xmlns:a16="http://schemas.microsoft.com/office/drawing/2014/main" val="4367529"/>
                    </a:ext>
                  </a:extLst>
                </a:gridCol>
                <a:gridCol w="2856971">
                  <a:extLst>
                    <a:ext uri="{9D8B030D-6E8A-4147-A177-3AD203B41FA5}">
                      <a16:colId xmlns:a16="http://schemas.microsoft.com/office/drawing/2014/main" val="300505335"/>
                    </a:ext>
                  </a:extLst>
                </a:gridCol>
                <a:gridCol w="2856971">
                  <a:extLst>
                    <a:ext uri="{9D8B030D-6E8A-4147-A177-3AD203B41FA5}">
                      <a16:colId xmlns:a16="http://schemas.microsoft.com/office/drawing/2014/main" val="3145389874"/>
                    </a:ext>
                  </a:extLst>
                </a:gridCol>
              </a:tblGrid>
              <a:tr h="370840">
                <a:tc>
                  <a:txBody>
                    <a:bodyPr/>
                    <a:lstStyle/>
                    <a:p>
                      <a:r>
                        <a:rPr lang="de-DE" sz="1200" dirty="0" smtClean="0"/>
                        <a:t>Art der Fragestellung</a:t>
                      </a:r>
                      <a:endParaRPr lang="de-DE" sz="1200" dirty="0"/>
                    </a:p>
                  </a:txBody>
                  <a:tcPr/>
                </a:tc>
                <a:tc>
                  <a:txBody>
                    <a:bodyPr/>
                    <a:lstStyle/>
                    <a:p>
                      <a:r>
                        <a:rPr lang="de-DE" sz="1200" dirty="0" smtClean="0"/>
                        <a:t>Studientyp/Methodologie</a:t>
                      </a:r>
                      <a:endParaRPr lang="de-DE" sz="1200" dirty="0"/>
                    </a:p>
                  </a:txBody>
                  <a:tcPr/>
                </a:tc>
                <a:tc>
                  <a:txBody>
                    <a:bodyPr/>
                    <a:lstStyle/>
                    <a:p>
                      <a:r>
                        <a:rPr lang="de-DE" sz="1200" dirty="0" err="1" smtClean="0"/>
                        <a:t>PubMed</a:t>
                      </a:r>
                      <a:r>
                        <a:rPr lang="de-DE" sz="1200" baseline="0" dirty="0" smtClean="0"/>
                        <a:t> Filter</a:t>
                      </a:r>
                      <a:endParaRPr lang="de-DE" sz="1200" dirty="0"/>
                    </a:p>
                  </a:txBody>
                  <a:tcPr/>
                </a:tc>
                <a:extLst>
                  <a:ext uri="{0D108BD9-81ED-4DB2-BD59-A6C34878D82A}">
                    <a16:rowId xmlns:a16="http://schemas.microsoft.com/office/drawing/2014/main" val="393416896"/>
                  </a:ext>
                </a:extLst>
              </a:tr>
              <a:tr h="370840">
                <a:tc>
                  <a:txBody>
                    <a:bodyPr/>
                    <a:lstStyle/>
                    <a:p>
                      <a:r>
                        <a:rPr lang="de-DE" sz="1200" dirty="0" smtClean="0"/>
                        <a:t>Therapie</a:t>
                      </a:r>
                    </a:p>
                  </a:txBody>
                  <a:tcPr/>
                </a:tc>
                <a:tc>
                  <a:txBody>
                    <a:bodyPr/>
                    <a:lstStyle/>
                    <a:p>
                      <a:pPr marL="285750" indent="-285750">
                        <a:buFont typeface="Arial" panose="020B0604020202020204" pitchFamily="34" charset="0"/>
                        <a:buChar char="•"/>
                      </a:pPr>
                      <a:r>
                        <a:rPr lang="de-DE" sz="1200" dirty="0" smtClean="0"/>
                        <a:t>Randomisierte kontrollierte  Doppelblindstudien</a:t>
                      </a:r>
                    </a:p>
                    <a:p>
                      <a:pPr marL="285750" indent="-285750">
                        <a:buFont typeface="Arial" panose="020B0604020202020204" pitchFamily="34" charset="0"/>
                        <a:buChar char="•"/>
                      </a:pPr>
                      <a:r>
                        <a:rPr lang="de-DE" sz="1200" dirty="0" smtClean="0"/>
                        <a:t>Systematische Reviews / Metastudien</a:t>
                      </a:r>
                      <a:endParaRPr lang="de-DE" sz="1200" dirty="0"/>
                    </a:p>
                  </a:txBody>
                  <a:tcPr/>
                </a:tc>
                <a:tc>
                  <a:txBody>
                    <a:bodyPr/>
                    <a:lstStyle/>
                    <a:p>
                      <a:r>
                        <a:rPr lang="de-DE" sz="1200" dirty="0" err="1" smtClean="0"/>
                        <a:t>Randomized</a:t>
                      </a:r>
                      <a:r>
                        <a:rPr lang="de-DE" sz="1200" baseline="0" dirty="0" smtClean="0"/>
                        <a:t> </a:t>
                      </a:r>
                      <a:r>
                        <a:rPr lang="de-DE" sz="1200" baseline="0" dirty="0" err="1" smtClean="0"/>
                        <a:t>Controlled</a:t>
                      </a:r>
                      <a:r>
                        <a:rPr lang="de-DE" sz="1200" baseline="0" dirty="0" smtClean="0"/>
                        <a:t> Trial [PT], double [TW] </a:t>
                      </a:r>
                      <a:r>
                        <a:rPr lang="de-DE" sz="1200" baseline="0" dirty="0" err="1" smtClean="0"/>
                        <a:t>and</a:t>
                      </a:r>
                      <a:r>
                        <a:rPr lang="de-DE" sz="1200" baseline="0" dirty="0" smtClean="0"/>
                        <a:t> blind [TW] Meta-analysis</a:t>
                      </a:r>
                      <a:endParaRPr lang="de-DE" sz="1200" dirty="0"/>
                    </a:p>
                  </a:txBody>
                  <a:tcPr/>
                </a:tc>
                <a:extLst>
                  <a:ext uri="{0D108BD9-81ED-4DB2-BD59-A6C34878D82A}">
                    <a16:rowId xmlns:a16="http://schemas.microsoft.com/office/drawing/2014/main" val="1566552255"/>
                  </a:ext>
                </a:extLst>
              </a:tr>
              <a:tr h="370840">
                <a:tc>
                  <a:txBody>
                    <a:bodyPr/>
                    <a:lstStyle/>
                    <a:p>
                      <a:r>
                        <a:rPr lang="de-DE" sz="1200" dirty="0" smtClean="0"/>
                        <a:t>Diagnose</a:t>
                      </a:r>
                      <a:endParaRPr lang="de-DE" sz="1200" dirty="0"/>
                    </a:p>
                  </a:txBody>
                  <a:tcPr/>
                </a:tc>
                <a:tc>
                  <a:txBody>
                    <a:bodyPr/>
                    <a:lstStyle/>
                    <a:p>
                      <a:r>
                        <a:rPr lang="de-DE" sz="1200" dirty="0" smtClean="0"/>
                        <a:t>Kontrollierte Studien</a:t>
                      </a:r>
                      <a:endParaRPr lang="de-DE" sz="1200" dirty="0"/>
                    </a:p>
                  </a:txBody>
                  <a:tcPr/>
                </a:tc>
                <a:tc>
                  <a:txBody>
                    <a:bodyPr/>
                    <a:lstStyle/>
                    <a:p>
                      <a:r>
                        <a:rPr lang="de-DE" sz="1200" dirty="0" err="1" smtClean="0"/>
                        <a:t>Sensitivity</a:t>
                      </a:r>
                      <a:r>
                        <a:rPr lang="de-DE" sz="1200" dirty="0" smtClean="0"/>
                        <a:t> </a:t>
                      </a:r>
                      <a:r>
                        <a:rPr lang="de-DE" sz="1200" dirty="0" err="1" smtClean="0"/>
                        <a:t>and</a:t>
                      </a:r>
                      <a:r>
                        <a:rPr lang="de-DE" sz="1200" dirty="0" smtClean="0"/>
                        <a:t> </a:t>
                      </a:r>
                      <a:r>
                        <a:rPr lang="de-DE" sz="1200" dirty="0" err="1" smtClean="0"/>
                        <a:t>Specificity</a:t>
                      </a:r>
                      <a:r>
                        <a:rPr lang="de-DE" sz="1200" dirty="0" smtClean="0"/>
                        <a:t> [MH], Diagnosis [SH]</a:t>
                      </a:r>
                      <a:endParaRPr lang="de-DE" sz="1200" dirty="0"/>
                    </a:p>
                  </a:txBody>
                  <a:tcPr/>
                </a:tc>
                <a:extLst>
                  <a:ext uri="{0D108BD9-81ED-4DB2-BD59-A6C34878D82A}">
                    <a16:rowId xmlns:a16="http://schemas.microsoft.com/office/drawing/2014/main" val="4137040724"/>
                  </a:ext>
                </a:extLst>
              </a:tr>
              <a:tr h="370840">
                <a:tc>
                  <a:txBody>
                    <a:bodyPr/>
                    <a:lstStyle/>
                    <a:p>
                      <a:r>
                        <a:rPr lang="de-DE" sz="1200" dirty="0" smtClean="0"/>
                        <a:t>Prognose</a:t>
                      </a:r>
                      <a:endParaRPr lang="de-DE" sz="1200" dirty="0"/>
                    </a:p>
                  </a:txBody>
                  <a:tcPr/>
                </a:tc>
                <a:tc>
                  <a:txBody>
                    <a:bodyPr/>
                    <a:lstStyle/>
                    <a:p>
                      <a:r>
                        <a:rPr lang="de-DE" sz="1200" dirty="0" err="1" smtClean="0"/>
                        <a:t>Kohortenstudien</a:t>
                      </a:r>
                      <a:r>
                        <a:rPr lang="de-DE" sz="1200" dirty="0" smtClean="0"/>
                        <a:t>,</a:t>
                      </a:r>
                    </a:p>
                    <a:p>
                      <a:r>
                        <a:rPr lang="de-DE" sz="1200" dirty="0" smtClean="0"/>
                        <a:t>  Fall-Kontroll-Studien,</a:t>
                      </a:r>
                    </a:p>
                    <a:p>
                      <a:r>
                        <a:rPr lang="de-DE" sz="1200" dirty="0" smtClean="0"/>
                        <a:t>  Fallserien</a:t>
                      </a:r>
                      <a:endParaRPr lang="de-DE" sz="1200" dirty="0"/>
                    </a:p>
                  </a:txBody>
                  <a:tcPr/>
                </a:tc>
                <a:tc>
                  <a:txBody>
                    <a:bodyPr/>
                    <a:lstStyle/>
                    <a:p>
                      <a:r>
                        <a:rPr lang="de-DE" sz="1200" dirty="0" smtClean="0"/>
                        <a:t>EXP </a:t>
                      </a:r>
                      <a:r>
                        <a:rPr lang="de-DE" sz="1200" dirty="0" err="1" smtClean="0"/>
                        <a:t>Cohort</a:t>
                      </a:r>
                      <a:r>
                        <a:rPr lang="de-DE" sz="1200" dirty="0" smtClean="0"/>
                        <a:t> Studies [MH],</a:t>
                      </a:r>
                    </a:p>
                    <a:p>
                      <a:r>
                        <a:rPr lang="de-DE" sz="1200" dirty="0" smtClean="0"/>
                        <a:t>  Prognosis [MH],</a:t>
                      </a:r>
                    </a:p>
                    <a:p>
                      <a:r>
                        <a:rPr lang="de-DE" sz="1200" dirty="0" smtClean="0"/>
                        <a:t>  </a:t>
                      </a:r>
                      <a:r>
                        <a:rPr lang="de-DE" sz="1200" dirty="0" err="1" smtClean="0"/>
                        <a:t>Survival</a:t>
                      </a:r>
                      <a:r>
                        <a:rPr lang="de-DE" sz="1200" baseline="0" dirty="0" smtClean="0"/>
                        <a:t> Analysis [MH]</a:t>
                      </a:r>
                    </a:p>
                    <a:p>
                      <a:r>
                        <a:rPr lang="de-DE" sz="1200" baseline="0" dirty="0" err="1" smtClean="0"/>
                        <a:t>Morbidity</a:t>
                      </a:r>
                      <a:r>
                        <a:rPr lang="de-DE" sz="1200" baseline="0" dirty="0" smtClean="0"/>
                        <a:t> [MH]</a:t>
                      </a:r>
                    </a:p>
                    <a:p>
                      <a:r>
                        <a:rPr lang="de-DE" sz="1200" baseline="0" dirty="0" smtClean="0"/>
                        <a:t>  </a:t>
                      </a:r>
                      <a:r>
                        <a:rPr lang="de-DE" sz="1200" baseline="0" dirty="0" err="1" smtClean="0"/>
                        <a:t>Mortality</a:t>
                      </a:r>
                      <a:r>
                        <a:rPr lang="de-DE" sz="1200" baseline="0" dirty="0" smtClean="0"/>
                        <a:t> [MH]</a:t>
                      </a:r>
                      <a:endParaRPr lang="de-DE" sz="1200" dirty="0"/>
                    </a:p>
                  </a:txBody>
                  <a:tcPr/>
                </a:tc>
                <a:extLst>
                  <a:ext uri="{0D108BD9-81ED-4DB2-BD59-A6C34878D82A}">
                    <a16:rowId xmlns:a16="http://schemas.microsoft.com/office/drawing/2014/main" val="306094123"/>
                  </a:ext>
                </a:extLst>
              </a:tr>
              <a:tr h="370840">
                <a:tc>
                  <a:txBody>
                    <a:bodyPr/>
                    <a:lstStyle/>
                    <a:p>
                      <a:r>
                        <a:rPr lang="de-DE" sz="1200" dirty="0" smtClean="0"/>
                        <a:t>Ätiologie</a:t>
                      </a:r>
                      <a:endParaRPr lang="de-DE" sz="1200" dirty="0"/>
                    </a:p>
                  </a:txBody>
                  <a:tcPr/>
                </a:tc>
                <a:tc>
                  <a:txBody>
                    <a:bodyPr/>
                    <a:lstStyle/>
                    <a:p>
                      <a:r>
                        <a:rPr lang="de-DE" sz="1200" dirty="0" err="1" smtClean="0"/>
                        <a:t>Kohortenstudien</a:t>
                      </a:r>
                      <a:r>
                        <a:rPr lang="de-DE" sz="1200" dirty="0" smtClean="0"/>
                        <a:t>,</a:t>
                      </a:r>
                    </a:p>
                    <a:p>
                      <a:r>
                        <a:rPr lang="de-DE" sz="1200" dirty="0" smtClean="0"/>
                        <a:t>  Fall-Kontroll-Studien,</a:t>
                      </a:r>
                    </a:p>
                    <a:p>
                      <a:r>
                        <a:rPr lang="de-DE" sz="1200" dirty="0" smtClean="0"/>
                        <a:t>  Fallserien</a:t>
                      </a:r>
                    </a:p>
                    <a:p>
                      <a:endParaRPr lang="de-DE" sz="1200" dirty="0"/>
                    </a:p>
                  </a:txBody>
                  <a:tcPr/>
                </a:tc>
                <a:tc>
                  <a:txBody>
                    <a:bodyPr/>
                    <a:lstStyle/>
                    <a:p>
                      <a:r>
                        <a:rPr lang="de-DE" sz="1200" dirty="0" smtClean="0"/>
                        <a:t>EXP </a:t>
                      </a:r>
                      <a:r>
                        <a:rPr lang="de-DE" sz="1200" dirty="0" err="1" smtClean="0"/>
                        <a:t>Cohort</a:t>
                      </a:r>
                      <a:r>
                        <a:rPr lang="de-DE" sz="1200" dirty="0" smtClean="0"/>
                        <a:t> Studies [MH],</a:t>
                      </a:r>
                    </a:p>
                    <a:p>
                      <a:r>
                        <a:rPr lang="de-DE" sz="1200" dirty="0" smtClean="0"/>
                        <a:t>  </a:t>
                      </a:r>
                      <a:r>
                        <a:rPr lang="de-DE" sz="1200" dirty="0" err="1" smtClean="0"/>
                        <a:t>Risk</a:t>
                      </a:r>
                      <a:r>
                        <a:rPr lang="de-DE" sz="1200" dirty="0" smtClean="0"/>
                        <a:t> [TW]</a:t>
                      </a:r>
                      <a:endParaRPr lang="de-DE" sz="1200" dirty="0"/>
                    </a:p>
                  </a:txBody>
                  <a:tcPr/>
                </a:tc>
                <a:extLst>
                  <a:ext uri="{0D108BD9-81ED-4DB2-BD59-A6C34878D82A}">
                    <a16:rowId xmlns:a16="http://schemas.microsoft.com/office/drawing/2014/main" val="2931779137"/>
                  </a:ext>
                </a:extLst>
              </a:tr>
              <a:tr h="370840">
                <a:tc>
                  <a:txBody>
                    <a:bodyPr/>
                    <a:lstStyle/>
                    <a:p>
                      <a:r>
                        <a:rPr lang="de-DE" sz="1200" dirty="0" smtClean="0"/>
                        <a:t>Prävention</a:t>
                      </a:r>
                      <a:endParaRPr lang="de-DE" sz="1200" dirty="0"/>
                    </a:p>
                  </a:txBody>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sz="1200" dirty="0" smtClean="0"/>
                        <a:t>Randomisierte kontrollierte Studien, </a:t>
                      </a:r>
                      <a:r>
                        <a:rPr lang="de-DE" sz="1200" dirty="0" err="1" smtClean="0"/>
                        <a:t>Kohortenstudien</a:t>
                      </a:r>
                      <a:endParaRPr lang="de-DE" sz="1200" dirty="0"/>
                    </a:p>
                  </a:txBody>
                  <a:tcPr/>
                </a:tc>
                <a:tc>
                  <a:txBody>
                    <a:bodyPr/>
                    <a:lstStyle/>
                    <a:p>
                      <a:r>
                        <a:rPr lang="de-DE" sz="1200" dirty="0" err="1" smtClean="0"/>
                        <a:t>Randomized</a:t>
                      </a:r>
                      <a:r>
                        <a:rPr lang="de-DE" sz="1200" dirty="0" smtClean="0"/>
                        <a:t> </a:t>
                      </a:r>
                      <a:r>
                        <a:rPr lang="de-DE" sz="1200" dirty="0" err="1" smtClean="0"/>
                        <a:t>Controlled</a:t>
                      </a:r>
                      <a:r>
                        <a:rPr lang="de-DE" sz="1200" baseline="0" dirty="0" smtClean="0"/>
                        <a:t> Trial [PT],</a:t>
                      </a:r>
                    </a:p>
                    <a:p>
                      <a:r>
                        <a:rPr lang="de-DE" sz="1200" baseline="0" dirty="0" smtClean="0"/>
                        <a:t>  </a:t>
                      </a:r>
                      <a:r>
                        <a:rPr lang="de-DE" sz="1200" baseline="0" dirty="0" err="1" smtClean="0"/>
                        <a:t>Cohort</a:t>
                      </a:r>
                      <a:r>
                        <a:rPr lang="de-DE" sz="1200" baseline="0" dirty="0" smtClean="0"/>
                        <a:t> Studies [MH],</a:t>
                      </a:r>
                    </a:p>
                    <a:p>
                      <a:r>
                        <a:rPr lang="de-DE" sz="1200" baseline="0" dirty="0" smtClean="0"/>
                        <a:t>  </a:t>
                      </a:r>
                      <a:r>
                        <a:rPr lang="de-DE" sz="1200" baseline="0" dirty="0" err="1" smtClean="0"/>
                        <a:t>Prevention</a:t>
                      </a:r>
                      <a:r>
                        <a:rPr lang="de-DE" sz="1200" baseline="0" dirty="0" smtClean="0"/>
                        <a:t> </a:t>
                      </a:r>
                      <a:r>
                        <a:rPr lang="de-DE" sz="1200" baseline="0" dirty="0" err="1" smtClean="0"/>
                        <a:t>and</a:t>
                      </a:r>
                      <a:r>
                        <a:rPr lang="de-DE" sz="1200" baseline="0" dirty="0" smtClean="0"/>
                        <a:t> Control [SH]</a:t>
                      </a:r>
                      <a:endParaRPr lang="de-DE" sz="1200" dirty="0"/>
                    </a:p>
                  </a:txBody>
                  <a:tcPr/>
                </a:tc>
                <a:extLst>
                  <a:ext uri="{0D108BD9-81ED-4DB2-BD59-A6C34878D82A}">
                    <a16:rowId xmlns:a16="http://schemas.microsoft.com/office/drawing/2014/main" val="3774682229"/>
                  </a:ext>
                </a:extLst>
              </a:tr>
              <a:tr h="370840">
                <a:tc>
                  <a:txBody>
                    <a:bodyPr/>
                    <a:lstStyle/>
                    <a:p>
                      <a:r>
                        <a:rPr lang="de-DE" sz="1200" dirty="0" smtClean="0"/>
                        <a:t>Qualitätsverbesserung</a:t>
                      </a:r>
                      <a:endParaRPr lang="de-DE" sz="1200" dirty="0"/>
                    </a:p>
                  </a:txBody>
                  <a:tcPr/>
                </a:tc>
                <a:tc>
                  <a:txBody>
                    <a:bodyPr/>
                    <a:lstStyle/>
                    <a:p>
                      <a:r>
                        <a:rPr lang="de-DE" sz="1200" dirty="0" smtClean="0"/>
                        <a:t>Randomisierte kontrollierte Studien</a:t>
                      </a:r>
                      <a:endParaRPr lang="de-DE" sz="1200" dirty="0"/>
                    </a:p>
                  </a:txBody>
                  <a:tcPr/>
                </a:tc>
                <a:tc>
                  <a:txBody>
                    <a:bodyPr/>
                    <a:lstStyle/>
                    <a:p>
                      <a:pPr marL="0" marR="0" lvl="0" indent="0" algn="l" defTabSz="907176" rtl="0" eaLnBrk="1" fontAlgn="auto" latinLnBrk="0" hangingPunct="1">
                        <a:lnSpc>
                          <a:spcPct val="100000"/>
                        </a:lnSpc>
                        <a:spcBef>
                          <a:spcPts val="0"/>
                        </a:spcBef>
                        <a:spcAft>
                          <a:spcPts val="0"/>
                        </a:spcAft>
                        <a:buClrTx/>
                        <a:buSzTx/>
                        <a:buFontTx/>
                        <a:buNone/>
                        <a:tabLst/>
                        <a:defRPr/>
                      </a:pPr>
                      <a:r>
                        <a:rPr lang="de-DE" sz="1200" dirty="0" err="1" smtClean="0"/>
                        <a:t>Randomized</a:t>
                      </a:r>
                      <a:r>
                        <a:rPr lang="de-DE" sz="1200" dirty="0" smtClean="0"/>
                        <a:t> </a:t>
                      </a:r>
                      <a:r>
                        <a:rPr lang="de-DE" sz="1200" dirty="0" err="1" smtClean="0"/>
                        <a:t>Controlled</a:t>
                      </a:r>
                      <a:r>
                        <a:rPr lang="de-DE" sz="1200" baseline="0" dirty="0" smtClean="0"/>
                        <a:t> Trial [PT]</a:t>
                      </a:r>
                    </a:p>
                    <a:p>
                      <a:r>
                        <a:rPr lang="de-DE" sz="1200" dirty="0" smtClean="0"/>
                        <a:t>  Practice Guideline [PT]</a:t>
                      </a:r>
                    </a:p>
                    <a:p>
                      <a:r>
                        <a:rPr lang="de-DE" sz="1200" dirty="0" smtClean="0"/>
                        <a:t>  Consensus</a:t>
                      </a:r>
                      <a:r>
                        <a:rPr lang="de-DE" sz="1200" baseline="0" dirty="0" smtClean="0"/>
                        <a:t> Development</a:t>
                      </a:r>
                    </a:p>
                    <a:p>
                      <a:r>
                        <a:rPr lang="de-DE" sz="1200" baseline="0" dirty="0" smtClean="0"/>
                        <a:t>  Conference [PT]</a:t>
                      </a:r>
                      <a:endParaRPr lang="de-DE" sz="1200" dirty="0"/>
                    </a:p>
                  </a:txBody>
                  <a:tcPr/>
                </a:tc>
                <a:extLst>
                  <a:ext uri="{0D108BD9-81ED-4DB2-BD59-A6C34878D82A}">
                    <a16:rowId xmlns:a16="http://schemas.microsoft.com/office/drawing/2014/main" val="2864010574"/>
                  </a:ext>
                </a:extLst>
              </a:tr>
            </a:tbl>
          </a:graphicData>
        </a:graphic>
      </p:graphicFrame>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dirty="0"/>
              <a:t>Quelle: </a:t>
            </a:r>
            <a:r>
              <a:rPr lang="de-DE" dirty="0">
                <a:hlinkClick r:id="rId2"/>
              </a:rPr>
              <a:t>https://</a:t>
            </a:r>
            <a:r>
              <a:rPr lang="de-DE" dirty="0" smtClean="0">
                <a:hlinkClick r:id="rId2"/>
              </a:rPr>
              <a:t>youtu.be/0bGJoN2NHc8</a:t>
            </a:r>
            <a:r>
              <a:rPr lang="de-DE" dirty="0" smtClean="0"/>
              <a:t> (abgerufen am 24. August 2018)</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26</a:t>
            </a:fld>
            <a:endParaRPr lang="de-DE"/>
          </a:p>
        </p:txBody>
      </p:sp>
      <p:sp>
        <p:nvSpPr>
          <p:cNvPr id="8" name="Abgerundete rechteckige Legende 7"/>
          <p:cNvSpPr/>
          <p:nvPr/>
        </p:nvSpPr>
        <p:spPr>
          <a:xfrm>
            <a:off x="8028384" y="1184734"/>
            <a:ext cx="720080" cy="432048"/>
          </a:xfrm>
          <a:prstGeom prst="wedgeRoundRectCallout">
            <a:avLst>
              <a:gd name="adj1" fmla="val -47661"/>
              <a:gd name="adj2" fmla="val 142984"/>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hlinkClick r:id="rId3" action="ppaction://hlinksldjump"/>
              </a:rPr>
              <a:t>Field Tag</a:t>
            </a:r>
            <a:endParaRPr lang="de-DE" sz="1400" dirty="0" smtClean="0">
              <a:solidFill>
                <a:schemeClr val="accent2"/>
              </a:solidFill>
            </a:endParaRPr>
          </a:p>
        </p:txBody>
      </p:sp>
    </p:spTree>
    <p:extLst>
      <p:ext uri="{BB962C8B-B14F-4D97-AF65-F5344CB8AC3E}">
        <p14:creationId xmlns:p14="http://schemas.microsoft.com/office/powerpoint/2010/main" val="3104136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rot="3240000">
            <a:off x="4291588" y="2418239"/>
            <a:ext cx="2052000" cy="1365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sz="1400" dirty="0" err="1" smtClean="0">
              <a:solidFill>
                <a:schemeClr val="accent2"/>
              </a:solidFill>
            </a:endParaRPr>
          </a:p>
        </p:txBody>
      </p:sp>
      <p:sp>
        <p:nvSpPr>
          <p:cNvPr id="3" name="Pfeil nach rechts 2"/>
          <p:cNvSpPr/>
          <p:nvPr/>
        </p:nvSpPr>
        <p:spPr>
          <a:xfrm rot="18300000">
            <a:off x="-126971" y="3595916"/>
            <a:ext cx="5500060" cy="555629"/>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DE" sz="1400" dirty="0" smtClean="0">
                <a:solidFill>
                  <a:schemeClr val="accent2"/>
                </a:solidFill>
              </a:rPr>
              <a:t>Evidenzebene</a:t>
            </a:r>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208242584"/>
              </p:ext>
            </p:extLst>
          </p:nvPr>
        </p:nvGraphicFramePr>
        <p:xfrm>
          <a:off x="1293862" y="1619249"/>
          <a:ext cx="6518498" cy="4690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el 1"/>
          <p:cNvSpPr>
            <a:spLocks noGrp="1"/>
          </p:cNvSpPr>
          <p:nvPr>
            <p:ph type="title"/>
          </p:nvPr>
        </p:nvSpPr>
        <p:spPr/>
        <p:txBody>
          <a:bodyPr/>
          <a:lstStyle/>
          <a:p>
            <a:r>
              <a:rPr lang="de-DE" dirty="0" smtClean="0"/>
              <a:t>EBM Pyramide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27</a:t>
            </a:fld>
            <a:endParaRPr lang="de-DE"/>
          </a:p>
        </p:txBody>
      </p:sp>
      <p:sp>
        <p:nvSpPr>
          <p:cNvPr id="10" name="Rechteck 9"/>
          <p:cNvSpPr>
            <a:spLocks/>
          </p:cNvSpPr>
          <p:nvPr/>
        </p:nvSpPr>
        <p:spPr>
          <a:xfrm rot="3240000">
            <a:off x="5680552" y="3886587"/>
            <a:ext cx="1409269" cy="1368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sz="1400" dirty="0" err="1" smtClean="0">
              <a:solidFill>
                <a:schemeClr val="accent2"/>
              </a:solidFill>
            </a:endParaRPr>
          </a:p>
        </p:txBody>
      </p:sp>
      <p:sp>
        <p:nvSpPr>
          <p:cNvPr id="11" name="Rechteck 10"/>
          <p:cNvSpPr>
            <a:spLocks/>
          </p:cNvSpPr>
          <p:nvPr/>
        </p:nvSpPr>
        <p:spPr>
          <a:xfrm rot="3240000">
            <a:off x="6407861" y="5397868"/>
            <a:ext cx="2160000" cy="1368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sz="1400" dirty="0" err="1" smtClean="0">
              <a:solidFill>
                <a:schemeClr val="accent2"/>
              </a:solidFill>
            </a:endParaRPr>
          </a:p>
        </p:txBody>
      </p:sp>
      <p:sp>
        <p:nvSpPr>
          <p:cNvPr id="12" name="Textfeld 11"/>
          <p:cNvSpPr txBox="1"/>
          <p:nvPr/>
        </p:nvSpPr>
        <p:spPr>
          <a:xfrm>
            <a:off x="5526576" y="2095367"/>
            <a:ext cx="1656184" cy="369332"/>
          </a:xfrm>
          <a:prstGeom prst="rect">
            <a:avLst/>
          </a:prstGeom>
          <a:noFill/>
        </p:spPr>
        <p:txBody>
          <a:bodyPr wrap="square" lIns="0" tIns="0" rIns="0" bIns="0" rtlCol="0">
            <a:spAutoFit/>
          </a:bodyPr>
          <a:lstStyle/>
          <a:p>
            <a:pPr>
              <a:spcAft>
                <a:spcPts val="420"/>
              </a:spcAft>
            </a:pPr>
            <a:r>
              <a:rPr lang="de-DE" sz="1200" b="1" dirty="0" smtClean="0">
                <a:solidFill>
                  <a:schemeClr val="accent2"/>
                </a:solidFill>
                <a:latin typeface="+mn-lt"/>
              </a:rPr>
              <a:t>Gefilterte Daten – kritisch bewertete Ressourcen</a:t>
            </a:r>
          </a:p>
        </p:txBody>
      </p:sp>
      <p:sp>
        <p:nvSpPr>
          <p:cNvPr id="13" name="Textfeld 12"/>
          <p:cNvSpPr txBox="1"/>
          <p:nvPr/>
        </p:nvSpPr>
        <p:spPr>
          <a:xfrm>
            <a:off x="6668034" y="3596731"/>
            <a:ext cx="2008421" cy="553998"/>
          </a:xfrm>
          <a:prstGeom prst="rect">
            <a:avLst/>
          </a:prstGeom>
          <a:noFill/>
        </p:spPr>
        <p:txBody>
          <a:bodyPr wrap="square" lIns="0" tIns="0" rIns="0" bIns="0" rtlCol="0">
            <a:spAutoFit/>
          </a:bodyPr>
          <a:lstStyle/>
          <a:p>
            <a:pPr>
              <a:spcAft>
                <a:spcPts val="420"/>
              </a:spcAft>
            </a:pPr>
            <a:r>
              <a:rPr lang="de-DE" sz="1200" b="1" dirty="0" smtClean="0">
                <a:solidFill>
                  <a:schemeClr val="accent2"/>
                </a:solidFill>
                <a:latin typeface="+mn-lt"/>
              </a:rPr>
              <a:t>Experimentelle Studien – klar definierte Protokolle und quantifizierbare Ergebnisse</a:t>
            </a:r>
          </a:p>
        </p:txBody>
      </p:sp>
      <p:sp>
        <p:nvSpPr>
          <p:cNvPr id="14" name="Textfeld 13"/>
          <p:cNvSpPr txBox="1"/>
          <p:nvPr/>
        </p:nvSpPr>
        <p:spPr>
          <a:xfrm>
            <a:off x="7693742" y="4896850"/>
            <a:ext cx="1331639" cy="738664"/>
          </a:xfrm>
          <a:prstGeom prst="rect">
            <a:avLst/>
          </a:prstGeom>
          <a:noFill/>
        </p:spPr>
        <p:txBody>
          <a:bodyPr wrap="square" lIns="0" tIns="0" rIns="0" bIns="0" rtlCol="0">
            <a:spAutoFit/>
          </a:bodyPr>
          <a:lstStyle/>
          <a:p>
            <a:pPr>
              <a:spcAft>
                <a:spcPts val="420"/>
              </a:spcAft>
            </a:pPr>
            <a:r>
              <a:rPr lang="de-DE" sz="1200" b="1" dirty="0" smtClean="0">
                <a:solidFill>
                  <a:schemeClr val="accent2"/>
                </a:solidFill>
                <a:latin typeface="+mn-lt"/>
              </a:rPr>
              <a:t>Ungefilterte Daten – basierend auf Beobachtungen und Meinungen</a:t>
            </a:r>
          </a:p>
        </p:txBody>
      </p:sp>
    </p:spTree>
    <p:extLst>
      <p:ext uri="{BB962C8B-B14F-4D97-AF65-F5344CB8AC3E}">
        <p14:creationId xmlns:p14="http://schemas.microsoft.com/office/powerpoint/2010/main" val="2823516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EBM </a:t>
            </a:r>
            <a:r>
              <a:rPr lang="de-DE" dirty="0" err="1" smtClean="0"/>
              <a:t>pyramid</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28</a:t>
            </a:fld>
            <a:endParaRPr lang="de-DE"/>
          </a:p>
        </p:txBody>
      </p:sp>
      <p:pic>
        <p:nvPicPr>
          <p:cNvPr id="9" name="Inhaltsplatzhalter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2905" y="1628800"/>
            <a:ext cx="5930638" cy="4582766"/>
          </a:xfrm>
        </p:spPr>
      </p:pic>
      <p:sp>
        <p:nvSpPr>
          <p:cNvPr id="10" name="Textfeld 9"/>
          <p:cNvSpPr txBox="1"/>
          <p:nvPr/>
        </p:nvSpPr>
        <p:spPr>
          <a:xfrm>
            <a:off x="5580112" y="1988840"/>
            <a:ext cx="3278136" cy="646331"/>
          </a:xfrm>
          <a:prstGeom prst="rect">
            <a:avLst/>
          </a:prstGeom>
          <a:noFill/>
        </p:spPr>
        <p:txBody>
          <a:bodyPr wrap="square" lIns="0" tIns="0" rIns="0" bIns="0" rtlCol="0">
            <a:spAutoFit/>
          </a:bodyPr>
          <a:lstStyle/>
          <a:p>
            <a:pPr>
              <a:spcAft>
                <a:spcPts val="420"/>
              </a:spcAft>
            </a:pPr>
            <a:r>
              <a:rPr lang="de-DE" sz="1400" dirty="0" smtClean="0">
                <a:solidFill>
                  <a:schemeClr val="accent2"/>
                </a:solidFill>
                <a:latin typeface="+mn-lt"/>
              </a:rPr>
              <a:t>Quelle: </a:t>
            </a:r>
            <a:r>
              <a:rPr lang="de-DE" sz="1400" dirty="0">
                <a:hlinkClick r:id="rId3"/>
              </a:rPr>
              <a:t>https://</a:t>
            </a:r>
            <a:r>
              <a:rPr lang="de-DE" sz="1400" dirty="0" smtClean="0">
                <a:hlinkClick r:id="rId3"/>
              </a:rPr>
              <a:t>libguides.cmich.edu/cmed/ebm</a:t>
            </a:r>
            <a:r>
              <a:rPr lang="de-DE" sz="1400" dirty="0" smtClean="0"/>
              <a:t> [abgerufen am 23. August 2018]</a:t>
            </a:r>
            <a:endParaRPr lang="de-DE" sz="1400" dirty="0" smtClean="0">
              <a:solidFill>
                <a:schemeClr val="accent2"/>
              </a:solidFill>
              <a:latin typeface="+mn-lt"/>
            </a:endParaRPr>
          </a:p>
        </p:txBody>
      </p:sp>
    </p:spTree>
    <p:extLst>
      <p:ext uri="{BB962C8B-B14F-4D97-AF65-F5344CB8AC3E}">
        <p14:creationId xmlns:p14="http://schemas.microsoft.com/office/powerpoint/2010/main" val="4160445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Literatur</a:t>
            </a:r>
            <a:endParaRPr lang="de-DE" dirty="0"/>
          </a:p>
        </p:txBody>
      </p:sp>
      <p:sp>
        <p:nvSpPr>
          <p:cNvPr id="3" name="Inhaltsplatzhalter 2"/>
          <p:cNvSpPr>
            <a:spLocks noGrp="1"/>
          </p:cNvSpPr>
          <p:nvPr>
            <p:ph idx="1"/>
          </p:nvPr>
        </p:nvSpPr>
        <p:spPr/>
        <p:txBody>
          <a:bodyPr/>
          <a:lstStyle/>
          <a:p>
            <a:r>
              <a:rPr lang="de-DE" dirty="0" smtClean="0"/>
              <a:t>Man unterscheidet unterschiedliche Arten wissenschaftlicher Literatur</a:t>
            </a:r>
          </a:p>
          <a:p>
            <a:pPr lvl="1"/>
            <a:r>
              <a:rPr lang="de-DE" dirty="0"/>
              <a:t>Einige stellen neueste Erkenntnisse vor</a:t>
            </a:r>
          </a:p>
          <a:p>
            <a:pPr lvl="1"/>
            <a:r>
              <a:rPr lang="de-DE" dirty="0"/>
              <a:t>Einige fassen den momentanen Kenntnisstand zusammen</a:t>
            </a:r>
          </a:p>
          <a:p>
            <a:pPr lvl="1"/>
            <a:r>
              <a:rPr lang="de-DE" dirty="0"/>
              <a:t>Einige vermitteln Grundlagenwissen</a:t>
            </a:r>
          </a:p>
          <a:p>
            <a:pPr lvl="1"/>
            <a:r>
              <a:rPr lang="de-DE" dirty="0"/>
              <a:t>Einige dienen zum Nachschlagen von Details</a:t>
            </a:r>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2</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8471" y="3860707"/>
            <a:ext cx="2271251" cy="2139944"/>
          </a:xfrm>
          <a:prstGeom prst="rect">
            <a:avLst/>
          </a:prstGeom>
        </p:spPr>
      </p:pic>
    </p:spTree>
    <p:extLst>
      <p:ext uri="{BB962C8B-B14F-4D97-AF65-F5344CB8AC3E}">
        <p14:creationId xmlns:p14="http://schemas.microsoft.com/office/powerpoint/2010/main" val="30433115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a:t>
            </a:r>
            <a:endParaRPr lang="de-DE" dirty="0"/>
          </a:p>
        </p:txBody>
      </p:sp>
      <p:sp>
        <p:nvSpPr>
          <p:cNvPr id="3" name="Inhaltsplatzhalter 2"/>
          <p:cNvSpPr>
            <a:spLocks noGrp="1"/>
          </p:cNvSpPr>
          <p:nvPr>
            <p:ph idx="1"/>
          </p:nvPr>
        </p:nvSpPr>
        <p:spPr/>
        <p:txBody>
          <a:bodyPr/>
          <a:lstStyle/>
          <a:p>
            <a:r>
              <a:rPr lang="de-DE" dirty="0" smtClean="0"/>
              <a:t>Formulieren Sie Ihre Fragestellung mit Hilfe des PICO-Modells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29</a:t>
            </a:fld>
            <a:endParaRPr lang="de-DE"/>
          </a:p>
        </p:txBody>
      </p:sp>
      <p:graphicFrame>
        <p:nvGraphicFramePr>
          <p:cNvPr id="7" name="Tabelle 6"/>
          <p:cNvGraphicFramePr>
            <a:graphicFrameLocks noGrp="1"/>
          </p:cNvGraphicFramePr>
          <p:nvPr>
            <p:extLst>
              <p:ext uri="{D42A27DB-BD31-4B8C-83A1-F6EECF244321}">
                <p14:modId xmlns:p14="http://schemas.microsoft.com/office/powerpoint/2010/main" val="536641190"/>
              </p:ext>
            </p:extLst>
          </p:nvPr>
        </p:nvGraphicFramePr>
        <p:xfrm>
          <a:off x="676437" y="2060848"/>
          <a:ext cx="7790568" cy="3390504"/>
        </p:xfrm>
        <a:graphic>
          <a:graphicData uri="http://schemas.openxmlformats.org/drawingml/2006/table">
            <a:tbl>
              <a:tblPr firstRow="1" firstCol="1" bandRow="1">
                <a:tableStyleId>{0660B408-B3CF-4A94-85FC-2B1E0A45F4A2}</a:tableStyleId>
              </a:tblPr>
              <a:tblGrid>
                <a:gridCol w="1298162">
                  <a:extLst>
                    <a:ext uri="{9D8B030D-6E8A-4147-A177-3AD203B41FA5}">
                      <a16:colId xmlns:a16="http://schemas.microsoft.com/office/drawing/2014/main" val="1567057721"/>
                    </a:ext>
                  </a:extLst>
                </a:gridCol>
                <a:gridCol w="1298162">
                  <a:extLst>
                    <a:ext uri="{9D8B030D-6E8A-4147-A177-3AD203B41FA5}">
                      <a16:colId xmlns:a16="http://schemas.microsoft.com/office/drawing/2014/main" val="409452673"/>
                    </a:ext>
                  </a:extLst>
                </a:gridCol>
                <a:gridCol w="1298162">
                  <a:extLst>
                    <a:ext uri="{9D8B030D-6E8A-4147-A177-3AD203B41FA5}">
                      <a16:colId xmlns:a16="http://schemas.microsoft.com/office/drawing/2014/main" val="1465102603"/>
                    </a:ext>
                  </a:extLst>
                </a:gridCol>
                <a:gridCol w="1298694">
                  <a:extLst>
                    <a:ext uri="{9D8B030D-6E8A-4147-A177-3AD203B41FA5}">
                      <a16:colId xmlns:a16="http://schemas.microsoft.com/office/drawing/2014/main" val="888241501"/>
                    </a:ext>
                  </a:extLst>
                </a:gridCol>
                <a:gridCol w="1298694">
                  <a:extLst>
                    <a:ext uri="{9D8B030D-6E8A-4147-A177-3AD203B41FA5}">
                      <a16:colId xmlns:a16="http://schemas.microsoft.com/office/drawing/2014/main" val="4114500195"/>
                    </a:ext>
                  </a:extLst>
                </a:gridCol>
                <a:gridCol w="1298694">
                  <a:extLst>
                    <a:ext uri="{9D8B030D-6E8A-4147-A177-3AD203B41FA5}">
                      <a16:colId xmlns:a16="http://schemas.microsoft.com/office/drawing/2014/main" val="250606307"/>
                    </a:ext>
                  </a:extLst>
                </a:gridCol>
              </a:tblGrid>
              <a:tr h="768692">
                <a:tc>
                  <a:txBody>
                    <a:bodyPr/>
                    <a:lstStyle/>
                    <a:p>
                      <a:pPr algn="ctr">
                        <a:lnSpc>
                          <a:spcPct val="107000"/>
                        </a:lnSpc>
                        <a:spcAft>
                          <a:spcPts val="0"/>
                        </a:spcAft>
                      </a:pPr>
                      <a:r>
                        <a:rPr lang="de-DE" sz="1400" dirty="0">
                          <a:effectLst/>
                        </a:rPr>
                        <a:t>Patient</a:t>
                      </a:r>
                      <a:endParaRPr lang="de-DE" sz="900" dirty="0">
                        <a:effectLst/>
                      </a:endParaRPr>
                    </a:p>
                    <a:p>
                      <a:pPr algn="ctr">
                        <a:lnSpc>
                          <a:spcPct val="107000"/>
                        </a:lnSpc>
                        <a:spcAft>
                          <a:spcPts val="0"/>
                        </a:spcAft>
                      </a:pPr>
                      <a:r>
                        <a:rPr lang="de-DE" sz="1400" b="0" dirty="0">
                          <a:effectLst/>
                        </a:rPr>
                        <a:t>(Problem, Population)</a:t>
                      </a:r>
                      <a:endParaRPr lang="de-DE"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en-GB" sz="1400" dirty="0">
                          <a:effectLst/>
                        </a:rPr>
                        <a:t>Intervention</a:t>
                      </a:r>
                      <a:endParaRPr lang="de-DE" sz="900" dirty="0">
                        <a:effectLst/>
                      </a:endParaRPr>
                    </a:p>
                    <a:p>
                      <a:pPr algn="ctr">
                        <a:lnSpc>
                          <a:spcPct val="107000"/>
                        </a:lnSpc>
                        <a:spcAft>
                          <a:spcPts val="0"/>
                        </a:spcAft>
                      </a:pPr>
                      <a:r>
                        <a:rPr lang="en-GB" sz="1400" b="0" dirty="0">
                          <a:effectLst/>
                        </a:rPr>
                        <a:t>(</a:t>
                      </a:r>
                      <a:r>
                        <a:rPr lang="en-GB" sz="1400" b="0" dirty="0" err="1">
                          <a:effectLst/>
                        </a:rPr>
                        <a:t>progn</a:t>
                      </a:r>
                      <a:r>
                        <a:rPr lang="en-GB" sz="1400" b="0" dirty="0">
                          <a:effectLst/>
                        </a:rPr>
                        <a:t>. </a:t>
                      </a:r>
                      <a:r>
                        <a:rPr lang="en-GB" sz="1400" b="0" dirty="0" err="1">
                          <a:effectLst/>
                        </a:rPr>
                        <a:t>Faktor</a:t>
                      </a:r>
                      <a:r>
                        <a:rPr lang="en-GB" sz="1400" b="0" dirty="0">
                          <a:effectLst/>
                        </a:rPr>
                        <a:t>, Exposition)</a:t>
                      </a:r>
                      <a:endParaRPr lang="de-DE"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en-GB" sz="1400" dirty="0">
                          <a:effectLst/>
                        </a:rPr>
                        <a:t>Comparison</a:t>
                      </a:r>
                      <a:endParaRPr lang="de-DE" sz="900" dirty="0">
                        <a:effectLst/>
                      </a:endParaRPr>
                    </a:p>
                    <a:p>
                      <a:pPr algn="ctr">
                        <a:lnSpc>
                          <a:spcPct val="107000"/>
                        </a:lnSpc>
                        <a:spcAft>
                          <a:spcPts val="0"/>
                        </a:spcAft>
                      </a:pPr>
                      <a:r>
                        <a:rPr lang="en-GB" sz="1400" b="0" dirty="0">
                          <a:effectLst/>
                        </a:rPr>
                        <a:t>(</a:t>
                      </a:r>
                      <a:r>
                        <a:rPr lang="en-GB" sz="1400" b="0" dirty="0" err="1">
                          <a:effectLst/>
                        </a:rPr>
                        <a:t>Vergleich</a:t>
                      </a:r>
                      <a:r>
                        <a:rPr lang="en-GB" sz="1400" b="0" dirty="0">
                          <a:effectLst/>
                        </a:rPr>
                        <a:t> od. Intervention)</a:t>
                      </a:r>
                      <a:endParaRPr lang="de-DE"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en-GB" sz="1400" dirty="0">
                          <a:effectLst/>
                        </a:rPr>
                        <a:t>Outcome</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en-GB" sz="1400" dirty="0">
                          <a:effectLst/>
                        </a:rPr>
                        <a:t>Type </a:t>
                      </a:r>
                      <a:r>
                        <a:rPr lang="en-GB" sz="1400" b="0" dirty="0">
                          <a:effectLst/>
                        </a:rPr>
                        <a:t>of Question</a:t>
                      </a:r>
                      <a:endParaRPr lang="de-DE"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en-GB" sz="1400" b="0" dirty="0">
                          <a:effectLst/>
                        </a:rPr>
                        <a:t>Type of </a:t>
                      </a:r>
                      <a:r>
                        <a:rPr lang="en-GB" sz="1400" dirty="0">
                          <a:effectLst/>
                        </a:rPr>
                        <a:t>Study </a:t>
                      </a:r>
                      <a:endParaRPr lang="de-DE" sz="900" dirty="0">
                        <a:effectLst/>
                      </a:endParaRPr>
                    </a:p>
                    <a:p>
                      <a:pPr algn="ctr">
                        <a:lnSpc>
                          <a:spcPct val="107000"/>
                        </a:lnSpc>
                        <a:spcAft>
                          <a:spcPts val="0"/>
                        </a:spcAft>
                      </a:pPr>
                      <a:r>
                        <a:rPr lang="en-GB" sz="1400" dirty="0">
                          <a:effectLst/>
                        </a:rPr>
                        <a:t> </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64628484"/>
                  </a:ext>
                </a:extLst>
              </a:tr>
              <a:tr h="857202">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65527957"/>
                  </a:ext>
                </a:extLst>
              </a:tr>
              <a:tr h="907408">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01948700"/>
                  </a:ext>
                </a:extLst>
              </a:tr>
              <a:tr h="857202">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nSpc>
                          <a:spcPct val="107000"/>
                        </a:lnSpc>
                        <a:spcAft>
                          <a:spcPts val="0"/>
                        </a:spcAft>
                      </a:pPr>
                      <a:r>
                        <a:rPr lang="en-GB" sz="1000">
                          <a:effectLst/>
                        </a:rPr>
                        <a:t> </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456028411"/>
                  </a:ext>
                </a:extLst>
              </a:tr>
            </a:tbl>
          </a:graphicData>
        </a:graphic>
      </p:graphicFrame>
    </p:spTree>
    <p:extLst>
      <p:ext uri="{BB962C8B-B14F-4D97-AF65-F5344CB8AC3E}">
        <p14:creationId xmlns:p14="http://schemas.microsoft.com/office/powerpoint/2010/main" val="3703688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a:t>
            </a:r>
            <a:endParaRPr lang="de-DE" dirty="0"/>
          </a:p>
        </p:txBody>
      </p:sp>
      <p:sp>
        <p:nvSpPr>
          <p:cNvPr id="3" name="Inhaltsplatzhalter 2"/>
          <p:cNvSpPr>
            <a:spLocks noGrp="1"/>
          </p:cNvSpPr>
          <p:nvPr>
            <p:ph idx="1"/>
          </p:nvPr>
        </p:nvSpPr>
        <p:spPr/>
        <p:txBody>
          <a:bodyPr/>
          <a:lstStyle/>
          <a:p>
            <a:r>
              <a:rPr lang="de-DE" dirty="0" smtClean="0"/>
              <a:t>Formulieren Sie Ihre Fragestellung mit Hilfe des PICO-Modells</a:t>
            </a:r>
          </a:p>
          <a:p>
            <a:pPr lvl="1"/>
            <a:endParaRPr lang="de-DE" dirty="0"/>
          </a:p>
          <a:p>
            <a:pPr lvl="1"/>
            <a:endParaRPr lang="de-DE" dirty="0"/>
          </a:p>
          <a:p>
            <a:pPr lvl="1"/>
            <a:endParaRPr lang="de-DE" dirty="0" smtClean="0"/>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30</a:t>
            </a:fld>
            <a:endParaRPr lang="de-DE"/>
          </a:p>
        </p:txBody>
      </p:sp>
      <p:graphicFrame>
        <p:nvGraphicFramePr>
          <p:cNvPr id="7" name="Tabelle 6"/>
          <p:cNvGraphicFramePr>
            <a:graphicFrameLocks noGrp="1"/>
          </p:cNvGraphicFramePr>
          <p:nvPr>
            <p:extLst>
              <p:ext uri="{D42A27DB-BD31-4B8C-83A1-F6EECF244321}">
                <p14:modId xmlns:p14="http://schemas.microsoft.com/office/powerpoint/2010/main" val="2255996591"/>
              </p:ext>
            </p:extLst>
          </p:nvPr>
        </p:nvGraphicFramePr>
        <p:xfrm>
          <a:off x="285750" y="2039100"/>
          <a:ext cx="7711986" cy="4342536"/>
        </p:xfrm>
        <a:graphic>
          <a:graphicData uri="http://schemas.openxmlformats.org/drawingml/2006/table">
            <a:tbl>
              <a:tblPr firstRow="1" firstCol="1" bandRow="1">
                <a:tableStyleId>{E8034E78-7F5D-4C2E-B375-FC64B27BC917}</a:tableStyleId>
              </a:tblPr>
              <a:tblGrid>
                <a:gridCol w="1285068">
                  <a:extLst>
                    <a:ext uri="{9D8B030D-6E8A-4147-A177-3AD203B41FA5}">
                      <a16:colId xmlns:a16="http://schemas.microsoft.com/office/drawing/2014/main" val="1567057721"/>
                    </a:ext>
                  </a:extLst>
                </a:gridCol>
                <a:gridCol w="6426918">
                  <a:extLst>
                    <a:ext uri="{9D8B030D-6E8A-4147-A177-3AD203B41FA5}">
                      <a16:colId xmlns:a16="http://schemas.microsoft.com/office/drawing/2014/main" val="409452673"/>
                    </a:ext>
                  </a:extLst>
                </a:gridCol>
              </a:tblGrid>
              <a:tr h="636302">
                <a:tc>
                  <a:txBody>
                    <a:bodyPr/>
                    <a:lstStyle/>
                    <a:p>
                      <a:pPr algn="ctr">
                        <a:lnSpc>
                          <a:spcPct val="107000"/>
                        </a:lnSpc>
                        <a:spcAft>
                          <a:spcPts val="0"/>
                        </a:spcAft>
                      </a:pPr>
                      <a:r>
                        <a:rPr lang="de-DE" sz="1400" dirty="0">
                          <a:solidFill>
                            <a:schemeClr val="tx1"/>
                          </a:solidFill>
                          <a:effectLst/>
                        </a:rPr>
                        <a:t>Patient</a:t>
                      </a:r>
                      <a:endParaRPr lang="de-DE" sz="900" dirty="0">
                        <a:solidFill>
                          <a:schemeClr val="tx1"/>
                        </a:solidFill>
                        <a:effectLst/>
                      </a:endParaRPr>
                    </a:p>
                    <a:p>
                      <a:pPr algn="ctr">
                        <a:lnSpc>
                          <a:spcPct val="107000"/>
                        </a:lnSpc>
                        <a:spcAft>
                          <a:spcPts val="0"/>
                        </a:spcAft>
                      </a:pPr>
                      <a:r>
                        <a:rPr lang="de-DE" sz="1400" dirty="0">
                          <a:solidFill>
                            <a:schemeClr val="tx1"/>
                          </a:solidFill>
                          <a:effectLst/>
                        </a:rPr>
                        <a:t>(Problem, Population)</a:t>
                      </a:r>
                      <a:endParaRPr lang="de-DE"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6">
                  <a:txBody>
                    <a:bodyPr/>
                    <a:lstStyle/>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a:effectLst/>
                        </a:rPr>
                        <a:t> </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64628484"/>
                  </a:ext>
                </a:extLst>
              </a:tr>
              <a:tr h="851576">
                <a:tc>
                  <a:txBody>
                    <a:bodyPr/>
                    <a:lstStyle/>
                    <a:p>
                      <a:pPr marL="0" algn="ctr" defTabSz="907176" rtl="0" eaLnBrk="1" latinLnBrk="0" hangingPunct="1">
                        <a:lnSpc>
                          <a:spcPct val="107000"/>
                        </a:lnSpc>
                        <a:spcAft>
                          <a:spcPts val="0"/>
                        </a:spcAft>
                      </a:pPr>
                      <a:r>
                        <a:rPr lang="en-GB" sz="1400" kern="1200" dirty="0">
                          <a:solidFill>
                            <a:schemeClr val="tx1"/>
                          </a:solidFill>
                          <a:effectLst/>
                        </a:rPr>
                        <a:t> </a:t>
                      </a:r>
                      <a:r>
                        <a:rPr lang="en-GB" sz="1400" kern="1200" dirty="0" smtClean="0">
                          <a:solidFill>
                            <a:schemeClr val="tx1"/>
                          </a:solidFill>
                          <a:effectLst/>
                        </a:rPr>
                        <a:t>Intervention</a:t>
                      </a:r>
                      <a:endParaRPr lang="de-DE" sz="1400" kern="1200" dirty="0" smtClean="0">
                        <a:solidFill>
                          <a:schemeClr val="tx1"/>
                        </a:solidFill>
                        <a:effectLst/>
                      </a:endParaRPr>
                    </a:p>
                    <a:p>
                      <a:pPr marL="0" algn="ctr" defTabSz="907176" rtl="0" eaLnBrk="1" latinLnBrk="0" hangingPunct="1">
                        <a:lnSpc>
                          <a:spcPct val="107000"/>
                        </a:lnSpc>
                        <a:spcAft>
                          <a:spcPts val="0"/>
                        </a:spcAft>
                      </a:pPr>
                      <a:r>
                        <a:rPr lang="en-GB" sz="1400" kern="1200" dirty="0" smtClean="0">
                          <a:solidFill>
                            <a:schemeClr val="tx1"/>
                          </a:solidFill>
                          <a:effectLst/>
                        </a:rPr>
                        <a:t>(</a:t>
                      </a:r>
                      <a:r>
                        <a:rPr lang="en-GB" sz="1400" kern="1200" dirty="0" err="1" smtClean="0">
                          <a:solidFill>
                            <a:schemeClr val="tx1"/>
                          </a:solidFill>
                          <a:effectLst/>
                        </a:rPr>
                        <a:t>progn</a:t>
                      </a:r>
                      <a:r>
                        <a:rPr lang="en-GB" sz="1400" kern="1200" dirty="0" smtClean="0">
                          <a:solidFill>
                            <a:schemeClr val="tx1"/>
                          </a:solidFill>
                          <a:effectLst/>
                        </a:rPr>
                        <a:t>. </a:t>
                      </a:r>
                      <a:r>
                        <a:rPr lang="en-GB" sz="1400" kern="1200" dirty="0" err="1" smtClean="0">
                          <a:solidFill>
                            <a:schemeClr val="tx1"/>
                          </a:solidFill>
                          <a:effectLst/>
                        </a:rPr>
                        <a:t>Faktor</a:t>
                      </a:r>
                      <a:r>
                        <a:rPr lang="en-GB" sz="1400" kern="1200" dirty="0" smtClean="0">
                          <a:solidFill>
                            <a:schemeClr val="tx1"/>
                          </a:solidFill>
                          <a:effectLst/>
                        </a:rPr>
                        <a:t>, Exposition)</a:t>
                      </a:r>
                      <a:endParaRPr lang="de-DE" sz="1400" kern="1200" dirty="0" smtClean="0">
                        <a:solidFill>
                          <a:schemeClr val="tx1"/>
                        </a:solidFill>
                        <a:effectLst/>
                      </a:endParaRPr>
                    </a:p>
                    <a:p>
                      <a:pPr marL="0" algn="ctr" defTabSz="907176" rtl="0" eaLnBrk="1" latinLnBrk="0" hangingPunct="1">
                        <a:lnSpc>
                          <a:spcPct val="107000"/>
                        </a:lnSpc>
                        <a:spcAft>
                          <a:spcPts val="0"/>
                        </a:spcAft>
                      </a:pPr>
                      <a:endParaRPr lang="de-DE" sz="1400" b="1" kern="1200" dirty="0">
                        <a:solidFill>
                          <a:schemeClr val="tx1"/>
                        </a:solidFill>
                        <a:effectLst/>
                        <a:latin typeface="+mn-lt"/>
                        <a:ea typeface="+mn-ea"/>
                        <a:cs typeface="+mn-cs"/>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a:lnSpc>
                          <a:spcPct val="107000"/>
                        </a:lnSpc>
                        <a:spcAft>
                          <a:spcPts val="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tc>
                <a:extLst>
                  <a:ext uri="{0D108BD9-81ED-4DB2-BD59-A6C34878D82A}">
                    <a16:rowId xmlns:a16="http://schemas.microsoft.com/office/drawing/2014/main" val="2265527957"/>
                  </a:ext>
                </a:extLst>
              </a:tr>
              <a:tr h="851576">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lang="en-GB" sz="1400" kern="1200" dirty="0" smtClean="0">
                          <a:solidFill>
                            <a:schemeClr val="tx1"/>
                          </a:solidFill>
                          <a:effectLst/>
                        </a:rPr>
                        <a:t> </a:t>
                      </a:r>
                      <a:r>
                        <a:rPr lang="en-GB" sz="1400" kern="1200" noProof="0" dirty="0" smtClean="0">
                          <a:solidFill>
                            <a:schemeClr val="tx1"/>
                          </a:solidFill>
                          <a:effectLst/>
                        </a:rPr>
                        <a:t>Comparison</a:t>
                      </a:r>
                      <a:endParaRPr lang="de-DE" sz="1400" kern="1200" noProof="0" dirty="0" smtClean="0">
                        <a:solidFill>
                          <a:schemeClr val="tx1"/>
                        </a:solidFill>
                        <a:effectLst/>
                      </a:endParaRPr>
                    </a:p>
                    <a:p>
                      <a:pPr marL="0" marR="0" lvl="0" indent="0" algn="ctr" defTabSz="907176" rtl="0" eaLnBrk="1" fontAlgn="auto" latinLnBrk="0" hangingPunct="1">
                        <a:lnSpc>
                          <a:spcPct val="107000"/>
                        </a:lnSpc>
                        <a:spcBef>
                          <a:spcPts val="0"/>
                        </a:spcBef>
                        <a:spcAft>
                          <a:spcPts val="0"/>
                        </a:spcAft>
                        <a:buClrTx/>
                        <a:buSzTx/>
                        <a:buFontTx/>
                        <a:buNone/>
                        <a:tabLst/>
                        <a:defRPr/>
                      </a:pPr>
                      <a:r>
                        <a:rPr lang="en-GB" sz="1400" kern="1200" noProof="0" dirty="0" smtClean="0">
                          <a:solidFill>
                            <a:schemeClr val="tx1"/>
                          </a:solidFill>
                          <a:effectLst/>
                        </a:rPr>
                        <a:t>(</a:t>
                      </a:r>
                      <a:r>
                        <a:rPr lang="en-GB" sz="1400" kern="1200" noProof="0" dirty="0" err="1" smtClean="0">
                          <a:solidFill>
                            <a:schemeClr val="tx1"/>
                          </a:solidFill>
                          <a:effectLst/>
                        </a:rPr>
                        <a:t>Vergleich</a:t>
                      </a:r>
                      <a:r>
                        <a:rPr lang="en-GB" sz="1400" kern="1200" noProof="0" dirty="0" smtClean="0">
                          <a:solidFill>
                            <a:schemeClr val="tx1"/>
                          </a:solidFill>
                          <a:effectLst/>
                        </a:rPr>
                        <a:t> od. Intervention)</a:t>
                      </a:r>
                      <a:endParaRPr lang="de-DE" sz="1400" kern="1200" noProof="0" dirty="0" smtClean="0">
                        <a:solidFill>
                          <a:schemeClr val="tx1"/>
                        </a:solidFill>
                        <a:effectLst/>
                      </a:endParaRPr>
                    </a:p>
                    <a:p>
                      <a:pPr marL="0" algn="ctr" defTabSz="907176" rtl="0" eaLnBrk="1" latinLnBrk="0" hangingPunct="1">
                        <a:lnSpc>
                          <a:spcPct val="107000"/>
                        </a:lnSpc>
                        <a:spcAft>
                          <a:spcPts val="0"/>
                        </a:spcAft>
                      </a:pPr>
                      <a:endParaRPr lang="de-DE" sz="1400" b="1" kern="1200" dirty="0">
                        <a:solidFill>
                          <a:schemeClr val="tx1"/>
                        </a:solidFill>
                        <a:effectLst/>
                        <a:latin typeface="+mn-lt"/>
                        <a:ea typeface="+mn-ea"/>
                        <a:cs typeface="+mn-cs"/>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a:lnSpc>
                          <a:spcPct val="107000"/>
                        </a:lnSpc>
                        <a:spcAft>
                          <a:spcPts val="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tc>
                <a:extLst>
                  <a:ext uri="{0D108BD9-81ED-4DB2-BD59-A6C34878D82A}">
                    <a16:rowId xmlns:a16="http://schemas.microsoft.com/office/drawing/2014/main" val="1701948700"/>
                  </a:ext>
                </a:extLst>
              </a:tr>
              <a:tr h="57329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lang="en-GB" sz="1400" kern="1200" noProof="0" dirty="0" smtClean="0">
                          <a:solidFill>
                            <a:schemeClr val="tx1"/>
                          </a:solidFill>
                          <a:effectLst/>
                        </a:rPr>
                        <a:t>Outcome</a:t>
                      </a:r>
                      <a:endParaRPr lang="de-DE" sz="1400" kern="1200" noProof="0" dirty="0" smtClean="0">
                        <a:solidFill>
                          <a:schemeClr val="tx1"/>
                        </a:solidFill>
                        <a:effectLst/>
                      </a:endParaRPr>
                    </a:p>
                    <a:p>
                      <a:pPr marL="0" algn="ctr" defTabSz="907176" rtl="0" eaLnBrk="1" latinLnBrk="0" hangingPunct="1">
                        <a:lnSpc>
                          <a:spcPct val="107000"/>
                        </a:lnSpc>
                        <a:spcAft>
                          <a:spcPts val="0"/>
                        </a:spcAft>
                      </a:pPr>
                      <a:endParaRPr lang="de-DE" sz="1400" b="1" kern="1200" dirty="0">
                        <a:solidFill>
                          <a:schemeClr val="tx1"/>
                        </a:solidFill>
                        <a:effectLst/>
                        <a:latin typeface="+mn-lt"/>
                        <a:ea typeface="+mn-ea"/>
                        <a:cs typeface="+mn-cs"/>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a:lnSpc>
                          <a:spcPct val="107000"/>
                        </a:lnSpc>
                        <a:spcAft>
                          <a:spcPts val="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tc>
                <a:extLst>
                  <a:ext uri="{0D108BD9-81ED-4DB2-BD59-A6C34878D82A}">
                    <a16:rowId xmlns:a16="http://schemas.microsoft.com/office/drawing/2014/main" val="3258794574"/>
                  </a:ext>
                </a:extLst>
              </a:tr>
              <a:tr h="636302">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lang="en-GB" sz="1400" kern="1200" dirty="0" smtClean="0">
                          <a:solidFill>
                            <a:schemeClr val="tx1"/>
                          </a:solidFill>
                          <a:effectLst/>
                        </a:rPr>
                        <a:t>Type of Question</a:t>
                      </a:r>
                      <a:endParaRPr lang="de-DE" sz="1400" kern="1200" dirty="0" smtClean="0">
                        <a:solidFill>
                          <a:schemeClr val="tx1"/>
                        </a:solidFill>
                        <a:effectLst/>
                      </a:endParaRPr>
                    </a:p>
                    <a:p>
                      <a:pPr marL="0" algn="ctr" defTabSz="907176" rtl="0" eaLnBrk="1" latinLnBrk="0" hangingPunct="1">
                        <a:lnSpc>
                          <a:spcPct val="107000"/>
                        </a:lnSpc>
                        <a:spcAft>
                          <a:spcPts val="0"/>
                        </a:spcAft>
                      </a:pPr>
                      <a:endParaRPr lang="de-DE" sz="1400" b="1" kern="1200" dirty="0">
                        <a:solidFill>
                          <a:schemeClr val="tx1"/>
                        </a:solidFill>
                        <a:effectLst/>
                        <a:latin typeface="+mn-lt"/>
                        <a:ea typeface="+mn-ea"/>
                        <a:cs typeface="+mn-cs"/>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a:lnSpc>
                          <a:spcPct val="107000"/>
                        </a:lnSpc>
                        <a:spcAft>
                          <a:spcPts val="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tc>
                <a:extLst>
                  <a:ext uri="{0D108BD9-81ED-4DB2-BD59-A6C34878D82A}">
                    <a16:rowId xmlns:a16="http://schemas.microsoft.com/office/drawing/2014/main" val="2075300455"/>
                  </a:ext>
                </a:extLst>
              </a:tr>
              <a:tr h="57329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lang="en-GB" sz="1400" kern="1200" dirty="0" smtClean="0">
                          <a:solidFill>
                            <a:schemeClr val="tx1"/>
                          </a:solidFill>
                          <a:effectLst/>
                        </a:rPr>
                        <a:t>Type of Study </a:t>
                      </a:r>
                      <a:endParaRPr lang="de-DE" sz="1400" kern="1200" dirty="0" smtClean="0">
                        <a:solidFill>
                          <a:schemeClr val="tx1"/>
                        </a:solidFill>
                        <a:effectLst/>
                      </a:endParaRPr>
                    </a:p>
                    <a:p>
                      <a:pPr marL="0" algn="ctr" defTabSz="907176" rtl="0" eaLnBrk="1" latinLnBrk="0" hangingPunct="1">
                        <a:lnSpc>
                          <a:spcPct val="107000"/>
                        </a:lnSpc>
                        <a:spcAft>
                          <a:spcPts val="0"/>
                        </a:spcAft>
                      </a:pPr>
                      <a:endParaRPr lang="de-DE" sz="1400" b="1" kern="1200" dirty="0">
                        <a:solidFill>
                          <a:schemeClr val="tx1"/>
                        </a:solidFill>
                        <a:effectLst/>
                        <a:latin typeface="+mn-lt"/>
                        <a:ea typeface="+mn-ea"/>
                        <a:cs typeface="+mn-cs"/>
                      </a:endParaRPr>
                    </a:p>
                  </a:txBody>
                  <a:tcPr marL="59672" marR="596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algn="ctr">
                        <a:lnSpc>
                          <a:spcPct val="107000"/>
                        </a:lnSpc>
                        <a:spcAft>
                          <a:spcPts val="0"/>
                        </a:spcAft>
                      </a:pP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9672" marR="59672" marT="0" marB="0"/>
                </a:tc>
                <a:extLst>
                  <a:ext uri="{0D108BD9-81ED-4DB2-BD59-A6C34878D82A}">
                    <a16:rowId xmlns:a16="http://schemas.microsoft.com/office/drawing/2014/main" val="1456028411"/>
                  </a:ext>
                </a:extLst>
              </a:tr>
            </a:tbl>
          </a:graphicData>
        </a:graphic>
      </p:graphicFrame>
    </p:spTree>
    <p:extLst>
      <p:ext uri="{BB962C8B-B14F-4D97-AF65-F5344CB8AC3E}">
        <p14:creationId xmlns:p14="http://schemas.microsoft.com/office/powerpoint/2010/main" val="3543456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 - </a:t>
            </a:r>
            <a:r>
              <a:rPr lang="de-DE" dirty="0" err="1" smtClean="0"/>
              <a:t>pico</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340252685"/>
              </p:ext>
            </p:extLst>
          </p:nvPr>
        </p:nvGraphicFramePr>
        <p:xfrm>
          <a:off x="286544" y="1878382"/>
          <a:ext cx="8570912" cy="4430938"/>
        </p:xfrm>
        <a:graphic>
          <a:graphicData uri="http://schemas.openxmlformats.org/drawingml/2006/table">
            <a:tbl>
              <a:tblPr firstRow="1" bandRow="1">
                <a:tableStyleId>{5940675A-B579-460E-94D1-54222C63F5DA}</a:tableStyleId>
              </a:tblPr>
              <a:tblGrid>
                <a:gridCol w="1476350">
                  <a:extLst>
                    <a:ext uri="{9D8B030D-6E8A-4147-A177-3AD203B41FA5}">
                      <a16:colId xmlns:a16="http://schemas.microsoft.com/office/drawing/2014/main" val="3821459404"/>
                    </a:ext>
                  </a:extLst>
                </a:gridCol>
                <a:gridCol w="7094562">
                  <a:extLst>
                    <a:ext uri="{9D8B030D-6E8A-4147-A177-3AD203B41FA5}">
                      <a16:colId xmlns:a16="http://schemas.microsoft.com/office/drawing/2014/main" val="4192130105"/>
                    </a:ext>
                  </a:extLst>
                </a:gridCol>
              </a:tblGrid>
              <a:tr h="801638">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kumimoji="0" lang="de-DE" sz="1400" b="1" i="0" u="none" strike="noStrike" kern="1200" cap="none" spc="0" normalizeH="0" baseline="0" noProof="0" dirty="0" smtClean="0">
                          <a:ln>
                            <a:noFill/>
                          </a:ln>
                          <a:solidFill>
                            <a:srgbClr val="000000"/>
                          </a:solidFill>
                          <a:effectLst/>
                          <a:uLnTx/>
                          <a:uFillTx/>
                          <a:latin typeface="+mn-lt"/>
                          <a:ea typeface="+mn-ea"/>
                          <a:cs typeface="+mn-cs"/>
                        </a:rPr>
                        <a:t>Patient</a:t>
                      </a:r>
                      <a:endParaRPr kumimoji="0" lang="de-DE" sz="900" b="1"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ctr" defTabSz="907176" rtl="0" eaLnBrk="1" fontAlgn="auto" latinLnBrk="0" hangingPunct="1">
                        <a:lnSpc>
                          <a:spcPct val="107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srgbClr val="000000"/>
                          </a:solidFill>
                          <a:effectLst/>
                          <a:uLnTx/>
                          <a:uFillTx/>
                          <a:latin typeface="+mn-lt"/>
                          <a:ea typeface="+mn-ea"/>
                          <a:cs typeface="+mn-cs"/>
                        </a:rPr>
                        <a:t>(Problem, Population)</a:t>
                      </a:r>
                      <a:endParaRPr kumimoji="0" lang="de-DE" sz="900" b="0" i="0"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endParaRPr lang="de-DE" dirty="0"/>
                    </a:p>
                  </a:txBody>
                  <a:tcPr/>
                </a:tc>
                <a:extLst>
                  <a:ext uri="{0D108BD9-81ED-4DB2-BD59-A6C34878D82A}">
                    <a16:rowId xmlns:a16="http://schemas.microsoft.com/office/drawing/2014/main" val="1518701663"/>
                  </a:ext>
                </a:extLst>
              </a:tr>
              <a:tr h="725860">
                <a:tc>
                  <a:txBody>
                    <a:bodyPr/>
                    <a:lstStyle/>
                    <a:p>
                      <a:pPr marL="0" algn="ctr" defTabSz="907176" rtl="0" eaLnBrk="1" latinLnBrk="0" hangingPunct="1">
                        <a:lnSpc>
                          <a:spcPct val="107000"/>
                        </a:lnSpc>
                        <a:spcAft>
                          <a:spcPts val="0"/>
                        </a:spcAft>
                      </a:pPr>
                      <a:r>
                        <a:rPr kumimoji="0" lang="en-GB" sz="1400" b="1" i="0" u="none" strike="noStrike" kern="1200" cap="none" spc="0" normalizeH="0" baseline="0" dirty="0">
                          <a:ln>
                            <a:noFill/>
                          </a:ln>
                          <a:solidFill>
                            <a:srgbClr val="000000"/>
                          </a:solidFill>
                          <a:effectLst/>
                          <a:uLnTx/>
                          <a:uFillTx/>
                          <a:latin typeface="+mn-lt"/>
                          <a:ea typeface="+mn-ea"/>
                          <a:cs typeface="+mn-cs"/>
                        </a:rPr>
                        <a:t> </a:t>
                      </a:r>
                      <a:r>
                        <a:rPr kumimoji="0" lang="en-GB" sz="1400" b="1" i="0" u="none" strike="noStrike" kern="1200" cap="none" spc="0" normalizeH="0" baseline="0" dirty="0" smtClean="0">
                          <a:ln>
                            <a:noFill/>
                          </a:ln>
                          <a:solidFill>
                            <a:srgbClr val="000000"/>
                          </a:solidFill>
                          <a:effectLst/>
                          <a:uLnTx/>
                          <a:uFillTx/>
                          <a:latin typeface="+mn-lt"/>
                          <a:ea typeface="+mn-ea"/>
                          <a:cs typeface="+mn-cs"/>
                        </a:rPr>
                        <a:t>Intervention</a:t>
                      </a:r>
                      <a:endParaRPr kumimoji="0" lang="de-DE" sz="1400" b="1" i="0" u="none" strike="noStrike" kern="1200" cap="none" spc="0" normalizeH="0" baseline="0" dirty="0" smtClean="0">
                        <a:ln>
                          <a:noFill/>
                        </a:ln>
                        <a:solidFill>
                          <a:srgbClr val="000000"/>
                        </a:solidFill>
                        <a:effectLst/>
                        <a:uLnTx/>
                        <a:uFillTx/>
                        <a:latin typeface="+mn-lt"/>
                        <a:ea typeface="+mn-ea"/>
                        <a:cs typeface="+mn-cs"/>
                      </a:endParaRPr>
                    </a:p>
                    <a:p>
                      <a:pPr marL="0" algn="ctr" defTabSz="907176" rtl="0" eaLnBrk="1" latinLnBrk="0" hangingPunct="1">
                        <a:lnSpc>
                          <a:spcPct val="107000"/>
                        </a:lnSpc>
                        <a:spcAft>
                          <a:spcPts val="0"/>
                        </a:spcAft>
                      </a:pPr>
                      <a:r>
                        <a:rPr kumimoji="0" lang="en-GB" sz="1400" b="0" i="0" u="none" strike="noStrike" kern="1200" cap="none" spc="0" normalizeH="0" baseline="0" dirty="0" smtClean="0">
                          <a:ln>
                            <a:noFill/>
                          </a:ln>
                          <a:solidFill>
                            <a:srgbClr val="000000"/>
                          </a:solidFill>
                          <a:effectLst/>
                          <a:uLnTx/>
                          <a:uFillTx/>
                          <a:latin typeface="+mn-lt"/>
                          <a:ea typeface="+mn-ea"/>
                          <a:cs typeface="+mn-cs"/>
                        </a:rPr>
                        <a:t>(</a:t>
                      </a:r>
                      <a:r>
                        <a:rPr kumimoji="0" lang="en-GB" sz="1400" b="0" i="0" u="none" strike="noStrike" kern="1200" cap="none" spc="0" normalizeH="0" baseline="0" dirty="0" err="1" smtClean="0">
                          <a:ln>
                            <a:noFill/>
                          </a:ln>
                          <a:solidFill>
                            <a:srgbClr val="000000"/>
                          </a:solidFill>
                          <a:effectLst/>
                          <a:uLnTx/>
                          <a:uFillTx/>
                          <a:latin typeface="+mn-lt"/>
                          <a:ea typeface="+mn-ea"/>
                          <a:cs typeface="+mn-cs"/>
                        </a:rPr>
                        <a:t>progn</a:t>
                      </a:r>
                      <a:r>
                        <a:rPr kumimoji="0" lang="en-GB" sz="1400" b="0" i="0" u="none" strike="noStrike" kern="1200" cap="none" spc="0" normalizeH="0" baseline="0" dirty="0" smtClean="0">
                          <a:ln>
                            <a:noFill/>
                          </a:ln>
                          <a:solidFill>
                            <a:srgbClr val="000000"/>
                          </a:solidFill>
                          <a:effectLst/>
                          <a:uLnTx/>
                          <a:uFillTx/>
                          <a:latin typeface="+mn-lt"/>
                          <a:ea typeface="+mn-ea"/>
                          <a:cs typeface="+mn-cs"/>
                        </a:rPr>
                        <a:t>. </a:t>
                      </a:r>
                      <a:r>
                        <a:rPr kumimoji="0" lang="en-GB" sz="1400" b="0" i="0" u="none" strike="noStrike" kern="1200" cap="none" spc="0" normalizeH="0" baseline="0" dirty="0" err="1" smtClean="0">
                          <a:ln>
                            <a:noFill/>
                          </a:ln>
                          <a:solidFill>
                            <a:srgbClr val="000000"/>
                          </a:solidFill>
                          <a:effectLst/>
                          <a:uLnTx/>
                          <a:uFillTx/>
                          <a:latin typeface="+mn-lt"/>
                          <a:ea typeface="+mn-ea"/>
                          <a:cs typeface="+mn-cs"/>
                        </a:rPr>
                        <a:t>Faktor</a:t>
                      </a:r>
                      <a:r>
                        <a:rPr kumimoji="0" lang="en-GB" sz="1400" b="0" i="0" u="none" strike="noStrike" kern="1200" cap="none" spc="0" normalizeH="0" baseline="0" dirty="0" smtClean="0">
                          <a:ln>
                            <a:noFill/>
                          </a:ln>
                          <a:solidFill>
                            <a:srgbClr val="000000"/>
                          </a:solidFill>
                          <a:effectLst/>
                          <a:uLnTx/>
                          <a:uFillTx/>
                          <a:latin typeface="+mn-lt"/>
                          <a:ea typeface="+mn-ea"/>
                          <a:cs typeface="+mn-cs"/>
                        </a:rPr>
                        <a:t>, Exposition)</a:t>
                      </a:r>
                      <a:endParaRPr kumimoji="0" lang="de-DE" sz="1400" b="0" i="0" u="none" strike="noStrike" kern="1200" cap="none" spc="0" normalizeH="0" baseline="0" dirty="0" smtClean="0">
                        <a:ln>
                          <a:noFill/>
                        </a:ln>
                        <a:solidFill>
                          <a:srgbClr val="000000"/>
                        </a:solidFill>
                        <a:effectLst/>
                        <a:uLnTx/>
                        <a:uFillTx/>
                        <a:latin typeface="+mn-lt"/>
                        <a:ea typeface="+mn-ea"/>
                        <a:cs typeface="+mn-cs"/>
                      </a:endParaRPr>
                    </a:p>
                  </a:txBody>
                  <a:tcPr marL="59672" marR="59672" marT="0" marB="0" anchor="ctr"/>
                </a:tc>
                <a:tc>
                  <a:txBody>
                    <a:bodyPr/>
                    <a:lstStyle/>
                    <a:p>
                      <a:endParaRPr lang="de-DE" dirty="0"/>
                    </a:p>
                  </a:txBody>
                  <a:tcPr/>
                </a:tc>
                <a:extLst>
                  <a:ext uri="{0D108BD9-81ED-4DB2-BD59-A6C34878D82A}">
                    <a16:rowId xmlns:a16="http://schemas.microsoft.com/office/drawing/2014/main" val="1078355160"/>
                  </a:ext>
                </a:extLst>
              </a:tr>
              <a:tr h="72586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dirty="0" smtClean="0">
                          <a:ln>
                            <a:noFill/>
                          </a:ln>
                          <a:solidFill>
                            <a:srgbClr val="000000"/>
                          </a:solidFill>
                          <a:effectLst/>
                          <a:uLnTx/>
                          <a:uFillTx/>
                          <a:latin typeface="+mn-lt"/>
                          <a:ea typeface="+mn-ea"/>
                          <a:cs typeface="+mn-cs"/>
                        </a:rPr>
                        <a:t> </a:t>
                      </a:r>
                      <a:r>
                        <a:rPr kumimoji="0" lang="en-GB" sz="1400" b="1" i="0" u="none" strike="noStrike" kern="1200" cap="none" spc="0" normalizeH="0" baseline="0" noProof="0" dirty="0" smtClean="0">
                          <a:ln>
                            <a:noFill/>
                          </a:ln>
                          <a:solidFill>
                            <a:srgbClr val="000000"/>
                          </a:solidFill>
                          <a:effectLst/>
                          <a:uLnTx/>
                          <a:uFillTx/>
                          <a:latin typeface="+mn-lt"/>
                          <a:ea typeface="+mn-ea"/>
                          <a:cs typeface="+mn-cs"/>
                        </a:rPr>
                        <a:t>Comparison</a:t>
                      </a:r>
                      <a:endParaRPr kumimoji="0" lang="de-DE" sz="1400" b="1"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ctr" defTabSz="907176" rtl="0" eaLnBrk="1" fontAlgn="auto" latinLnBrk="0" hangingPunct="1">
                        <a:lnSpc>
                          <a:spcPct val="107000"/>
                        </a:lnSpc>
                        <a:spcBef>
                          <a:spcPts val="0"/>
                        </a:spcBef>
                        <a:spcAft>
                          <a:spcPts val="0"/>
                        </a:spcAft>
                        <a:buClrTx/>
                        <a:buSzTx/>
                        <a:buFontTx/>
                        <a:buNone/>
                        <a:tabLst/>
                        <a:defRPr/>
                      </a:pPr>
                      <a:r>
                        <a:rPr kumimoji="0" lang="en-GB" sz="1400" b="0" i="0" u="none" strike="noStrike" kern="1200" cap="none" spc="0" normalizeH="0" baseline="0" noProof="0" dirty="0" smtClean="0">
                          <a:ln>
                            <a:noFill/>
                          </a:ln>
                          <a:solidFill>
                            <a:srgbClr val="000000"/>
                          </a:solidFill>
                          <a:effectLst/>
                          <a:uLnTx/>
                          <a:uFillTx/>
                          <a:latin typeface="+mn-lt"/>
                          <a:ea typeface="+mn-ea"/>
                          <a:cs typeface="+mn-cs"/>
                        </a:rPr>
                        <a:t>(</a:t>
                      </a:r>
                      <a:r>
                        <a:rPr kumimoji="0" lang="en-GB" sz="1400" b="0" i="0" u="none" strike="noStrike" kern="1200" cap="none" spc="0" normalizeH="0" baseline="0" noProof="0" dirty="0" err="1" smtClean="0">
                          <a:ln>
                            <a:noFill/>
                          </a:ln>
                          <a:solidFill>
                            <a:srgbClr val="000000"/>
                          </a:solidFill>
                          <a:effectLst/>
                          <a:uLnTx/>
                          <a:uFillTx/>
                          <a:latin typeface="+mn-lt"/>
                          <a:ea typeface="+mn-ea"/>
                          <a:cs typeface="+mn-cs"/>
                        </a:rPr>
                        <a:t>Vergleich</a:t>
                      </a:r>
                      <a:r>
                        <a:rPr kumimoji="0" lang="en-GB" sz="1400" b="0" i="0" u="none" strike="noStrike" kern="1200" cap="none" spc="0" normalizeH="0" baseline="0" noProof="0" dirty="0" smtClean="0">
                          <a:ln>
                            <a:noFill/>
                          </a:ln>
                          <a:solidFill>
                            <a:srgbClr val="000000"/>
                          </a:solidFill>
                          <a:effectLst/>
                          <a:uLnTx/>
                          <a:uFillTx/>
                          <a:latin typeface="+mn-lt"/>
                          <a:ea typeface="+mn-ea"/>
                          <a:cs typeface="+mn-cs"/>
                        </a:rPr>
                        <a:t> od. Intervention)</a:t>
                      </a:r>
                      <a:endParaRPr kumimoji="0" lang="de-DE" sz="1400" b="0" i="0" u="none" strike="noStrike" kern="1200" cap="none" spc="0" normalizeH="0" baseline="0" noProof="0" dirty="0" smtClean="0">
                        <a:ln>
                          <a:noFill/>
                        </a:ln>
                        <a:solidFill>
                          <a:srgbClr val="000000"/>
                        </a:solidFill>
                        <a:effectLst/>
                        <a:uLnTx/>
                        <a:uFillTx/>
                        <a:latin typeface="+mn-lt"/>
                        <a:ea typeface="+mn-ea"/>
                        <a:cs typeface="+mn-cs"/>
                      </a:endParaRPr>
                    </a:p>
                  </a:txBody>
                  <a:tcPr marL="59672" marR="59672" marT="0" marB="0" anchor="ctr"/>
                </a:tc>
                <a:tc>
                  <a:txBody>
                    <a:bodyPr/>
                    <a:lstStyle/>
                    <a:p>
                      <a:endParaRPr lang="de-DE" dirty="0"/>
                    </a:p>
                  </a:txBody>
                  <a:tcPr/>
                </a:tc>
                <a:extLst>
                  <a:ext uri="{0D108BD9-81ED-4DB2-BD59-A6C34878D82A}">
                    <a16:rowId xmlns:a16="http://schemas.microsoft.com/office/drawing/2014/main" val="1855035994"/>
                  </a:ext>
                </a:extLst>
              </a:tr>
              <a:tr h="72586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noProof="0" dirty="0" smtClean="0">
                          <a:ln>
                            <a:noFill/>
                          </a:ln>
                          <a:solidFill>
                            <a:srgbClr val="000000"/>
                          </a:solidFill>
                          <a:effectLst/>
                          <a:uLnTx/>
                          <a:uFillTx/>
                          <a:latin typeface="+mn-lt"/>
                          <a:ea typeface="+mn-ea"/>
                          <a:cs typeface="+mn-cs"/>
                        </a:rPr>
                        <a:t>Outcome</a:t>
                      </a:r>
                      <a:endParaRPr kumimoji="0" lang="de-DE" sz="1400" b="1" i="0" u="none" strike="noStrike" kern="1200" cap="none" spc="0" normalizeH="0" baseline="0" noProof="0" dirty="0" smtClean="0">
                        <a:ln>
                          <a:noFill/>
                        </a:ln>
                        <a:solidFill>
                          <a:srgbClr val="000000"/>
                        </a:solidFill>
                        <a:effectLst/>
                        <a:uLnTx/>
                        <a:uFillTx/>
                        <a:latin typeface="+mn-lt"/>
                        <a:ea typeface="+mn-ea"/>
                        <a:cs typeface="+mn-cs"/>
                      </a:endParaRPr>
                    </a:p>
                  </a:txBody>
                  <a:tcPr marL="59672" marR="59672" marT="0" marB="0" anchor="ctr"/>
                </a:tc>
                <a:tc>
                  <a:txBody>
                    <a:bodyPr/>
                    <a:lstStyle/>
                    <a:p>
                      <a:endParaRPr lang="de-DE" dirty="0"/>
                    </a:p>
                  </a:txBody>
                  <a:tcPr/>
                </a:tc>
                <a:extLst>
                  <a:ext uri="{0D108BD9-81ED-4DB2-BD59-A6C34878D82A}">
                    <a16:rowId xmlns:a16="http://schemas.microsoft.com/office/drawing/2014/main" val="1388021146"/>
                  </a:ext>
                </a:extLst>
              </a:tr>
              <a:tr h="72586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dirty="0" smtClean="0">
                          <a:ln>
                            <a:noFill/>
                          </a:ln>
                          <a:solidFill>
                            <a:srgbClr val="000000"/>
                          </a:solidFill>
                          <a:effectLst/>
                          <a:uLnTx/>
                          <a:uFillTx/>
                          <a:latin typeface="+mn-lt"/>
                          <a:ea typeface="+mn-ea"/>
                          <a:cs typeface="+mn-cs"/>
                        </a:rPr>
                        <a:t>Type of Question</a:t>
                      </a:r>
                      <a:endParaRPr kumimoji="0" lang="de-DE" sz="1400" b="1" i="0" u="none" strike="noStrike" kern="1200" cap="none" spc="0" normalizeH="0" baseline="0" dirty="0" smtClean="0">
                        <a:ln>
                          <a:noFill/>
                        </a:ln>
                        <a:solidFill>
                          <a:srgbClr val="000000"/>
                        </a:solidFill>
                        <a:effectLst/>
                        <a:uLnTx/>
                        <a:uFillTx/>
                        <a:latin typeface="+mn-lt"/>
                        <a:ea typeface="+mn-ea"/>
                        <a:cs typeface="+mn-cs"/>
                      </a:endParaRPr>
                    </a:p>
                  </a:txBody>
                  <a:tcPr marL="59672" marR="59672" marT="0" marB="0" anchor="ctr"/>
                </a:tc>
                <a:tc>
                  <a:txBody>
                    <a:bodyPr/>
                    <a:lstStyle/>
                    <a:p>
                      <a:endParaRPr lang="de-DE" dirty="0"/>
                    </a:p>
                  </a:txBody>
                  <a:tcPr/>
                </a:tc>
                <a:extLst>
                  <a:ext uri="{0D108BD9-81ED-4DB2-BD59-A6C34878D82A}">
                    <a16:rowId xmlns:a16="http://schemas.microsoft.com/office/drawing/2014/main" val="2389948260"/>
                  </a:ext>
                </a:extLst>
              </a:tr>
              <a:tr h="725860">
                <a:tc>
                  <a:txBody>
                    <a:bodyPr/>
                    <a:lstStyle/>
                    <a:p>
                      <a:pPr marL="0" marR="0" lvl="0" indent="0" algn="ctr" defTabSz="907176" rtl="0" eaLnBrk="1" fontAlgn="auto" latinLnBrk="0" hangingPunct="1">
                        <a:lnSpc>
                          <a:spcPct val="107000"/>
                        </a:lnSpc>
                        <a:spcBef>
                          <a:spcPts val="0"/>
                        </a:spcBef>
                        <a:spcAft>
                          <a:spcPts val="0"/>
                        </a:spcAft>
                        <a:buClrTx/>
                        <a:buSzTx/>
                        <a:buFontTx/>
                        <a:buNone/>
                        <a:tabLst/>
                        <a:defRPr/>
                      </a:pPr>
                      <a:r>
                        <a:rPr kumimoji="0" lang="en-GB" sz="1400" b="1" i="0" u="none" strike="noStrike" kern="1200" cap="none" spc="0" normalizeH="0" baseline="0" dirty="0" smtClean="0">
                          <a:ln>
                            <a:noFill/>
                          </a:ln>
                          <a:solidFill>
                            <a:srgbClr val="000000"/>
                          </a:solidFill>
                          <a:effectLst/>
                          <a:uLnTx/>
                          <a:uFillTx/>
                          <a:latin typeface="+mn-lt"/>
                          <a:ea typeface="+mn-ea"/>
                          <a:cs typeface="+mn-cs"/>
                        </a:rPr>
                        <a:t>Type of Study </a:t>
                      </a:r>
                      <a:endParaRPr kumimoji="0" lang="de-DE" sz="1400" b="1" i="0" u="none" strike="noStrike" kern="1200" cap="none" spc="0" normalizeH="0" baseline="0" dirty="0" smtClean="0">
                        <a:ln>
                          <a:noFill/>
                        </a:ln>
                        <a:solidFill>
                          <a:srgbClr val="000000"/>
                        </a:solidFill>
                        <a:effectLst/>
                        <a:uLnTx/>
                        <a:uFillTx/>
                        <a:latin typeface="+mn-lt"/>
                        <a:ea typeface="+mn-ea"/>
                        <a:cs typeface="+mn-cs"/>
                      </a:endParaRPr>
                    </a:p>
                  </a:txBody>
                  <a:tcPr marL="59672" marR="59672" marT="0" marB="0" anchor="ctr"/>
                </a:tc>
                <a:tc>
                  <a:txBody>
                    <a:bodyPr/>
                    <a:lstStyle/>
                    <a:p>
                      <a:endParaRPr lang="de-DE" dirty="0"/>
                    </a:p>
                  </a:txBody>
                  <a:tcPr/>
                </a:tc>
                <a:extLst>
                  <a:ext uri="{0D108BD9-81ED-4DB2-BD59-A6C34878D82A}">
                    <a16:rowId xmlns:a16="http://schemas.microsoft.com/office/drawing/2014/main" val="1607175056"/>
                  </a:ext>
                </a:extLst>
              </a:tr>
            </a:tbl>
          </a:graphicData>
        </a:graphic>
      </p:graphicFrame>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31</a:t>
            </a:fld>
            <a:endParaRPr lang="de-DE"/>
          </a:p>
        </p:txBody>
      </p:sp>
    </p:spTree>
    <p:extLst>
      <p:ext uri="{BB962C8B-B14F-4D97-AF65-F5344CB8AC3E}">
        <p14:creationId xmlns:p14="http://schemas.microsoft.com/office/powerpoint/2010/main" val="1920228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2. Suchbegriffe Festlegen</a:t>
            </a:r>
            <a:endParaRPr lang="de-DE" dirty="0"/>
          </a:p>
        </p:txBody>
      </p:sp>
      <p:sp>
        <p:nvSpPr>
          <p:cNvPr id="3" name="Titel 2"/>
          <p:cNvSpPr>
            <a:spLocks noGrp="1"/>
          </p:cNvSpPr>
          <p:nvPr>
            <p:ph type="title"/>
          </p:nvPr>
        </p:nvSpPr>
        <p:spPr/>
        <p:txBody>
          <a:bodyPr/>
          <a:lstStyle/>
          <a:p>
            <a:r>
              <a:rPr lang="de-DE" dirty="0" smtClean="0"/>
              <a:t>Durchführung der </a:t>
            </a:r>
            <a:r>
              <a:rPr lang="de-DE" dirty="0" err="1" smtClean="0"/>
              <a:t>recherche</a:t>
            </a:r>
            <a:endParaRPr lang="de-DE" dirty="0"/>
          </a:p>
        </p:txBody>
      </p:sp>
    </p:spTree>
    <p:extLst>
      <p:ext uri="{BB962C8B-B14F-4D97-AF65-F5344CB8AC3E}">
        <p14:creationId xmlns:p14="http://schemas.microsoft.com/office/powerpoint/2010/main" val="28751098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smtClean="0"/>
              <a:t>Recherche</a:t>
            </a:r>
          </a:p>
        </p:txBody>
      </p:sp>
      <p:sp>
        <p:nvSpPr>
          <p:cNvPr id="3" name="Inhaltsplatzhalter 2"/>
          <p:cNvSpPr>
            <a:spLocks noGrp="1"/>
          </p:cNvSpPr>
          <p:nvPr>
            <p:ph idx="1"/>
          </p:nvPr>
        </p:nvSpPr>
        <p:spPr/>
        <p:txBody>
          <a:bodyPr/>
          <a:lstStyle/>
          <a:p>
            <a:r>
              <a:rPr lang="de-DE" altLang="de-DE" noProof="0" dirty="0" smtClean="0"/>
              <a:t>Idealziel einer Recherche</a:t>
            </a:r>
          </a:p>
          <a:p>
            <a:pPr lvl="1"/>
            <a:r>
              <a:rPr lang="de-DE" altLang="de-DE" noProof="0" dirty="0" smtClean="0"/>
              <a:t>Finden aller relevanter Treffer (</a:t>
            </a:r>
            <a:r>
              <a:rPr lang="de-DE" altLang="de-DE" b="1" i="1" noProof="0" dirty="0" smtClean="0">
                <a:solidFill>
                  <a:srgbClr val="0070C0"/>
                </a:solidFill>
              </a:rPr>
              <a:t>Trefferquote</a:t>
            </a:r>
            <a:r>
              <a:rPr lang="de-DE" altLang="de-DE" noProof="0" dirty="0" smtClean="0"/>
              <a:t> </a:t>
            </a:r>
            <a:r>
              <a:rPr lang="de-DE" altLang="de-DE" noProof="0" dirty="0" smtClean="0">
                <a:solidFill>
                  <a:schemeClr val="tx1"/>
                </a:solidFill>
              </a:rPr>
              <a:t>= 1</a:t>
            </a:r>
            <a:r>
              <a:rPr lang="de-DE" altLang="de-DE" noProof="0" dirty="0" smtClean="0"/>
              <a:t>)</a:t>
            </a:r>
          </a:p>
          <a:p>
            <a:pPr lvl="1"/>
            <a:r>
              <a:rPr lang="de-DE" altLang="de-DE" noProof="0" dirty="0" smtClean="0"/>
              <a:t>Keine irrelevanten Treffer (</a:t>
            </a:r>
            <a:r>
              <a:rPr lang="de-DE" altLang="de-DE" b="1" i="1" noProof="0" dirty="0" smtClean="0">
                <a:solidFill>
                  <a:srgbClr val="0070C0"/>
                </a:solidFill>
              </a:rPr>
              <a:t>Genauigkeit </a:t>
            </a:r>
            <a:r>
              <a:rPr lang="de-DE" altLang="de-DE" noProof="0" dirty="0" smtClean="0">
                <a:solidFill>
                  <a:schemeClr val="tx1"/>
                </a:solidFill>
              </a:rPr>
              <a:t>= 1</a:t>
            </a:r>
            <a:r>
              <a:rPr lang="de-DE" altLang="de-DE" noProof="0" dirty="0" smtClean="0"/>
              <a:t>)</a:t>
            </a:r>
          </a:p>
          <a:p>
            <a:r>
              <a:rPr lang="de-DE" altLang="de-DE" b="1" i="1" noProof="0" dirty="0" smtClean="0">
                <a:solidFill>
                  <a:srgbClr val="0070C0"/>
                </a:solidFill>
              </a:rPr>
              <a:t>Genauigkeit</a:t>
            </a:r>
            <a:r>
              <a:rPr lang="de-DE" altLang="de-DE" noProof="0" dirty="0" smtClean="0">
                <a:solidFill>
                  <a:schemeClr val="tx1"/>
                </a:solidFill>
              </a:rPr>
              <a:t> bezeichnet die Wahrscheinlichkeit mit der ein zufällig ausgewähltes relevantes Dokument mit Hilfe einer spezifischen Suchanfrage gefunden wird</a:t>
            </a:r>
          </a:p>
          <a:p>
            <a:r>
              <a:rPr lang="de-DE" altLang="de-DE" b="1" i="1" noProof="0" dirty="0" smtClean="0">
                <a:solidFill>
                  <a:srgbClr val="0070C0"/>
                </a:solidFill>
              </a:rPr>
              <a:t>Trefferquote </a:t>
            </a:r>
            <a:r>
              <a:rPr lang="de-DE" altLang="de-DE" noProof="0" dirty="0" smtClean="0">
                <a:solidFill>
                  <a:schemeClr val="tx1"/>
                </a:solidFill>
              </a:rPr>
              <a:t>bezeichnet die Wahrscheinlichkeit, dass ein zufällig ausgewähltes Dokument einer spezifischen Gesamttreffermenge relevant ist</a:t>
            </a:r>
            <a:endParaRPr lang="de-DE" altLang="de-DE" noProof="0" dirty="0" smtClean="0"/>
          </a:p>
          <a:p>
            <a:pPr>
              <a:buNone/>
            </a:pPr>
            <a:endParaRPr lang="de-DE" altLang="de-DE" sz="2400" noProof="0" dirty="0"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0" descr="Precisionrecall.svg.png"/>
          <p:cNvPicPr>
            <a:picLocks noChangeAspect="1"/>
          </p:cNvPicPr>
          <p:nvPr/>
        </p:nvPicPr>
        <p:blipFill>
          <a:blip r:embed="rId2" cstate="print"/>
          <a:stretch>
            <a:fillRect/>
          </a:stretch>
        </p:blipFill>
        <p:spPr>
          <a:xfrm>
            <a:off x="5896846" y="1124744"/>
            <a:ext cx="2707602" cy="4922912"/>
          </a:xfrm>
          <a:prstGeom prst="rect">
            <a:avLst/>
          </a:prstGeom>
        </p:spPr>
      </p:pic>
      <p:sp>
        <p:nvSpPr>
          <p:cNvPr id="2" name="Titel 1"/>
          <p:cNvSpPr>
            <a:spLocks noGrp="1"/>
          </p:cNvSpPr>
          <p:nvPr>
            <p:ph type="title"/>
          </p:nvPr>
        </p:nvSpPr>
        <p:spPr/>
        <p:txBody>
          <a:bodyPr/>
          <a:lstStyle/>
          <a:p>
            <a:r>
              <a:rPr lang="de-DE" noProof="0" dirty="0" smtClean="0"/>
              <a:t>Recherche</a:t>
            </a:r>
            <a:endParaRPr lang="de-DE" noProof="0" dirty="0"/>
          </a:p>
        </p:txBody>
      </p:sp>
      <p:sp>
        <p:nvSpPr>
          <p:cNvPr id="3" name="Inhaltsplatzhalter 2"/>
          <p:cNvSpPr>
            <a:spLocks noGrp="1"/>
          </p:cNvSpPr>
          <p:nvPr>
            <p:ph idx="1"/>
          </p:nvPr>
        </p:nvSpPr>
        <p:spPr/>
        <p:txBody>
          <a:bodyPr/>
          <a:lstStyle/>
          <a:p>
            <a:r>
              <a:rPr lang="de-DE" noProof="0" dirty="0" smtClean="0"/>
              <a:t>Genauigkeit  und Trefferquote (Precision und Recall)  </a:t>
            </a:r>
          </a:p>
          <a:p>
            <a:endParaRPr lang="de-DE" noProof="0" dirty="0" smtClean="0"/>
          </a:p>
          <a:p>
            <a:endParaRPr lang="de-DE" noProof="0" dirty="0" smtClean="0"/>
          </a:p>
          <a:p>
            <a:endParaRPr lang="de-DE" noProof="0" dirty="0" smtClean="0"/>
          </a:p>
          <a:p>
            <a:endParaRPr lang="de-DE" noProof="0" dirty="0" smtClean="0"/>
          </a:p>
          <a:p>
            <a:endParaRPr lang="de-DE" noProof="0" dirty="0" smtClean="0">
              <a:hlinkClick r:id="rId3"/>
            </a:endParaRPr>
          </a:p>
          <a:p>
            <a:endParaRPr lang="de-DE" noProof="0" dirty="0" smtClean="0"/>
          </a:p>
          <a:p>
            <a:pPr marL="0" indent="0">
              <a:buNone/>
            </a:pPr>
            <a:r>
              <a:rPr lang="de-DE" sz="1200" noProof="0" dirty="0" smtClean="0"/>
              <a:t>Grafik: </a:t>
            </a:r>
            <a:r>
              <a:rPr lang="de-DE" sz="1200" noProof="0" dirty="0" smtClean="0">
                <a:hlinkClick r:id="rId3"/>
              </a:rPr>
              <a:t>https://en.wikipedia.org/wiki/File:Precisionrecall.svg</a:t>
            </a:r>
            <a:endParaRPr lang="de-DE" sz="1200" noProof="0" dirty="0" smtClean="0"/>
          </a:p>
          <a:p>
            <a:pPr marL="0" indent="0">
              <a:buNone/>
            </a:pPr>
            <a:r>
              <a:rPr lang="de-DE" sz="1200" noProof="0" dirty="0" smtClean="0"/>
              <a:t>Urheber: </a:t>
            </a:r>
            <a:r>
              <a:rPr lang="de-DE" sz="1200" noProof="0" dirty="0" err="1" smtClean="0"/>
              <a:t>Walber</a:t>
            </a:r>
            <a:r>
              <a:rPr lang="de-DE" sz="1200" noProof="0" dirty="0" smtClean="0"/>
              <a:t>  (</a:t>
            </a:r>
            <a:r>
              <a:rPr lang="de-DE" sz="1200" noProof="0" dirty="0" smtClean="0">
                <a:hlinkClick r:id="rId4"/>
              </a:rPr>
              <a:t>CC BY-SA 4.0</a:t>
            </a:r>
            <a:r>
              <a:rPr lang="de-DE" sz="1200" noProof="0" dirty="0" smtClean="0"/>
              <a:t>) (abgerufen am 26. August 2016)</a:t>
            </a:r>
          </a:p>
          <a:p>
            <a:pPr marL="0" indent="0">
              <a:buNone/>
            </a:pPr>
            <a:endParaRPr lang="de-DE" sz="1200" noProof="0" dirty="0" smtClean="0"/>
          </a:p>
          <a:p>
            <a:endParaRPr lang="de-DE" noProof="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5" name="Picture 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60651" y="2172604"/>
            <a:ext cx="4731429" cy="556190"/>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7"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60651" y="2872810"/>
            <a:ext cx="4388572" cy="556190"/>
          </a:xfrm>
          <a:prstGeom prst="rect">
            <a:avLst/>
          </a:prstGeom>
          <a:noFill/>
        </p:spPr>
      </p:pic>
      <p:pic>
        <p:nvPicPr>
          <p:cNvPr id="9" name="Grafik 3" descr="CC-BY-SA_icon.svg.png">
            <a:hlinkClick r:id="rId4"/>
          </p:cNvPr>
          <p:cNvPicPr/>
          <p:nvPr/>
        </p:nvPicPr>
        <p:blipFill>
          <a:blip r:embed="rId7" cstate="print"/>
          <a:stretch>
            <a:fillRect/>
          </a:stretch>
        </p:blipFill>
        <p:spPr>
          <a:xfrm>
            <a:off x="6110064" y="5661248"/>
            <a:ext cx="838200" cy="29527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4499992" y="1484784"/>
            <a:ext cx="2232248" cy="208823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Ergebnis der Suchanfrage (</a:t>
            </a:r>
            <a:r>
              <a:rPr lang="de-DE" sz="1400" dirty="0" smtClean="0">
                <a:solidFill>
                  <a:srgbClr val="FFC000"/>
                </a:solidFill>
              </a:rPr>
              <a:t>S</a:t>
            </a:r>
            <a:r>
              <a:rPr lang="de-DE" sz="1400" dirty="0" smtClean="0">
                <a:solidFill>
                  <a:schemeClr val="accent2"/>
                </a:solidFill>
              </a:rPr>
              <a:t>)</a:t>
            </a:r>
          </a:p>
        </p:txBody>
      </p:sp>
      <p:sp>
        <p:nvSpPr>
          <p:cNvPr id="2" name="Titel 1"/>
          <p:cNvSpPr>
            <a:spLocks noGrp="1"/>
          </p:cNvSpPr>
          <p:nvPr>
            <p:ph type="title"/>
          </p:nvPr>
        </p:nvSpPr>
        <p:spPr/>
        <p:txBody>
          <a:bodyPr/>
          <a:lstStyle/>
          <a:p>
            <a:r>
              <a:rPr lang="de-DE" dirty="0" smtClean="0"/>
              <a:t>Precision und Recall</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26.03.2021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35</a:t>
            </a:fld>
            <a:endParaRPr lang="de-DE"/>
          </a:p>
        </p:txBody>
      </p:sp>
      <p:sp>
        <p:nvSpPr>
          <p:cNvPr id="6" name="Ellipse 5"/>
          <p:cNvSpPr/>
          <p:nvPr/>
        </p:nvSpPr>
        <p:spPr>
          <a:xfrm>
            <a:off x="2915816" y="2420888"/>
            <a:ext cx="2592288" cy="259228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rPr>
              <a:t>Relevante Inhalte in der Datenbank (</a:t>
            </a:r>
            <a:r>
              <a:rPr lang="de-DE" sz="1400" dirty="0" smtClean="0">
                <a:solidFill>
                  <a:srgbClr val="33CC33"/>
                </a:solidFill>
              </a:rPr>
              <a:t>R</a:t>
            </a:r>
            <a:r>
              <a:rPr lang="de-DE" sz="1400" dirty="0" smtClean="0">
                <a:solidFill>
                  <a:schemeClr val="accent2"/>
                </a:solidFill>
              </a:rPr>
              <a:t>)</a:t>
            </a:r>
          </a:p>
        </p:txBody>
      </p:sp>
      <p:sp>
        <p:nvSpPr>
          <p:cNvPr id="13" name="Textfeld 12"/>
          <p:cNvSpPr txBox="1"/>
          <p:nvPr/>
        </p:nvSpPr>
        <p:spPr>
          <a:xfrm>
            <a:off x="5796136" y="4113366"/>
            <a:ext cx="2690860" cy="215444"/>
          </a:xfrm>
          <a:prstGeom prst="rect">
            <a:avLst/>
          </a:prstGeom>
          <a:noFill/>
        </p:spPr>
        <p:txBody>
          <a:bodyPr wrap="square" lIns="0" tIns="0" rIns="0" bIns="0" rtlCol="0">
            <a:spAutoFit/>
          </a:bodyPr>
          <a:lstStyle/>
          <a:p>
            <a:pPr>
              <a:spcAft>
                <a:spcPts val="420"/>
              </a:spcAft>
            </a:pPr>
            <a:r>
              <a:rPr lang="de-DE" sz="1400" dirty="0" smtClean="0">
                <a:solidFill>
                  <a:schemeClr val="accent2"/>
                </a:solidFill>
                <a:latin typeface="+mn-lt"/>
              </a:rPr>
              <a:t>Schnittmenge (</a:t>
            </a:r>
            <a:r>
              <a:rPr lang="de-DE" sz="1400" b="1" dirty="0" smtClean="0">
                <a:solidFill>
                  <a:schemeClr val="tx1"/>
                </a:solidFill>
                <a:latin typeface="+mn-lt"/>
              </a:rPr>
              <a:t>T</a:t>
            </a:r>
            <a:r>
              <a:rPr lang="de-DE" sz="1400" dirty="0" smtClean="0">
                <a:solidFill>
                  <a:schemeClr val="accent2"/>
                </a:solidFill>
                <a:latin typeface="+mn-lt"/>
              </a:rPr>
              <a:t>) =&gt; relevante Treffer</a:t>
            </a:r>
          </a:p>
        </p:txBody>
      </p:sp>
      <p:cxnSp>
        <p:nvCxnSpPr>
          <p:cNvPr id="21" name="Gerade Verbindung mit Pfeil 20"/>
          <p:cNvCxnSpPr/>
          <p:nvPr/>
        </p:nvCxnSpPr>
        <p:spPr>
          <a:xfrm flipH="1" flipV="1">
            <a:off x="5076056" y="3140968"/>
            <a:ext cx="1250700" cy="97239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feld 11"/>
              <p:cNvSpPr txBox="1"/>
              <p:nvPr/>
            </p:nvSpPr>
            <p:spPr>
              <a:xfrm>
                <a:off x="384452" y="4509120"/>
                <a:ext cx="8147988" cy="1559594"/>
              </a:xfrm>
              <a:prstGeom prst="rect">
                <a:avLst/>
              </a:prstGeom>
              <a:noFill/>
            </p:spPr>
            <p:txBody>
              <a:bodyPr wrap="square" lIns="0" tIns="0" rIns="0" bIns="0" rtlCol="0">
                <a:spAutoFit/>
              </a:bodyPr>
              <a:lstStyle/>
              <a:p>
                <a:pPr marL="216000" indent="-216000">
                  <a:spcAft>
                    <a:spcPts val="420"/>
                  </a:spcAft>
                  <a:buFont typeface="Calibri" panose="020F0502020204030204" pitchFamily="34" charset="0"/>
                  <a:buChar char="−"/>
                </a:pPr>
                <a:endParaRPr lang="de-DE" sz="1980" dirty="0" smtClean="0">
                  <a:solidFill>
                    <a:schemeClr val="accent2"/>
                  </a:solidFill>
                  <a:latin typeface="+mn-lt"/>
                </a:endParaRPr>
              </a:p>
              <a:p>
                <a:pPr marL="216000" indent="-216000">
                  <a:spcAft>
                    <a:spcPts val="420"/>
                  </a:spcAft>
                  <a:buFont typeface="Calibri" panose="020F0502020204030204" pitchFamily="34" charset="0"/>
                  <a:buChar char="−"/>
                </a:pPr>
                <a:endParaRPr lang="de-DE" sz="1980" dirty="0">
                  <a:solidFill>
                    <a:schemeClr val="accent2"/>
                  </a:solidFill>
                  <a:latin typeface="+mn-lt"/>
                </a:endParaRPr>
              </a:p>
              <a:p>
                <a:pPr marL="216000" indent="-216000">
                  <a:spcAft>
                    <a:spcPts val="420"/>
                  </a:spcAft>
                  <a:buFont typeface="Calibri" panose="020F0502020204030204" pitchFamily="34" charset="0"/>
                  <a:buChar char="−"/>
                </a:pPr>
                <a:r>
                  <a:rPr lang="de-DE" sz="1980" dirty="0" smtClean="0">
                    <a:solidFill>
                      <a:schemeClr val="accent2"/>
                    </a:solidFill>
                    <a:latin typeface="+mn-lt"/>
                  </a:rPr>
                  <a:t>Precision =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FFC000"/>
                            </a:solidFill>
                            <a:latin typeface="Cambria Math" panose="02040503050406030204" pitchFamily="18" charset="0"/>
                          </a:rPr>
                          <m:t>𝑺</m:t>
                        </m:r>
                      </m:den>
                    </m:f>
                  </m:oMath>
                </a14:m>
                <a:r>
                  <a:rPr lang="de-DE" sz="1980" dirty="0" smtClean="0">
                    <a:solidFill>
                      <a:schemeClr val="accent2"/>
                    </a:solidFill>
                    <a:latin typeface="+mn-lt"/>
                  </a:rPr>
                  <a:t> 	</a:t>
                </a:r>
              </a:p>
              <a:p>
                <a:pPr marL="216000" indent="-216000">
                  <a:spcAft>
                    <a:spcPts val="420"/>
                  </a:spcAft>
                  <a:buFont typeface="Calibri" panose="020F0502020204030204" pitchFamily="34" charset="0"/>
                  <a:buChar char="−"/>
                </a:pPr>
                <a:r>
                  <a:rPr lang="de-DE" sz="1980" dirty="0" smtClean="0">
                    <a:solidFill>
                      <a:schemeClr val="accent2"/>
                    </a:solidFill>
                    <a:latin typeface="+mn-lt"/>
                  </a:rPr>
                  <a:t>Recall       =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33CC33"/>
                            </a:solidFill>
                            <a:latin typeface="Cambria Math" panose="02040503050406030204" pitchFamily="18" charset="0"/>
                          </a:rPr>
                          <m:t>𝑹</m:t>
                        </m:r>
                      </m:den>
                    </m:f>
                  </m:oMath>
                </a14:m>
                <a:r>
                  <a:rPr lang="de-DE" sz="1980" dirty="0" smtClean="0">
                    <a:solidFill>
                      <a:schemeClr val="accent2"/>
                    </a:solidFill>
                    <a:latin typeface="+mn-lt"/>
                  </a:rPr>
                  <a:t>  	</a:t>
                </a:r>
                <a:endParaRPr lang="de-DE" sz="1980" dirty="0" smtClean="0">
                  <a:solidFill>
                    <a:schemeClr val="accent3"/>
                  </a:solidFill>
                  <a:latin typeface="+mn-lt"/>
                </a:endParaRPr>
              </a:p>
            </p:txBody>
          </p:sp>
        </mc:Choice>
        <mc:Fallback xmlns="">
          <p:sp>
            <p:nvSpPr>
              <p:cNvPr id="12" name="Textfeld 11"/>
              <p:cNvSpPr txBox="1">
                <a:spLocks noRot="1" noChangeAspect="1" noMove="1" noResize="1" noEditPoints="1" noAdjustHandles="1" noChangeArrowheads="1" noChangeShapeType="1" noTextEdit="1"/>
              </p:cNvSpPr>
              <p:nvPr/>
            </p:nvSpPr>
            <p:spPr>
              <a:xfrm>
                <a:off x="384452" y="4509120"/>
                <a:ext cx="8147988" cy="1559594"/>
              </a:xfrm>
              <a:prstGeom prst="rect">
                <a:avLst/>
              </a:prstGeom>
              <a:blipFill>
                <a:blip r:embed="rId2"/>
                <a:stretch>
                  <a:fillRect l="-1870" b="-5859"/>
                </a:stretch>
              </a:blipFill>
            </p:spPr>
            <p:txBody>
              <a:bodyPr/>
              <a:lstStyle/>
              <a:p>
                <a:r>
                  <a:rPr lang="de-DE">
                    <a:noFill/>
                  </a:rPr>
                  <a:t> </a:t>
                </a:r>
              </a:p>
            </p:txBody>
          </p:sp>
        </mc:Fallback>
      </mc:AlternateContent>
    </p:spTree>
    <p:extLst>
      <p:ext uri="{BB962C8B-B14F-4D97-AF65-F5344CB8AC3E}">
        <p14:creationId xmlns:p14="http://schemas.microsoft.com/office/powerpoint/2010/main" val="899792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3965549" y="1844824"/>
            <a:ext cx="1548172" cy="149402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p:sp>
        <p:nvSpPr>
          <p:cNvPr id="2" name="Titel 1"/>
          <p:cNvSpPr>
            <a:spLocks noGrp="1"/>
          </p:cNvSpPr>
          <p:nvPr>
            <p:ph type="title"/>
          </p:nvPr>
        </p:nvSpPr>
        <p:spPr/>
        <p:txBody>
          <a:bodyPr/>
          <a:lstStyle/>
          <a:p>
            <a:r>
              <a:rPr lang="de-DE" dirty="0" smtClean="0"/>
              <a:t>Precision und Recall</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26.03.2021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36</a:t>
            </a:fld>
            <a:endParaRPr lang="de-DE"/>
          </a:p>
        </p:txBody>
      </p:sp>
      <p:sp>
        <p:nvSpPr>
          <p:cNvPr id="6" name="Ellipse 5"/>
          <p:cNvSpPr/>
          <p:nvPr/>
        </p:nvSpPr>
        <p:spPr>
          <a:xfrm>
            <a:off x="3005826" y="1577582"/>
            <a:ext cx="2592288" cy="259228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mc:AlternateContent xmlns:mc="http://schemas.openxmlformats.org/markup-compatibility/2006" xmlns:a14="http://schemas.microsoft.com/office/drawing/2010/main">
        <mc:Choice Requires="a14">
          <p:sp>
            <p:nvSpPr>
              <p:cNvPr id="11" name="Textfeld 10"/>
              <p:cNvSpPr txBox="1"/>
              <p:nvPr/>
            </p:nvSpPr>
            <p:spPr>
              <a:xfrm>
                <a:off x="384452" y="4509120"/>
                <a:ext cx="8147988" cy="1606850"/>
              </a:xfrm>
              <a:prstGeom prst="rect">
                <a:avLst/>
              </a:prstGeom>
              <a:noFill/>
            </p:spPr>
            <p:txBody>
              <a:bodyPr wrap="square" lIns="0" tIns="0" rIns="0" bIns="0" rtlCol="0">
                <a:spAutoFit/>
              </a:bodyPr>
              <a:lstStyle/>
              <a:p>
                <a:pPr marL="216000" indent="-216000">
                  <a:spcAft>
                    <a:spcPts val="420"/>
                  </a:spcAft>
                  <a:buFont typeface="Calibri" panose="020F0502020204030204" pitchFamily="34" charset="0"/>
                  <a:buChar char="−"/>
                </a:pPr>
                <a:r>
                  <a:rPr lang="de-DE" sz="1980" dirty="0" smtClean="0">
                    <a:solidFill>
                      <a:schemeClr val="accent2"/>
                    </a:solidFill>
                    <a:latin typeface="+mn-lt"/>
                  </a:rPr>
                  <a:t>Ergebnis der Suchanfrage </a:t>
                </a:r>
                <a:r>
                  <a:rPr lang="de-DE" sz="1980" b="1" dirty="0">
                    <a:solidFill>
                      <a:schemeClr val="accent3"/>
                    </a:solidFill>
                    <a:latin typeface="+mn-lt"/>
                  </a:rPr>
                  <a:t>S</a:t>
                </a:r>
              </a:p>
              <a:p>
                <a:pPr marL="216000" indent="-216000">
                  <a:spcAft>
                    <a:spcPts val="420"/>
                  </a:spcAft>
                  <a:buFont typeface="Calibri" panose="020F0502020204030204" pitchFamily="34" charset="0"/>
                  <a:buChar char="−"/>
                </a:pPr>
                <a:r>
                  <a:rPr lang="de-DE" sz="1980" dirty="0" smtClean="0">
                    <a:solidFill>
                      <a:schemeClr val="accent2"/>
                    </a:solidFill>
                    <a:latin typeface="+mn-lt"/>
                  </a:rPr>
                  <a:t>Relevante Treffer in der Datenbank </a:t>
                </a:r>
                <a:r>
                  <a:rPr lang="de-DE" sz="2000" b="1" dirty="0">
                    <a:solidFill>
                      <a:srgbClr val="33CC33"/>
                    </a:solidFill>
                  </a:rPr>
                  <a:t>R</a:t>
                </a:r>
                <a:endParaRPr lang="de-DE" sz="2000" dirty="0" smtClean="0">
                  <a:solidFill>
                    <a:schemeClr val="accent2"/>
                  </a:solidFill>
                  <a:latin typeface="+mn-lt"/>
                </a:endParaRPr>
              </a:p>
              <a:p>
                <a:pPr marL="216000" indent="-216000">
                  <a:spcAft>
                    <a:spcPts val="420"/>
                  </a:spcAft>
                  <a:buFont typeface="Calibri" panose="020F0502020204030204" pitchFamily="34" charset="0"/>
                  <a:buChar char="−"/>
                </a:pPr>
                <a:r>
                  <a:rPr lang="de-DE" sz="1980" b="1" dirty="0" smtClean="0">
                    <a:solidFill>
                      <a:srgbClr val="FFC000"/>
                    </a:solidFill>
                    <a:latin typeface="+mn-lt"/>
                  </a:rPr>
                  <a:t>S</a:t>
                </a:r>
                <a:r>
                  <a:rPr lang="de-DE" sz="1980" dirty="0" smtClean="0">
                    <a:solidFill>
                      <a:schemeClr val="accent2"/>
                    </a:solidFill>
                    <a:latin typeface="+mn-lt"/>
                  </a:rPr>
                  <a:t> komplett in </a:t>
                </a:r>
                <a:r>
                  <a:rPr lang="de-DE" sz="1980" b="1" dirty="0" smtClean="0">
                    <a:solidFill>
                      <a:srgbClr val="33CC33"/>
                    </a:solidFill>
                    <a:latin typeface="+mn-lt"/>
                  </a:rPr>
                  <a:t>R 	</a:t>
                </a:r>
                <a:r>
                  <a:rPr lang="de-DE" sz="1980" dirty="0" smtClean="0">
                    <a:solidFill>
                      <a:schemeClr val="accent2"/>
                    </a:solidFill>
                    <a:latin typeface="+mn-lt"/>
                  </a:rPr>
                  <a:t>-&gt; Precision =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FFC000"/>
                            </a:solidFill>
                            <a:latin typeface="Cambria Math" panose="02040503050406030204" pitchFamily="18" charset="0"/>
                          </a:rPr>
                          <m:t>𝑺</m:t>
                        </m:r>
                      </m:den>
                    </m:f>
                  </m:oMath>
                </a14:m>
                <a:r>
                  <a:rPr lang="de-DE" sz="1980" dirty="0" smtClean="0">
                    <a:solidFill>
                      <a:schemeClr val="accent2"/>
                    </a:solidFill>
                    <a:latin typeface="+mn-lt"/>
                  </a:rPr>
                  <a:t> = 1 	-&gt; alle </a:t>
                </a:r>
                <a:r>
                  <a:rPr lang="de-DE" sz="1980" dirty="0" smtClean="0">
                    <a:solidFill>
                      <a:schemeClr val="accent3"/>
                    </a:solidFill>
                    <a:latin typeface="+mn-lt"/>
                  </a:rPr>
                  <a:t>Treffer</a:t>
                </a:r>
                <a:r>
                  <a:rPr lang="de-DE" sz="1980" dirty="0" smtClean="0">
                    <a:solidFill>
                      <a:schemeClr val="accent2"/>
                    </a:solidFill>
                    <a:latin typeface="+mn-lt"/>
                  </a:rPr>
                  <a:t> sind </a:t>
                </a:r>
                <a:r>
                  <a:rPr lang="de-DE" sz="1980" dirty="0" smtClean="0">
                    <a:solidFill>
                      <a:srgbClr val="00B050"/>
                    </a:solidFill>
                    <a:latin typeface="+mn-lt"/>
                  </a:rPr>
                  <a:t>relevant</a:t>
                </a:r>
              </a:p>
              <a:p>
                <a:pPr marL="216000" indent="-216000">
                  <a:spcAft>
                    <a:spcPts val="420"/>
                  </a:spcAft>
                  <a:buFont typeface="Calibri" panose="020F0502020204030204" pitchFamily="34" charset="0"/>
                  <a:buChar char="−"/>
                </a:pPr>
                <a:r>
                  <a:rPr lang="de-DE" sz="1980" dirty="0" smtClean="0">
                    <a:solidFill>
                      <a:schemeClr val="accent2"/>
                    </a:solidFill>
                    <a:latin typeface="+mn-lt"/>
                  </a:rPr>
                  <a:t>Recall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33CC33"/>
                            </a:solidFill>
                            <a:latin typeface="Cambria Math" panose="02040503050406030204" pitchFamily="18" charset="0"/>
                          </a:rPr>
                          <m:t>𝑹</m:t>
                        </m:r>
                      </m:den>
                    </m:f>
                  </m:oMath>
                </a14:m>
                <a:r>
                  <a:rPr lang="de-DE" sz="1980" dirty="0" smtClean="0">
                    <a:solidFill>
                      <a:schemeClr val="accent2"/>
                    </a:solidFill>
                    <a:latin typeface="+mn-lt"/>
                  </a:rPr>
                  <a:t> &lt; 1 	-&gt; nicht alle </a:t>
                </a:r>
                <a:r>
                  <a:rPr lang="de-DE" sz="1980" dirty="0" smtClean="0">
                    <a:solidFill>
                      <a:srgbClr val="00B050"/>
                    </a:solidFill>
                    <a:latin typeface="+mn-lt"/>
                  </a:rPr>
                  <a:t>relevanten Treffer</a:t>
                </a:r>
                <a:r>
                  <a:rPr lang="de-DE" sz="1980" dirty="0" smtClean="0">
                    <a:solidFill>
                      <a:schemeClr val="accent2"/>
                    </a:solidFill>
                    <a:latin typeface="+mn-lt"/>
                  </a:rPr>
                  <a:t> </a:t>
                </a:r>
                <a:r>
                  <a:rPr lang="de-DE" sz="1980" dirty="0" smtClean="0">
                    <a:solidFill>
                      <a:schemeClr val="accent3"/>
                    </a:solidFill>
                    <a:latin typeface="+mn-lt"/>
                  </a:rPr>
                  <a:t>gefunden</a:t>
                </a:r>
              </a:p>
            </p:txBody>
          </p:sp>
        </mc:Choice>
        <mc:Fallback xmlns="">
          <p:sp>
            <p:nvSpPr>
              <p:cNvPr id="11" name="Textfeld 10"/>
              <p:cNvSpPr txBox="1">
                <a:spLocks noRot="1" noChangeAspect="1" noMove="1" noResize="1" noEditPoints="1" noAdjustHandles="1" noChangeArrowheads="1" noChangeShapeType="1" noTextEdit="1"/>
              </p:cNvSpPr>
              <p:nvPr/>
            </p:nvSpPr>
            <p:spPr>
              <a:xfrm>
                <a:off x="384452" y="4509120"/>
                <a:ext cx="8147988" cy="1606850"/>
              </a:xfrm>
              <a:prstGeom prst="rect">
                <a:avLst/>
              </a:prstGeom>
              <a:blipFill>
                <a:blip r:embed="rId2"/>
                <a:stretch>
                  <a:fillRect l="-1870" t="-4943" b="-3042"/>
                </a:stretch>
              </a:blipFill>
            </p:spPr>
            <p:txBody>
              <a:bodyPr/>
              <a:lstStyle/>
              <a:p>
                <a:r>
                  <a:rPr lang="de-DE">
                    <a:noFill/>
                  </a:rPr>
                  <a:t> </a:t>
                </a:r>
              </a:p>
            </p:txBody>
          </p:sp>
        </mc:Fallback>
      </mc:AlternateContent>
      <p:sp>
        <p:nvSpPr>
          <p:cNvPr id="12" name="Ellipse 11"/>
          <p:cNvSpPr/>
          <p:nvPr/>
        </p:nvSpPr>
        <p:spPr>
          <a:xfrm>
            <a:off x="3959932" y="1844824"/>
            <a:ext cx="1548172" cy="1494021"/>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p:spTree>
    <p:extLst>
      <p:ext uri="{BB962C8B-B14F-4D97-AF65-F5344CB8AC3E}">
        <p14:creationId xmlns:p14="http://schemas.microsoft.com/office/powerpoint/2010/main" val="24457924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3005826" y="1577582"/>
            <a:ext cx="2592288" cy="259228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p:sp>
        <p:nvSpPr>
          <p:cNvPr id="2" name="Titel 1"/>
          <p:cNvSpPr>
            <a:spLocks noGrp="1"/>
          </p:cNvSpPr>
          <p:nvPr>
            <p:ph type="title"/>
          </p:nvPr>
        </p:nvSpPr>
        <p:spPr/>
        <p:txBody>
          <a:bodyPr/>
          <a:lstStyle/>
          <a:p>
            <a:r>
              <a:rPr lang="de-DE" dirty="0" smtClean="0"/>
              <a:t>Precision und Recall</a:t>
            </a:r>
            <a:endParaRPr lang="de-DE" dirty="0"/>
          </a:p>
        </p:txBody>
      </p:sp>
      <p:sp>
        <p:nvSpPr>
          <p:cNvPr id="3" name="Datumsplatzhalter 2"/>
          <p:cNvSpPr>
            <a:spLocks noGrp="1"/>
          </p:cNvSpPr>
          <p:nvPr>
            <p:ph type="dt" sz="half" idx="10"/>
          </p:nvPr>
        </p:nvSpPr>
        <p:spPr/>
        <p:txBody>
          <a:bodyPr/>
          <a:lstStyle/>
          <a:p>
            <a:fld id="{0A2F6472-5AB0-4742-9C4D-F8F2B67B83AE}" type="datetime1">
              <a:rPr lang="de-DE" smtClean="0"/>
              <a:t>26.03.2021</a:t>
            </a:fld>
            <a:endParaRPr lang="de-DE"/>
          </a:p>
        </p:txBody>
      </p:sp>
      <p:sp>
        <p:nvSpPr>
          <p:cNvPr id="4" name="Fußzeilenplatzhalter 3"/>
          <p:cNvSpPr>
            <a:spLocks noGrp="1"/>
          </p:cNvSpPr>
          <p:nvPr>
            <p:ph type="ftr" sz="quarter" idx="11"/>
          </p:nvPr>
        </p:nvSpPr>
        <p:spPr/>
        <p:txBody>
          <a:bodyPr/>
          <a:lstStyle/>
          <a:p>
            <a:r>
              <a:rPr lang="de-DE" smtClean="0"/>
              <a:t>Präsentationstitel/Autor/Veranstaltung</a:t>
            </a:r>
            <a:endParaRPr lang="de-DE"/>
          </a:p>
        </p:txBody>
      </p:sp>
      <p:sp>
        <p:nvSpPr>
          <p:cNvPr id="5" name="Foliennummernplatzhalter 4"/>
          <p:cNvSpPr>
            <a:spLocks noGrp="1"/>
          </p:cNvSpPr>
          <p:nvPr>
            <p:ph type="sldNum" sz="quarter" idx="12"/>
          </p:nvPr>
        </p:nvSpPr>
        <p:spPr/>
        <p:txBody>
          <a:bodyPr/>
          <a:lstStyle/>
          <a:p>
            <a:fld id="{527F1E04-A1A3-475C-A843-CFD0985386EF}" type="slidenum">
              <a:rPr lang="de-DE" smtClean="0"/>
              <a:t>37</a:t>
            </a:fld>
            <a:endParaRPr lang="de-DE"/>
          </a:p>
        </p:txBody>
      </p:sp>
      <p:sp>
        <p:nvSpPr>
          <p:cNvPr id="6" name="Ellipse 5"/>
          <p:cNvSpPr/>
          <p:nvPr/>
        </p:nvSpPr>
        <p:spPr>
          <a:xfrm>
            <a:off x="3149563" y="2421042"/>
            <a:ext cx="1422158" cy="1388942"/>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mc:AlternateContent xmlns:mc="http://schemas.openxmlformats.org/markup-compatibility/2006" xmlns:a14="http://schemas.microsoft.com/office/drawing/2010/main">
        <mc:Choice Requires="a14">
          <p:sp>
            <p:nvSpPr>
              <p:cNvPr id="11" name="Textfeld 10"/>
              <p:cNvSpPr txBox="1"/>
              <p:nvPr/>
            </p:nvSpPr>
            <p:spPr>
              <a:xfrm>
                <a:off x="384452" y="4509120"/>
                <a:ext cx="8147988" cy="1562672"/>
              </a:xfrm>
              <a:prstGeom prst="rect">
                <a:avLst/>
              </a:prstGeom>
              <a:noFill/>
            </p:spPr>
            <p:txBody>
              <a:bodyPr wrap="square" lIns="0" tIns="0" rIns="0" bIns="0" rtlCol="0">
                <a:spAutoFit/>
              </a:bodyPr>
              <a:lstStyle/>
              <a:p>
                <a:pPr marL="216000" indent="-216000">
                  <a:spcAft>
                    <a:spcPts val="420"/>
                  </a:spcAft>
                  <a:buFont typeface="Calibri" panose="020F0502020204030204" pitchFamily="34" charset="0"/>
                  <a:buChar char="−"/>
                </a:pPr>
                <a:r>
                  <a:rPr lang="de-DE" sz="1980" dirty="0" smtClean="0">
                    <a:solidFill>
                      <a:schemeClr val="accent2"/>
                    </a:solidFill>
                    <a:latin typeface="+mn-lt"/>
                  </a:rPr>
                  <a:t>Ergebnis der Suchanfrage </a:t>
                </a:r>
                <a:r>
                  <a:rPr lang="de-DE" sz="1980" b="1" dirty="0">
                    <a:solidFill>
                      <a:schemeClr val="accent3"/>
                    </a:solidFill>
                    <a:latin typeface="+mn-lt"/>
                  </a:rPr>
                  <a:t>S</a:t>
                </a:r>
              </a:p>
              <a:p>
                <a:pPr marL="216000" indent="-216000">
                  <a:spcAft>
                    <a:spcPts val="420"/>
                  </a:spcAft>
                  <a:buFont typeface="Calibri" panose="020F0502020204030204" pitchFamily="34" charset="0"/>
                  <a:buChar char="−"/>
                </a:pPr>
                <a:r>
                  <a:rPr lang="de-DE" sz="1980" dirty="0" smtClean="0">
                    <a:solidFill>
                      <a:schemeClr val="accent2"/>
                    </a:solidFill>
                    <a:latin typeface="+mn-lt"/>
                  </a:rPr>
                  <a:t>Relevante Treffer in der Datenbank </a:t>
                </a:r>
                <a:r>
                  <a:rPr lang="de-DE" sz="2000" b="1" dirty="0">
                    <a:solidFill>
                      <a:srgbClr val="33CC33"/>
                    </a:solidFill>
                    <a:latin typeface="Calibri"/>
                  </a:rPr>
                  <a:t>R</a:t>
                </a:r>
                <a:endParaRPr lang="de-DE" sz="2000" dirty="0" smtClean="0">
                  <a:solidFill>
                    <a:schemeClr val="accent2"/>
                  </a:solidFill>
                  <a:latin typeface="+mn-lt"/>
                </a:endParaRPr>
              </a:p>
              <a:p>
                <a:pPr marL="216000" indent="-216000">
                  <a:spcAft>
                    <a:spcPts val="420"/>
                  </a:spcAft>
                  <a:buFont typeface="Calibri" panose="020F0502020204030204" pitchFamily="34" charset="0"/>
                  <a:buChar char="−"/>
                </a:pPr>
                <a:r>
                  <a:rPr lang="de-DE" sz="1980" b="1" dirty="0">
                    <a:solidFill>
                      <a:srgbClr val="33CC33"/>
                    </a:solidFill>
                    <a:latin typeface="Calibri"/>
                  </a:rPr>
                  <a:t>R</a:t>
                </a:r>
                <a:r>
                  <a:rPr lang="de-DE" sz="1980" dirty="0">
                    <a:solidFill>
                      <a:srgbClr val="07529A"/>
                    </a:solidFill>
                    <a:latin typeface="Calibri"/>
                  </a:rPr>
                  <a:t> komplett in </a:t>
                </a:r>
                <a:r>
                  <a:rPr lang="de-DE" sz="1980" b="1" dirty="0">
                    <a:solidFill>
                      <a:srgbClr val="FFC000"/>
                    </a:solidFill>
                    <a:latin typeface="Calibri"/>
                  </a:rPr>
                  <a:t>S</a:t>
                </a:r>
                <a:r>
                  <a:rPr lang="de-DE" sz="1980" b="1" dirty="0">
                    <a:solidFill>
                      <a:srgbClr val="33CC33"/>
                    </a:solidFill>
                    <a:latin typeface="Calibri"/>
                  </a:rPr>
                  <a:t> 	</a:t>
                </a:r>
                <a:r>
                  <a:rPr lang="de-DE" sz="1980" dirty="0">
                    <a:solidFill>
                      <a:srgbClr val="07529A"/>
                    </a:solidFill>
                    <a:latin typeface="Calibri"/>
                  </a:rPr>
                  <a:t>-&gt; Recall =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33CC33"/>
                            </a:solidFill>
                            <a:latin typeface="Cambria Math" panose="02040503050406030204" pitchFamily="18" charset="0"/>
                          </a:rPr>
                          <m:t>𝑹</m:t>
                        </m:r>
                      </m:den>
                    </m:f>
                  </m:oMath>
                </a14:m>
                <a:r>
                  <a:rPr lang="de-DE" sz="1980" dirty="0">
                    <a:solidFill>
                      <a:srgbClr val="07529A"/>
                    </a:solidFill>
                    <a:latin typeface="Calibri"/>
                  </a:rPr>
                  <a:t> = </a:t>
                </a:r>
                <a:r>
                  <a:rPr lang="de-DE" sz="1980" dirty="0" smtClean="0">
                    <a:solidFill>
                      <a:srgbClr val="07529A"/>
                    </a:solidFill>
                    <a:latin typeface="Calibri"/>
                  </a:rPr>
                  <a:t>1</a:t>
                </a:r>
                <a:r>
                  <a:rPr lang="de-DE" sz="1980" dirty="0">
                    <a:solidFill>
                      <a:srgbClr val="07529A"/>
                    </a:solidFill>
                    <a:latin typeface="Calibri"/>
                  </a:rPr>
                  <a:t> </a:t>
                </a:r>
                <a:r>
                  <a:rPr lang="de-DE" sz="1980" dirty="0" smtClean="0">
                    <a:solidFill>
                      <a:srgbClr val="07529A"/>
                    </a:solidFill>
                    <a:latin typeface="Calibri"/>
                  </a:rPr>
                  <a:t>	-&gt; alle </a:t>
                </a:r>
                <a:r>
                  <a:rPr lang="de-DE" sz="1980" dirty="0">
                    <a:solidFill>
                      <a:srgbClr val="00B050"/>
                    </a:solidFill>
                    <a:latin typeface="Calibri"/>
                  </a:rPr>
                  <a:t>relevanten Treffer</a:t>
                </a:r>
                <a:r>
                  <a:rPr lang="de-DE" sz="1980" dirty="0">
                    <a:solidFill>
                      <a:srgbClr val="07529A"/>
                    </a:solidFill>
                    <a:latin typeface="Calibri"/>
                  </a:rPr>
                  <a:t> </a:t>
                </a:r>
                <a:r>
                  <a:rPr lang="de-DE" sz="1980" dirty="0" smtClean="0">
                    <a:solidFill>
                      <a:srgbClr val="FFC000"/>
                    </a:solidFill>
                    <a:latin typeface="Calibri"/>
                  </a:rPr>
                  <a:t>gefunden</a:t>
                </a:r>
                <a:endParaRPr lang="de-DE" sz="1980" b="1" dirty="0" smtClean="0">
                  <a:solidFill>
                    <a:srgbClr val="FFC000"/>
                  </a:solidFill>
                  <a:latin typeface="+mn-lt"/>
                </a:endParaRPr>
              </a:p>
              <a:p>
                <a:pPr marL="216000" indent="-216000">
                  <a:spcAft>
                    <a:spcPts val="420"/>
                  </a:spcAft>
                  <a:buFont typeface="Calibri" panose="020F0502020204030204" pitchFamily="34" charset="0"/>
                  <a:buChar char="−"/>
                </a:pPr>
                <a:r>
                  <a:rPr lang="de-DE" sz="1980" dirty="0" smtClean="0">
                    <a:solidFill>
                      <a:schemeClr val="accent2"/>
                    </a:solidFill>
                    <a:latin typeface="+mn-lt"/>
                  </a:rPr>
                  <a:t>Precision = </a:t>
                </a:r>
                <a14:m>
                  <m:oMath xmlns:m="http://schemas.openxmlformats.org/officeDocument/2006/math">
                    <m:f>
                      <m:fPr>
                        <m:ctrlPr>
                          <a:rPr lang="de-DE" sz="1800" i="1">
                            <a:solidFill>
                              <a:schemeClr val="accent2"/>
                            </a:solidFill>
                            <a:latin typeface="Cambria Math" panose="02040503050406030204" pitchFamily="18" charset="0"/>
                          </a:rPr>
                        </m:ctrlPr>
                      </m:fPr>
                      <m:num>
                        <m:r>
                          <a:rPr lang="de-DE" sz="1800" b="1" i="1">
                            <a:solidFill>
                              <a:schemeClr val="accent2"/>
                            </a:solidFill>
                            <a:latin typeface="Cambria Math" panose="02040503050406030204" pitchFamily="18" charset="0"/>
                          </a:rPr>
                          <m:t> </m:t>
                        </m:r>
                        <m:r>
                          <a:rPr lang="de-DE" sz="1800" b="1" i="1">
                            <a:solidFill>
                              <a:schemeClr val="tx1"/>
                            </a:solidFill>
                            <a:latin typeface="Cambria Math" panose="02040503050406030204" pitchFamily="18" charset="0"/>
                          </a:rPr>
                          <m:t>𝑻</m:t>
                        </m:r>
                      </m:num>
                      <m:den>
                        <m:r>
                          <a:rPr lang="de-DE" sz="1800" b="1" i="1">
                            <a:solidFill>
                              <a:srgbClr val="FFC000"/>
                            </a:solidFill>
                            <a:latin typeface="Cambria Math" panose="02040503050406030204" pitchFamily="18" charset="0"/>
                          </a:rPr>
                          <m:t>𝑺</m:t>
                        </m:r>
                      </m:den>
                    </m:f>
                  </m:oMath>
                </a14:m>
                <a:r>
                  <a:rPr lang="de-DE" sz="1980" dirty="0" smtClean="0">
                    <a:solidFill>
                      <a:schemeClr val="accent2"/>
                    </a:solidFill>
                    <a:latin typeface="+mn-lt"/>
                  </a:rPr>
                  <a:t> &lt; 1 	-&gt; nicht alle </a:t>
                </a:r>
                <a:r>
                  <a:rPr lang="de-DE" sz="1980" dirty="0" smtClean="0">
                    <a:solidFill>
                      <a:schemeClr val="accent3"/>
                    </a:solidFill>
                    <a:latin typeface="+mn-lt"/>
                  </a:rPr>
                  <a:t>gefundene</a:t>
                </a:r>
                <a:r>
                  <a:rPr lang="de-DE" sz="1980" dirty="0" smtClean="0">
                    <a:solidFill>
                      <a:schemeClr val="accent2"/>
                    </a:solidFill>
                    <a:latin typeface="+mn-lt"/>
                  </a:rPr>
                  <a:t> </a:t>
                </a:r>
                <a:r>
                  <a:rPr lang="de-DE" sz="1980" dirty="0" smtClean="0">
                    <a:solidFill>
                      <a:schemeClr val="accent3"/>
                    </a:solidFill>
                    <a:latin typeface="+mn-lt"/>
                  </a:rPr>
                  <a:t>Treffer</a:t>
                </a:r>
                <a:r>
                  <a:rPr lang="de-DE" sz="1980" dirty="0" smtClean="0">
                    <a:solidFill>
                      <a:schemeClr val="accent2"/>
                    </a:solidFill>
                    <a:latin typeface="+mn-lt"/>
                  </a:rPr>
                  <a:t> sind </a:t>
                </a:r>
                <a:r>
                  <a:rPr lang="de-DE" sz="1980" dirty="0" smtClean="0">
                    <a:solidFill>
                      <a:srgbClr val="00B050"/>
                    </a:solidFill>
                    <a:latin typeface="+mn-lt"/>
                  </a:rPr>
                  <a:t>relevant</a:t>
                </a:r>
              </a:p>
            </p:txBody>
          </p:sp>
        </mc:Choice>
        <mc:Fallback xmlns="">
          <p:sp>
            <p:nvSpPr>
              <p:cNvPr id="11" name="Textfeld 10"/>
              <p:cNvSpPr txBox="1">
                <a:spLocks noRot="1" noChangeAspect="1" noMove="1" noResize="1" noEditPoints="1" noAdjustHandles="1" noChangeArrowheads="1" noChangeShapeType="1" noTextEdit="1"/>
              </p:cNvSpPr>
              <p:nvPr/>
            </p:nvSpPr>
            <p:spPr>
              <a:xfrm>
                <a:off x="384452" y="4509120"/>
                <a:ext cx="8147988" cy="1562672"/>
              </a:xfrm>
              <a:prstGeom prst="rect">
                <a:avLst/>
              </a:prstGeom>
              <a:blipFill>
                <a:blip r:embed="rId2"/>
                <a:stretch>
                  <a:fillRect l="-1870" t="-5078" b="-5859"/>
                </a:stretch>
              </a:blipFill>
            </p:spPr>
            <p:txBody>
              <a:bodyPr/>
              <a:lstStyle/>
              <a:p>
                <a:r>
                  <a:rPr lang="de-DE">
                    <a:noFill/>
                  </a:rPr>
                  <a:t> </a:t>
                </a:r>
              </a:p>
            </p:txBody>
          </p:sp>
        </mc:Fallback>
      </mc:AlternateContent>
      <p:sp>
        <p:nvSpPr>
          <p:cNvPr id="9" name="Ellipse 8"/>
          <p:cNvSpPr/>
          <p:nvPr/>
        </p:nvSpPr>
        <p:spPr>
          <a:xfrm>
            <a:off x="3149563" y="2421042"/>
            <a:ext cx="1422158" cy="138894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smtClean="0">
              <a:solidFill>
                <a:schemeClr val="accent2"/>
              </a:solidFill>
            </a:endParaRPr>
          </a:p>
        </p:txBody>
      </p:sp>
    </p:spTree>
    <p:extLst>
      <p:ext uri="{BB962C8B-B14F-4D97-AF65-F5344CB8AC3E}">
        <p14:creationId xmlns:p14="http://schemas.microsoft.com/office/powerpoint/2010/main" val="9649476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de-DE" altLang="de-DE" noProof="0" smtClean="0"/>
              <a:t>Datenbanken - Recherche</a:t>
            </a:r>
          </a:p>
        </p:txBody>
      </p:sp>
      <p:sp>
        <p:nvSpPr>
          <p:cNvPr id="3" name="Inhaltsplatzhalter 2"/>
          <p:cNvSpPr>
            <a:spLocks noGrp="1"/>
          </p:cNvSpPr>
          <p:nvPr>
            <p:ph idx="1"/>
          </p:nvPr>
        </p:nvSpPr>
        <p:spPr/>
        <p:txBody>
          <a:bodyPr/>
          <a:lstStyle/>
          <a:p>
            <a:pPr>
              <a:defRPr/>
            </a:pPr>
            <a:r>
              <a:rPr lang="de-DE" noProof="0" dirty="0" smtClean="0"/>
              <a:t>Geeignete Suchbegriffe finden (englisch) -&gt; PICO</a:t>
            </a:r>
            <a:endParaRPr lang="de-DE" dirty="0"/>
          </a:p>
          <a:p>
            <a:pPr>
              <a:defRPr/>
            </a:pPr>
            <a:r>
              <a:rPr lang="de-DE" noProof="0" dirty="0" smtClean="0"/>
              <a:t>Phrasensuche für zusammengesetzte Suchbegriffe: „“</a:t>
            </a:r>
          </a:p>
          <a:p>
            <a:pPr>
              <a:buNone/>
              <a:defRPr/>
            </a:pPr>
            <a:r>
              <a:rPr lang="de-DE" noProof="0" dirty="0" smtClean="0"/>
              <a:t>Beispiel: </a:t>
            </a:r>
            <a:r>
              <a:rPr lang="de-DE" sz="2000" i="1" dirty="0"/>
              <a:t>The </a:t>
            </a:r>
            <a:r>
              <a:rPr lang="de-DE" sz="2000" i="1" dirty="0" err="1"/>
              <a:t>effect</a:t>
            </a:r>
            <a:r>
              <a:rPr lang="de-DE" sz="2000" i="1" dirty="0"/>
              <a:t> </a:t>
            </a:r>
            <a:r>
              <a:rPr lang="de-DE" sz="2000" i="1" dirty="0" err="1"/>
              <a:t>of</a:t>
            </a:r>
            <a:r>
              <a:rPr lang="de-DE" sz="2000" i="1" dirty="0"/>
              <a:t> </a:t>
            </a:r>
            <a:r>
              <a:rPr lang="de-DE" sz="2000" i="1" dirty="0" err="1"/>
              <a:t>phytochemicals</a:t>
            </a:r>
            <a:r>
              <a:rPr lang="de-DE" sz="2000" i="1" dirty="0"/>
              <a:t> on </a:t>
            </a:r>
            <a:r>
              <a:rPr lang="de-DE" sz="2000" i="1" dirty="0" err="1" smtClean="0"/>
              <a:t>the</a:t>
            </a:r>
            <a:r>
              <a:rPr lang="de-DE" sz="2000" i="1" dirty="0"/>
              <a:t> </a:t>
            </a:r>
            <a:r>
              <a:rPr lang="de-DE" sz="2000" i="1" dirty="0" err="1"/>
              <a:t>hepatotoxicity</a:t>
            </a:r>
            <a:r>
              <a:rPr lang="de-DE" sz="2000" i="1" dirty="0"/>
              <a:t> </a:t>
            </a:r>
            <a:r>
              <a:rPr lang="de-DE" sz="2000" i="1" dirty="0" err="1" smtClean="0"/>
              <a:t>of</a:t>
            </a:r>
            <a:r>
              <a:rPr lang="de-DE" sz="2000" i="1" dirty="0" smtClean="0"/>
              <a:t> </a:t>
            </a:r>
            <a:r>
              <a:rPr lang="de-DE" sz="2000" i="1" dirty="0" err="1" smtClean="0"/>
              <a:t>acetaminophen</a:t>
            </a:r>
            <a:endParaRPr lang="de-DE" noProof="0" dirty="0" smtClean="0"/>
          </a:p>
          <a:p>
            <a:pPr marL="742950" lvl="2" indent="-342900">
              <a:buFont typeface="Wingdings" pitchFamily="2" charset="2"/>
              <a:buChar char="§"/>
              <a:defRPr/>
            </a:pPr>
            <a:r>
              <a:rPr lang="de-DE" sz="2200" noProof="0" dirty="0" smtClean="0"/>
              <a:t>Zerlegen des Themas in sinnvolle Teilaspekte</a:t>
            </a:r>
          </a:p>
          <a:p>
            <a:pPr marL="1200150" lvl="3" indent="-342900">
              <a:buFont typeface="Symbol" pitchFamily="18" charset="2"/>
              <a:buChar char="-"/>
              <a:defRPr/>
            </a:pPr>
            <a:r>
              <a:rPr lang="de-DE" sz="2000" noProof="0" dirty="0" err="1" smtClean="0"/>
              <a:t>phytochemicals</a:t>
            </a:r>
            <a:r>
              <a:rPr lang="de-DE" sz="2000" noProof="0" dirty="0" smtClean="0"/>
              <a:t> ; </a:t>
            </a:r>
            <a:r>
              <a:rPr lang="de-DE" sz="2000" noProof="0" dirty="0" err="1" smtClean="0"/>
              <a:t>hepatotoxicity</a:t>
            </a:r>
            <a:r>
              <a:rPr lang="de-DE" sz="2000" dirty="0"/>
              <a:t> ; </a:t>
            </a:r>
            <a:endParaRPr lang="de-DE" sz="2000" dirty="0" smtClean="0"/>
          </a:p>
          <a:p>
            <a:pPr marL="857250" lvl="3" indent="0">
              <a:buNone/>
              <a:defRPr/>
            </a:pPr>
            <a:r>
              <a:rPr lang="de-DE" sz="2000" dirty="0" smtClean="0"/>
              <a:t>	     </a:t>
            </a:r>
            <a:r>
              <a:rPr lang="de-DE" sz="2000" dirty="0" err="1" smtClean="0"/>
              <a:t>acetaminophen</a:t>
            </a:r>
            <a:endParaRPr lang="de-DE" sz="2000" noProof="0" dirty="0" smtClean="0"/>
          </a:p>
          <a:p>
            <a:pPr lvl="1">
              <a:defRPr/>
            </a:pPr>
            <a:r>
              <a:rPr lang="de-DE" noProof="0" dirty="0" smtClean="0"/>
              <a:t>Sich über Synonyme, Oberbegriffe, Unterbegriffe Gedanken machen</a:t>
            </a:r>
          </a:p>
          <a:p>
            <a:pPr lvl="2">
              <a:defRPr/>
            </a:pPr>
            <a:r>
              <a:rPr lang="de-DE" noProof="0" dirty="0" smtClean="0"/>
              <a:t>„plant </a:t>
            </a:r>
            <a:r>
              <a:rPr lang="de-DE" noProof="0" dirty="0" err="1" smtClean="0"/>
              <a:t>extracts</a:t>
            </a:r>
            <a:r>
              <a:rPr lang="de-DE" noProof="0" dirty="0" smtClean="0"/>
              <a:t>“; „</a:t>
            </a:r>
            <a:r>
              <a:rPr lang="de-DE" noProof="0" dirty="0" err="1" smtClean="0"/>
              <a:t>aniline</a:t>
            </a:r>
            <a:r>
              <a:rPr lang="de-DE" noProof="0" dirty="0" smtClean="0"/>
              <a:t> </a:t>
            </a:r>
            <a:r>
              <a:rPr lang="de-DE" noProof="0" dirty="0" err="1" smtClean="0"/>
              <a:t>analgesic</a:t>
            </a:r>
            <a:r>
              <a:rPr lang="de-DE" noProof="0" dirty="0" smtClean="0"/>
              <a:t>“, </a:t>
            </a:r>
            <a:r>
              <a:rPr lang="de-DE" noProof="0" dirty="0" err="1" smtClean="0"/>
              <a:t>paracetamol</a:t>
            </a:r>
            <a:r>
              <a:rPr lang="de-DE" noProof="0" dirty="0" smtClean="0"/>
              <a:t>, „</a:t>
            </a:r>
            <a:r>
              <a:rPr lang="de-DE" noProof="0" dirty="0" err="1" smtClean="0"/>
              <a:t>hepatic</a:t>
            </a:r>
            <a:r>
              <a:rPr lang="de-DE" noProof="0" dirty="0" smtClean="0"/>
              <a:t> </a:t>
            </a:r>
            <a:r>
              <a:rPr lang="de-DE" noProof="0" dirty="0" err="1" smtClean="0"/>
              <a:t>injury</a:t>
            </a:r>
            <a:r>
              <a:rPr lang="de-DE" noProof="0" dirty="0" smtClean="0"/>
              <a:t>“, „</a:t>
            </a:r>
            <a:r>
              <a:rPr lang="de-DE" noProof="0" dirty="0" err="1" smtClean="0"/>
              <a:t>hepatic</a:t>
            </a:r>
            <a:r>
              <a:rPr lang="de-DE" noProof="0" dirty="0" smtClean="0"/>
              <a:t> </a:t>
            </a:r>
            <a:r>
              <a:rPr lang="de-DE" noProof="0" dirty="0" err="1" smtClean="0"/>
              <a:t>lesion</a:t>
            </a:r>
            <a:r>
              <a:rPr lang="de-DE" noProof="0" dirty="0" smtClean="0"/>
              <a:t>" …</a:t>
            </a:r>
          </a:p>
          <a:p>
            <a:pPr>
              <a:defRPr/>
            </a:pPr>
            <a:endParaRPr lang="de-DE" sz="2800" noProof="0" dirty="0"/>
          </a:p>
        </p:txBody>
      </p:sp>
      <p:pic>
        <p:nvPicPr>
          <p:cNvPr id="4" name="Grafik 3" descr="pirate-tux_640.png"/>
          <p:cNvPicPr>
            <a:picLocks noChangeAspect="1"/>
          </p:cNvPicPr>
          <p:nvPr/>
        </p:nvPicPr>
        <p:blipFill>
          <a:blip r:embed="rId3" cstate="print"/>
          <a:stretch>
            <a:fillRect/>
          </a:stretch>
        </p:blipFill>
        <p:spPr>
          <a:xfrm>
            <a:off x="6606488" y="2780928"/>
            <a:ext cx="1997960" cy="1233116"/>
          </a:xfrm>
          <a:prstGeom prst="rect">
            <a:avLst/>
          </a:prstGeom>
        </p:spPr>
      </p:pic>
      <p:sp>
        <p:nvSpPr>
          <p:cNvPr id="5" name="Textfeld 4"/>
          <p:cNvSpPr txBox="1"/>
          <p:nvPr/>
        </p:nvSpPr>
        <p:spPr>
          <a:xfrm>
            <a:off x="7020272" y="4014045"/>
            <a:ext cx="1296144" cy="200055"/>
          </a:xfrm>
          <a:prstGeom prst="rect">
            <a:avLst/>
          </a:prstGeom>
          <a:noFill/>
        </p:spPr>
        <p:txBody>
          <a:bodyPr wrap="square" rtlCol="0">
            <a:spAutoFit/>
          </a:bodyPr>
          <a:lstStyle/>
          <a:p>
            <a:r>
              <a:rPr lang="de-DE" sz="700" dirty="0" smtClean="0">
                <a:latin typeface="+mj-lt"/>
              </a:rPr>
              <a:t>Quelle: pixabay.com (CC0)</a:t>
            </a:r>
            <a:endParaRPr lang="de-DE" sz="7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blinds(horizontal)">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Primär, sekundär, tertiär</a:t>
            </a:r>
            <a:endParaRPr lang="de-DE" dirty="0"/>
          </a:p>
        </p:txBody>
      </p:sp>
      <p:sp>
        <p:nvSpPr>
          <p:cNvPr id="3" name="Inhaltsplatzhalter 2"/>
          <p:cNvSpPr>
            <a:spLocks noGrp="1"/>
          </p:cNvSpPr>
          <p:nvPr>
            <p:ph idx="1"/>
          </p:nvPr>
        </p:nvSpPr>
        <p:spPr/>
        <p:txBody>
          <a:bodyPr/>
          <a:lstStyle/>
          <a:p>
            <a:r>
              <a:rPr lang="de-DE" dirty="0"/>
              <a:t>Primärliteratur 		</a:t>
            </a:r>
            <a:r>
              <a:rPr lang="de-DE" dirty="0">
                <a:cs typeface="Arial" panose="020B0604020202020204" pitchFamily="34" charset="0"/>
              </a:rPr>
              <a:t>► aktuelle Ergebnisse</a:t>
            </a:r>
            <a:endParaRPr lang="de-DE" dirty="0"/>
          </a:p>
          <a:p>
            <a:pPr lvl="1"/>
            <a:r>
              <a:rPr lang="de-DE" sz="1800" dirty="0"/>
              <a:t>Artikel/Aufsätze/Paper, Fachbücher</a:t>
            </a:r>
          </a:p>
          <a:p>
            <a:r>
              <a:rPr lang="de-DE" dirty="0"/>
              <a:t>Sekundärliteratur 	</a:t>
            </a:r>
            <a:r>
              <a:rPr lang="de-DE" dirty="0">
                <a:cs typeface="Arial" panose="020B0604020202020204" pitchFamily="34" charset="0"/>
              </a:rPr>
              <a:t>► Grundlagen und aktueller Kenntnisstand</a:t>
            </a:r>
            <a:endParaRPr lang="de-DE" dirty="0"/>
          </a:p>
          <a:p>
            <a:pPr lvl="1"/>
            <a:r>
              <a:rPr lang="de-DE" sz="1800" dirty="0"/>
              <a:t>Lehrbücher, Reviews</a:t>
            </a:r>
          </a:p>
          <a:p>
            <a:r>
              <a:rPr lang="de-DE" dirty="0"/>
              <a:t>Tertiärliteratur 		</a:t>
            </a:r>
            <a:r>
              <a:rPr lang="de-DE" dirty="0">
                <a:cs typeface="Arial" panose="020B0604020202020204" pitchFamily="34" charset="0"/>
              </a:rPr>
              <a:t>► Details</a:t>
            </a:r>
            <a:endParaRPr lang="de-DE" dirty="0"/>
          </a:p>
          <a:p>
            <a:pPr lvl="1"/>
            <a:r>
              <a:rPr lang="de-DE" sz="1800" dirty="0"/>
              <a:t>Lexika, Nachschlagewerke</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3</a:t>
            </a:fld>
            <a:endParaRPr lang="de-DE"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200" y="3860707"/>
            <a:ext cx="2271600" cy="2134948"/>
          </a:xfrm>
          <a:prstGeom prst="rect">
            <a:avLst/>
          </a:prstGeom>
        </p:spPr>
      </p:pic>
    </p:spTree>
    <p:extLst>
      <p:ext uri="{BB962C8B-B14F-4D97-AF65-F5344CB8AC3E}">
        <p14:creationId xmlns:p14="http://schemas.microsoft.com/office/powerpoint/2010/main" val="41336806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err="1" smtClean="0"/>
              <a:t>Trunkierung</a:t>
            </a:r>
            <a:r>
              <a:rPr lang="de-DE" noProof="0" dirty="0" smtClean="0"/>
              <a:t> – Wildcards</a:t>
            </a:r>
            <a:endParaRPr lang="de-DE" noProof="0" dirty="0"/>
          </a:p>
        </p:txBody>
      </p:sp>
      <p:sp>
        <p:nvSpPr>
          <p:cNvPr id="3" name="Inhaltsplatzhalter 2"/>
          <p:cNvSpPr>
            <a:spLocks noGrp="1"/>
          </p:cNvSpPr>
          <p:nvPr>
            <p:ph idx="1"/>
          </p:nvPr>
        </p:nvSpPr>
        <p:spPr/>
        <p:txBody>
          <a:bodyPr/>
          <a:lstStyle/>
          <a:p>
            <a:r>
              <a:rPr lang="de-DE" noProof="0" dirty="0" err="1" smtClean="0"/>
              <a:t>Trunkierung</a:t>
            </a:r>
            <a:r>
              <a:rPr lang="de-DE" noProof="0" dirty="0" smtClean="0"/>
              <a:t> bezeichnet das Ersetzen eines oder mehrerer Zeichen durch einen Platzhalter</a:t>
            </a:r>
          </a:p>
          <a:p>
            <a:r>
              <a:rPr lang="de-DE" noProof="0" dirty="0" smtClean="0"/>
              <a:t>Am häufigsten verwendet: </a:t>
            </a:r>
            <a:r>
              <a:rPr lang="de-DE" b="1" noProof="0" dirty="0" smtClean="0">
                <a:solidFill>
                  <a:schemeClr val="tx2"/>
                </a:solidFill>
              </a:rPr>
              <a:t>*</a:t>
            </a:r>
            <a:r>
              <a:rPr lang="de-DE" noProof="0" dirty="0" smtClean="0"/>
              <a:t> (ersetzt beliebig viele Zeichen)</a:t>
            </a:r>
          </a:p>
          <a:p>
            <a:pPr lvl="1">
              <a:buNone/>
            </a:pPr>
            <a:r>
              <a:rPr lang="de-DE" noProof="0" dirty="0" smtClean="0"/>
              <a:t>M</a:t>
            </a:r>
            <a:r>
              <a:rPr lang="de-DE" b="1" noProof="0" dirty="0" smtClean="0">
                <a:solidFill>
                  <a:schemeClr val="tx2"/>
                </a:solidFill>
              </a:rPr>
              <a:t>*</a:t>
            </a:r>
            <a:r>
              <a:rPr lang="de-DE" noProof="0" dirty="0" err="1" smtClean="0"/>
              <a:t>ller</a:t>
            </a:r>
            <a:r>
              <a:rPr lang="de-DE" noProof="0" dirty="0" smtClean="0"/>
              <a:t> findet z.B. M</a:t>
            </a:r>
            <a:r>
              <a:rPr lang="de-DE" b="1" noProof="0" dirty="0" smtClean="0"/>
              <a:t>ü</a:t>
            </a:r>
            <a:r>
              <a:rPr lang="de-DE" noProof="0" dirty="0" smtClean="0"/>
              <a:t>ller, M</a:t>
            </a:r>
            <a:r>
              <a:rPr lang="de-DE" b="1" noProof="0" dirty="0" smtClean="0"/>
              <a:t>ue</a:t>
            </a:r>
            <a:r>
              <a:rPr lang="de-DE" noProof="0" dirty="0" smtClean="0"/>
              <a:t>ller, M</a:t>
            </a:r>
            <a:r>
              <a:rPr lang="de-DE" b="1" noProof="0" dirty="0" smtClean="0"/>
              <a:t>i</a:t>
            </a:r>
            <a:r>
              <a:rPr lang="de-DE" noProof="0" dirty="0" smtClean="0"/>
              <a:t>ller, M</a:t>
            </a:r>
            <a:r>
              <a:rPr lang="de-DE" b="1" noProof="0" dirty="0" smtClean="0"/>
              <a:t>oe</a:t>
            </a:r>
            <a:r>
              <a:rPr lang="de-DE" noProof="0" dirty="0" smtClean="0"/>
              <a:t>ller, …</a:t>
            </a:r>
          </a:p>
          <a:p>
            <a:r>
              <a:rPr lang="de-DE" noProof="0" dirty="0" smtClean="0"/>
              <a:t>Seltener: </a:t>
            </a:r>
            <a:r>
              <a:rPr lang="de-DE" b="1" noProof="0" dirty="0" smtClean="0"/>
              <a:t>?</a:t>
            </a:r>
            <a:r>
              <a:rPr lang="de-DE" noProof="0" dirty="0" smtClean="0"/>
              <a:t> (ersetzt im </a:t>
            </a:r>
            <a:r>
              <a:rPr lang="de-DE" noProof="0" dirty="0" err="1" smtClean="0"/>
              <a:t>WoS</a:t>
            </a:r>
            <a:r>
              <a:rPr lang="de-DE" noProof="0" dirty="0" smtClean="0"/>
              <a:t> genau ein Zeichen), </a:t>
            </a:r>
            <a:r>
              <a:rPr lang="de-DE" b="1" noProof="0" dirty="0" smtClean="0"/>
              <a:t>$</a:t>
            </a:r>
            <a:r>
              <a:rPr lang="de-DE" noProof="0" dirty="0" smtClean="0"/>
              <a:t> (ersetzt im </a:t>
            </a:r>
            <a:r>
              <a:rPr lang="de-DE" noProof="0" dirty="0" err="1" smtClean="0"/>
              <a:t>WoS</a:t>
            </a:r>
            <a:r>
              <a:rPr lang="de-DE" noProof="0" dirty="0" smtClean="0"/>
              <a:t> null oder ein Zeichen)</a:t>
            </a:r>
          </a:p>
          <a:p>
            <a:pPr lvl="1">
              <a:buNone/>
            </a:pPr>
            <a:r>
              <a:rPr lang="de-DE" noProof="0" dirty="0" err="1" smtClean="0"/>
              <a:t>wom</a:t>
            </a:r>
            <a:r>
              <a:rPr lang="de-DE" b="1" noProof="0" dirty="0" err="1" smtClean="0"/>
              <a:t>?</a:t>
            </a:r>
            <a:r>
              <a:rPr lang="de-DE" noProof="0" dirty="0" err="1" smtClean="0"/>
              <a:t>n</a:t>
            </a:r>
            <a:r>
              <a:rPr lang="de-DE" noProof="0" dirty="0" smtClean="0"/>
              <a:t> findet </a:t>
            </a:r>
            <a:r>
              <a:rPr lang="de-DE" noProof="0" dirty="0" err="1" smtClean="0"/>
              <a:t>wom</a:t>
            </a:r>
            <a:r>
              <a:rPr lang="de-DE" b="1" noProof="0" dirty="0" err="1" smtClean="0"/>
              <a:t>a</a:t>
            </a:r>
            <a:r>
              <a:rPr lang="de-DE" noProof="0" dirty="0" err="1" smtClean="0"/>
              <a:t>n</a:t>
            </a:r>
            <a:r>
              <a:rPr lang="de-DE" noProof="0" dirty="0" smtClean="0"/>
              <a:t>, </a:t>
            </a:r>
            <a:r>
              <a:rPr lang="de-DE" noProof="0" dirty="0" err="1" smtClean="0"/>
              <a:t>wom</a:t>
            </a:r>
            <a:r>
              <a:rPr lang="de-DE" b="1" noProof="0" dirty="0" err="1" smtClean="0"/>
              <a:t>e</a:t>
            </a:r>
            <a:r>
              <a:rPr lang="de-DE" noProof="0" dirty="0" err="1" smtClean="0"/>
              <a:t>n</a:t>
            </a:r>
            <a:endParaRPr lang="de-DE" noProof="0" dirty="0" smtClean="0"/>
          </a:p>
          <a:p>
            <a:pPr lvl="1">
              <a:buNone/>
            </a:pPr>
            <a:r>
              <a:rPr lang="de-DE" noProof="0" dirty="0" err="1" smtClean="0"/>
              <a:t>colo</a:t>
            </a:r>
            <a:r>
              <a:rPr lang="de-DE" b="1" noProof="0" dirty="0" err="1" smtClean="0"/>
              <a:t>$</a:t>
            </a:r>
            <a:r>
              <a:rPr lang="de-DE" noProof="0" dirty="0" err="1" smtClean="0"/>
              <a:t>r</a:t>
            </a:r>
            <a:r>
              <a:rPr lang="de-DE" noProof="0" dirty="0" smtClean="0"/>
              <a:t> findet </a:t>
            </a:r>
            <a:r>
              <a:rPr lang="de-DE" noProof="0" dirty="0" err="1" smtClean="0"/>
              <a:t>colo</a:t>
            </a:r>
            <a:r>
              <a:rPr lang="de-DE" b="1" noProof="0" dirty="0" err="1" smtClean="0"/>
              <a:t>u</a:t>
            </a:r>
            <a:r>
              <a:rPr lang="de-DE" noProof="0" dirty="0" err="1" smtClean="0"/>
              <a:t>r</a:t>
            </a:r>
            <a:r>
              <a:rPr lang="de-DE" noProof="0" dirty="0" smtClean="0"/>
              <a:t>, </a:t>
            </a:r>
            <a:r>
              <a:rPr lang="de-DE" noProof="0" dirty="0" err="1" smtClean="0"/>
              <a:t>color</a:t>
            </a:r>
            <a:endParaRPr lang="de-DE" noProof="0" dirty="0" smtClean="0"/>
          </a:p>
          <a:p>
            <a:pPr lvl="1">
              <a:buNone/>
            </a:pPr>
            <a:r>
              <a:rPr lang="de-DE" noProof="0" dirty="0" err="1" smtClean="0"/>
              <a:t>grain</a:t>
            </a:r>
            <a:r>
              <a:rPr lang="de-DE" b="1" noProof="0" dirty="0" smtClean="0"/>
              <a:t>$</a:t>
            </a:r>
            <a:r>
              <a:rPr lang="de-DE" noProof="0" dirty="0" smtClean="0"/>
              <a:t> findet </a:t>
            </a:r>
            <a:r>
              <a:rPr lang="de-DE" noProof="0" dirty="0" err="1" smtClean="0"/>
              <a:t>grain</a:t>
            </a:r>
            <a:r>
              <a:rPr lang="de-DE" noProof="0" dirty="0" smtClean="0"/>
              <a:t>, </a:t>
            </a:r>
            <a:r>
              <a:rPr lang="de-DE" noProof="0" dirty="0" err="1" smtClean="0"/>
              <a:t>grain</a:t>
            </a:r>
            <a:r>
              <a:rPr lang="de-DE" b="1" noProof="0" dirty="0" err="1" smtClean="0"/>
              <a:t>s</a:t>
            </a:r>
            <a:endParaRPr lang="de-DE" b="1" noProof="0" dirty="0" smtClean="0"/>
          </a:p>
          <a:p>
            <a:pPr lvl="1"/>
            <a:endParaRPr lang="de-DE" b="1" noProof="0" dirty="0" smtClean="0"/>
          </a:p>
          <a:p>
            <a:pPr lvl="1"/>
            <a:endParaRPr lang="de-DE" b="1" noProof="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Trunkierung</a:t>
            </a:r>
            <a:r>
              <a:rPr lang="de-DE" dirty="0"/>
              <a:t> – Wildcards</a:t>
            </a:r>
          </a:p>
        </p:txBody>
      </p:sp>
      <p:sp>
        <p:nvSpPr>
          <p:cNvPr id="3" name="Inhaltsplatzhalter 2"/>
          <p:cNvSpPr>
            <a:spLocks noGrp="1"/>
          </p:cNvSpPr>
          <p:nvPr>
            <p:ph idx="1"/>
          </p:nvPr>
        </p:nvSpPr>
        <p:spPr/>
        <p:txBody>
          <a:bodyPr/>
          <a:lstStyle/>
          <a:p>
            <a:r>
              <a:rPr lang="de-DE" dirty="0" err="1" smtClean="0"/>
              <a:t>Trunkierungsmöglichkeiten</a:t>
            </a:r>
            <a:r>
              <a:rPr lang="de-DE" dirty="0" smtClean="0"/>
              <a:t> sind </a:t>
            </a:r>
            <a:r>
              <a:rPr lang="de-DE" b="1" dirty="0" smtClean="0"/>
              <a:t>datenbankabhängig</a:t>
            </a:r>
            <a:endParaRPr lang="de-DE" dirty="0" smtClean="0"/>
          </a:p>
          <a:p>
            <a:pPr lvl="1"/>
            <a:r>
              <a:rPr lang="de-DE" dirty="0" smtClean="0"/>
              <a:t>Informationen findet man i.d.R. unter datenbankeigener „</a:t>
            </a:r>
            <a:r>
              <a:rPr lang="de-DE" b="1" dirty="0" smtClean="0">
                <a:solidFill>
                  <a:schemeClr val="accent3"/>
                </a:solidFill>
              </a:rPr>
              <a:t>Help</a:t>
            </a:r>
            <a:r>
              <a:rPr lang="de-DE" dirty="0" smtClean="0"/>
              <a:t>“</a:t>
            </a:r>
          </a:p>
          <a:p>
            <a:pPr lvl="2"/>
            <a:r>
              <a:rPr lang="de-DE" b="1" dirty="0" err="1" smtClean="0"/>
              <a:t>PubMed</a:t>
            </a:r>
            <a:r>
              <a:rPr lang="de-DE" dirty="0" smtClean="0"/>
              <a:t> verwendet nur * und erlaubt nur </a:t>
            </a:r>
            <a:r>
              <a:rPr lang="de-DE" dirty="0" err="1" smtClean="0"/>
              <a:t>Endtrunkierung</a:t>
            </a:r>
            <a:endParaRPr lang="de-DE" dirty="0" smtClean="0"/>
          </a:p>
          <a:p>
            <a:pPr lvl="2"/>
            <a:r>
              <a:rPr lang="de-DE" b="1" dirty="0" smtClean="0"/>
              <a:t>MEDLINE</a:t>
            </a:r>
            <a:r>
              <a:rPr lang="de-DE" dirty="0" smtClean="0"/>
              <a:t> (Ovid) verwendet * ,? (hier 0 oder ein Zeichen), # (genau ein Zeichen), und $&lt;n&gt; (&lt;n&gt; Zeichen), Position: überall außer als erstes Zeichen</a:t>
            </a:r>
          </a:p>
          <a:p>
            <a:pPr lvl="1"/>
            <a:r>
              <a:rPr lang="de-DE" dirty="0" smtClean="0"/>
              <a:t>In </a:t>
            </a:r>
            <a:r>
              <a:rPr lang="de-DE" b="1" dirty="0" smtClean="0"/>
              <a:t>MEDLINE (Ovid)</a:t>
            </a:r>
            <a:r>
              <a:rPr lang="de-DE" dirty="0" smtClean="0"/>
              <a:t> auch </a:t>
            </a:r>
            <a:r>
              <a:rPr lang="de-DE" dirty="0" err="1" smtClean="0"/>
              <a:t>Proximitätssuche</a:t>
            </a:r>
            <a:r>
              <a:rPr lang="de-DE" dirty="0" smtClean="0"/>
              <a:t> möglich, z.B. findet „</a:t>
            </a:r>
            <a:r>
              <a:rPr lang="de-DE" dirty="0" err="1" smtClean="0"/>
              <a:t>neonatal</a:t>
            </a:r>
            <a:r>
              <a:rPr lang="de-DE" dirty="0" smtClean="0"/>
              <a:t> </a:t>
            </a:r>
            <a:r>
              <a:rPr lang="de-DE" dirty="0" smtClean="0">
                <a:solidFill>
                  <a:schemeClr val="accent3"/>
                </a:solidFill>
              </a:rPr>
              <a:t>adj3</a:t>
            </a:r>
            <a:r>
              <a:rPr lang="de-DE" dirty="0" smtClean="0"/>
              <a:t> </a:t>
            </a:r>
            <a:r>
              <a:rPr lang="de-DE" dirty="0" err="1" smtClean="0"/>
              <a:t>unit</a:t>
            </a:r>
            <a:r>
              <a:rPr lang="de-DE" dirty="0" smtClean="0"/>
              <a:t>“, „</a:t>
            </a:r>
            <a:r>
              <a:rPr lang="de-DE" dirty="0" err="1" smtClean="0"/>
              <a:t>neonatal</a:t>
            </a:r>
            <a:r>
              <a:rPr lang="de-DE" dirty="0" smtClean="0"/>
              <a:t>“ und „</a:t>
            </a:r>
            <a:r>
              <a:rPr lang="de-DE" dirty="0" err="1" smtClean="0"/>
              <a:t>unit</a:t>
            </a:r>
            <a:r>
              <a:rPr lang="de-DE" dirty="0" smtClean="0"/>
              <a:t>“ mit bis zu drei dazwischenliegenden „</a:t>
            </a:r>
            <a:r>
              <a:rPr lang="de-DE" dirty="0" smtClean="0">
                <a:solidFill>
                  <a:schemeClr val="accent3"/>
                </a:solidFill>
              </a:rPr>
              <a:t>Leerzeichen</a:t>
            </a:r>
            <a:r>
              <a:rPr lang="de-DE" dirty="0" smtClean="0"/>
              <a:t>“, also bspw. auch „</a:t>
            </a:r>
            <a:r>
              <a:rPr lang="de-DE" dirty="0" err="1" smtClean="0"/>
              <a:t>neonatal</a:t>
            </a:r>
            <a:r>
              <a:rPr lang="de-DE" dirty="0" err="1" smtClean="0">
                <a:solidFill>
                  <a:schemeClr val="accent3"/>
                </a:solidFill>
                <a:sym typeface="Wingdings" panose="05000000000000000000" pitchFamily="2" charset="2"/>
              </a:rPr>
              <a:t></a:t>
            </a:r>
            <a:r>
              <a:rPr lang="de-DE" dirty="0" err="1" smtClean="0"/>
              <a:t>intensive</a:t>
            </a:r>
            <a:r>
              <a:rPr lang="de-DE" dirty="0" err="1" smtClean="0">
                <a:solidFill>
                  <a:schemeClr val="accent3"/>
                </a:solidFill>
                <a:sym typeface="Wingdings" panose="05000000000000000000" pitchFamily="2" charset="2"/>
              </a:rPr>
              <a:t></a:t>
            </a:r>
            <a:r>
              <a:rPr lang="de-DE" dirty="0" err="1" smtClean="0"/>
              <a:t>care</a:t>
            </a:r>
            <a:r>
              <a:rPr lang="de-DE" dirty="0" err="1" smtClean="0">
                <a:solidFill>
                  <a:schemeClr val="accent3"/>
                </a:solidFill>
                <a:sym typeface="Wingdings" panose="05000000000000000000" pitchFamily="2" charset="2"/>
              </a:rPr>
              <a:t></a:t>
            </a:r>
            <a:r>
              <a:rPr lang="de-DE" dirty="0" err="1" smtClean="0"/>
              <a:t>unit</a:t>
            </a:r>
            <a:r>
              <a:rPr lang="de-DE" dirty="0" smtClean="0"/>
              <a: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40</a:t>
            </a:fld>
            <a:endParaRPr lang="de-DE"/>
          </a:p>
        </p:txBody>
      </p:sp>
    </p:spTree>
    <p:extLst>
      <p:ext uri="{BB962C8B-B14F-4D97-AF65-F5344CB8AC3E}">
        <p14:creationId xmlns:p14="http://schemas.microsoft.com/office/powerpoint/2010/main" val="3055832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pPr>
              <a:defRPr/>
            </a:pPr>
            <a:r>
              <a:rPr lang="de-DE" altLang="de-DE" noProof="0" smtClean="0"/>
              <a:t>Logische Verknüpfungen</a:t>
            </a:r>
          </a:p>
        </p:txBody>
      </p:sp>
      <p:sp>
        <p:nvSpPr>
          <p:cNvPr id="3" name="Inhaltsplatzhalter 2"/>
          <p:cNvSpPr>
            <a:spLocks noGrp="1"/>
          </p:cNvSpPr>
          <p:nvPr>
            <p:ph idx="1"/>
          </p:nvPr>
        </p:nvSpPr>
        <p:spPr/>
        <p:txBody>
          <a:bodyPr/>
          <a:lstStyle/>
          <a:p>
            <a:pPr>
              <a:buNone/>
              <a:defRPr/>
            </a:pPr>
            <a:r>
              <a:rPr lang="de-DE" b="1" spc="300" noProof="0" dirty="0" smtClean="0">
                <a:solidFill>
                  <a:srgbClr val="0070C0"/>
                </a:solidFill>
              </a:rPr>
              <a:t>AND </a:t>
            </a:r>
          </a:p>
          <a:p>
            <a:pPr>
              <a:spcBef>
                <a:spcPts val="0"/>
              </a:spcBef>
              <a:buNone/>
              <a:defRPr/>
            </a:pPr>
            <a:r>
              <a:rPr lang="de-DE" noProof="0" dirty="0" smtClean="0">
                <a:solidFill>
                  <a:schemeClr val="accent3"/>
                </a:solidFill>
              </a:rPr>
              <a:t>Präzisiert</a:t>
            </a:r>
            <a:r>
              <a:rPr lang="de-DE" noProof="0" dirty="0" smtClean="0"/>
              <a:t>: alle Begriffe müssen enthalten sein</a:t>
            </a:r>
            <a:endParaRPr lang="de-DE" b="1" spc="300" noProof="0" dirty="0" smtClean="0">
              <a:solidFill>
                <a:srgbClr val="0070C0"/>
              </a:solidFill>
            </a:endParaRPr>
          </a:p>
          <a:p>
            <a:pPr>
              <a:spcBef>
                <a:spcPts val="0"/>
              </a:spcBef>
              <a:buNone/>
              <a:defRPr/>
            </a:pPr>
            <a:r>
              <a:rPr lang="de-DE" b="1" noProof="0" dirty="0" err="1" smtClean="0">
                <a:solidFill>
                  <a:schemeClr val="tx1"/>
                </a:solidFill>
              </a:rPr>
              <a:t>acetaminophen</a:t>
            </a:r>
            <a:r>
              <a:rPr lang="de-DE" b="1" noProof="0" dirty="0" smtClean="0">
                <a:solidFill>
                  <a:srgbClr val="0070C0"/>
                </a:solidFill>
              </a:rPr>
              <a:t> </a:t>
            </a:r>
            <a:r>
              <a:rPr lang="de-DE" b="1" noProof="0" dirty="0" smtClean="0">
                <a:solidFill>
                  <a:schemeClr val="tx1"/>
                </a:solidFill>
              </a:rPr>
              <a:t>AND</a:t>
            </a:r>
            <a:r>
              <a:rPr lang="de-DE" b="1" noProof="0" dirty="0" smtClean="0">
                <a:solidFill>
                  <a:srgbClr val="0070C0"/>
                </a:solidFill>
              </a:rPr>
              <a:t> </a:t>
            </a:r>
            <a:r>
              <a:rPr lang="de-DE" b="1" noProof="0" dirty="0" smtClean="0">
                <a:solidFill>
                  <a:schemeClr val="tx1"/>
                </a:solidFill>
              </a:rPr>
              <a:t>n-</a:t>
            </a:r>
            <a:r>
              <a:rPr lang="de-DE" b="1" noProof="0" dirty="0" err="1" smtClean="0">
                <a:solidFill>
                  <a:schemeClr val="tx1"/>
                </a:solidFill>
              </a:rPr>
              <a:t>acetylcysteine</a:t>
            </a:r>
            <a:endParaRPr lang="de-DE" b="1" noProof="0" dirty="0" smtClean="0">
              <a:solidFill>
                <a:schemeClr val="tx1"/>
              </a:solidFill>
            </a:endParaRPr>
          </a:p>
          <a:p>
            <a:pPr>
              <a:buNone/>
              <a:defRPr/>
            </a:pPr>
            <a:endParaRPr lang="de-DE" b="1" spc="300" noProof="0" dirty="0" smtClean="0">
              <a:solidFill>
                <a:srgbClr val="0070C0"/>
              </a:solidFill>
            </a:endParaRPr>
          </a:p>
          <a:p>
            <a:pPr>
              <a:buNone/>
              <a:defRPr/>
            </a:pPr>
            <a:r>
              <a:rPr lang="de-DE" b="1" spc="300" noProof="0" dirty="0" smtClean="0">
                <a:solidFill>
                  <a:srgbClr val="0070C0"/>
                </a:solidFill>
              </a:rPr>
              <a:t>OR  </a:t>
            </a:r>
          </a:p>
          <a:p>
            <a:pPr>
              <a:spcBef>
                <a:spcPts val="0"/>
              </a:spcBef>
              <a:buNone/>
              <a:defRPr/>
            </a:pPr>
            <a:r>
              <a:rPr lang="de-DE" noProof="0" dirty="0" smtClean="0">
                <a:solidFill>
                  <a:schemeClr val="accent3"/>
                </a:solidFill>
              </a:rPr>
              <a:t>Weitet aus</a:t>
            </a:r>
            <a:r>
              <a:rPr lang="de-DE" noProof="0" dirty="0" smtClean="0"/>
              <a:t>: nur einer der Begriffe muss enthalten sein</a:t>
            </a:r>
            <a:endParaRPr lang="de-DE" b="1" spc="300" noProof="0" dirty="0" smtClean="0">
              <a:solidFill>
                <a:srgbClr val="0070C0"/>
              </a:solidFill>
            </a:endParaRPr>
          </a:p>
          <a:p>
            <a:pPr>
              <a:spcBef>
                <a:spcPts val="0"/>
              </a:spcBef>
              <a:buNone/>
              <a:defRPr/>
            </a:pPr>
            <a:r>
              <a:rPr lang="de-DE" b="1" noProof="0" dirty="0" err="1" smtClean="0">
                <a:solidFill>
                  <a:schemeClr val="tx1"/>
                </a:solidFill>
              </a:rPr>
              <a:t>acetaminophen</a:t>
            </a:r>
            <a:r>
              <a:rPr lang="de-DE" b="1" noProof="0" dirty="0" smtClean="0">
                <a:solidFill>
                  <a:schemeClr val="tx1"/>
                </a:solidFill>
              </a:rPr>
              <a:t> OR </a:t>
            </a:r>
            <a:r>
              <a:rPr lang="de-DE" b="1" noProof="0" dirty="0" err="1" smtClean="0">
                <a:solidFill>
                  <a:schemeClr val="tx1"/>
                </a:solidFill>
              </a:rPr>
              <a:t>quinine</a:t>
            </a:r>
            <a:endParaRPr lang="de-DE" b="1" noProof="0" dirty="0" smtClean="0">
              <a:solidFill>
                <a:schemeClr val="tx1"/>
              </a:solidFill>
            </a:endParaRPr>
          </a:p>
          <a:p>
            <a:pPr>
              <a:buNone/>
              <a:defRPr/>
            </a:pPr>
            <a:endParaRPr lang="de-DE" b="1" spc="300" noProof="0" dirty="0" smtClean="0">
              <a:solidFill>
                <a:srgbClr val="0070C0"/>
              </a:solidFill>
            </a:endParaRPr>
          </a:p>
          <a:p>
            <a:pPr>
              <a:buNone/>
              <a:defRPr/>
            </a:pPr>
            <a:r>
              <a:rPr lang="de-DE" b="1" spc="300" noProof="0" dirty="0" smtClean="0">
                <a:solidFill>
                  <a:srgbClr val="0070C0"/>
                </a:solidFill>
              </a:rPr>
              <a:t>NOT  </a:t>
            </a:r>
          </a:p>
          <a:p>
            <a:pPr>
              <a:spcBef>
                <a:spcPts val="0"/>
              </a:spcBef>
              <a:buNone/>
              <a:defRPr/>
            </a:pPr>
            <a:r>
              <a:rPr lang="de-DE" noProof="0" dirty="0" smtClean="0">
                <a:solidFill>
                  <a:schemeClr val="accent3"/>
                </a:solidFill>
              </a:rPr>
              <a:t>Schränkt ein</a:t>
            </a:r>
            <a:r>
              <a:rPr lang="de-DE" noProof="0" dirty="0" smtClean="0"/>
              <a:t>: schließt unerwünschte Begriffe aus</a:t>
            </a:r>
          </a:p>
          <a:p>
            <a:pPr>
              <a:spcBef>
                <a:spcPts val="0"/>
              </a:spcBef>
              <a:buNone/>
              <a:defRPr/>
            </a:pPr>
            <a:r>
              <a:rPr lang="de-DE" b="1" noProof="0" dirty="0" err="1" smtClean="0">
                <a:solidFill>
                  <a:schemeClr val="tx1"/>
                </a:solidFill>
              </a:rPr>
              <a:t>analgesics</a:t>
            </a:r>
            <a:r>
              <a:rPr lang="de-DE" b="1" noProof="0" dirty="0" smtClean="0">
                <a:solidFill>
                  <a:schemeClr val="tx1"/>
                </a:solidFill>
              </a:rPr>
              <a:t> NOT </a:t>
            </a:r>
            <a:r>
              <a:rPr lang="de-DE" b="1" noProof="0" dirty="0" err="1" smtClean="0">
                <a:solidFill>
                  <a:schemeClr val="tx1"/>
                </a:solidFill>
              </a:rPr>
              <a:t>opioid</a:t>
            </a:r>
            <a:endParaRPr lang="de-DE" b="1" noProof="0" dirty="0" smtClean="0">
              <a:solidFill>
                <a:schemeClr val="tx1"/>
              </a:solidFill>
            </a:endParaRPr>
          </a:p>
        </p:txBody>
      </p:sp>
      <p:pic>
        <p:nvPicPr>
          <p:cNvPr id="4" name="Picture 4" descr="C:\eigene dateien\Bilder\boolsche_operatoren_and.GIF"/>
          <p:cNvPicPr>
            <a:picLocks noChangeAspect="1" noChangeArrowheads="1"/>
          </p:cNvPicPr>
          <p:nvPr/>
        </p:nvPicPr>
        <p:blipFill>
          <a:blip r:embed="rId3" cstate="print"/>
          <a:srcRect/>
          <a:stretch>
            <a:fillRect/>
          </a:stretch>
        </p:blipFill>
        <p:spPr bwMode="auto">
          <a:xfrm>
            <a:off x="5796136" y="1196752"/>
            <a:ext cx="2092325" cy="1463675"/>
          </a:xfrm>
          <a:prstGeom prst="rect">
            <a:avLst/>
          </a:prstGeom>
          <a:noFill/>
          <a:ln w="9525">
            <a:noFill/>
            <a:miter lim="800000"/>
            <a:headEnd/>
            <a:tailEnd/>
          </a:ln>
        </p:spPr>
      </p:pic>
      <p:pic>
        <p:nvPicPr>
          <p:cNvPr id="5" name="Picture 6" descr="C:\eigene dateien\Bilder\boolsche_operatoren_or.GIF"/>
          <p:cNvPicPr>
            <a:picLocks noChangeAspect="1" noChangeArrowheads="1"/>
          </p:cNvPicPr>
          <p:nvPr/>
        </p:nvPicPr>
        <p:blipFill>
          <a:blip r:embed="rId4" cstate="print"/>
          <a:srcRect/>
          <a:stretch>
            <a:fillRect/>
          </a:stretch>
        </p:blipFill>
        <p:spPr bwMode="auto">
          <a:xfrm>
            <a:off x="5796136" y="2996952"/>
            <a:ext cx="2092325" cy="1463675"/>
          </a:xfrm>
          <a:prstGeom prst="rect">
            <a:avLst/>
          </a:prstGeom>
          <a:noFill/>
          <a:ln w="9525">
            <a:noFill/>
            <a:miter lim="800000"/>
            <a:headEnd/>
            <a:tailEnd/>
          </a:ln>
        </p:spPr>
      </p:pic>
      <p:pic>
        <p:nvPicPr>
          <p:cNvPr id="6" name="Picture 10" descr="C:\eigene dateien\Bilder\boolsche_operatoren_not.GIF"/>
          <p:cNvPicPr>
            <a:picLocks noChangeAspect="1" noChangeArrowheads="1"/>
          </p:cNvPicPr>
          <p:nvPr/>
        </p:nvPicPr>
        <p:blipFill>
          <a:blip r:embed="rId5" cstate="print"/>
          <a:srcRect/>
          <a:stretch>
            <a:fillRect/>
          </a:stretch>
        </p:blipFill>
        <p:spPr bwMode="auto">
          <a:xfrm>
            <a:off x="5796136" y="4653136"/>
            <a:ext cx="2092325" cy="1463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descr="recherchematrix_tum_v2.png"/>
          <p:cNvPicPr>
            <a:picLocks noChangeAspect="1"/>
          </p:cNvPicPr>
          <p:nvPr/>
        </p:nvPicPr>
        <p:blipFill>
          <a:blip r:embed="rId3" cstate="print"/>
          <a:stretch>
            <a:fillRect/>
          </a:stretch>
        </p:blipFill>
        <p:spPr>
          <a:xfrm>
            <a:off x="1907704" y="1988840"/>
            <a:ext cx="5661343" cy="4300865"/>
          </a:xfrm>
          <a:prstGeom prst="rect">
            <a:avLst/>
          </a:prstGeom>
          <a:ln>
            <a:noFill/>
          </a:ln>
        </p:spPr>
      </p:pic>
      <p:sp>
        <p:nvSpPr>
          <p:cNvPr id="9218" name="Titel 1"/>
          <p:cNvSpPr>
            <a:spLocks noGrp="1"/>
          </p:cNvSpPr>
          <p:nvPr>
            <p:ph type="title"/>
          </p:nvPr>
        </p:nvSpPr>
        <p:spPr/>
        <p:txBody>
          <a:bodyPr/>
          <a:lstStyle/>
          <a:p>
            <a:r>
              <a:rPr lang="de-DE" altLang="de-DE" noProof="0" smtClean="0">
                <a:latin typeface="+mn-lt"/>
              </a:rPr>
              <a:t>Recherchematrix</a:t>
            </a:r>
          </a:p>
        </p:txBody>
      </p:sp>
      <p:sp>
        <p:nvSpPr>
          <p:cNvPr id="3" name="Inhaltsplatzhalter 2"/>
          <p:cNvSpPr>
            <a:spLocks noGrp="1"/>
          </p:cNvSpPr>
          <p:nvPr>
            <p:ph idx="1"/>
          </p:nvPr>
        </p:nvSpPr>
        <p:spPr>
          <a:xfrm>
            <a:off x="482598" y="2226731"/>
            <a:ext cx="8481890" cy="4079256"/>
          </a:xfrm>
        </p:spPr>
        <p:txBody>
          <a:bodyPr/>
          <a:lstStyle/>
          <a:p>
            <a:pPr>
              <a:defRPr/>
            </a:pPr>
            <a:endParaRPr lang="de-DE" sz="2400" noProof="0" dirty="0" smtClean="0"/>
          </a:p>
          <a:p>
            <a:pPr>
              <a:defRPr/>
            </a:pPr>
            <a:endParaRPr lang="de-DE" sz="2400" noProof="0" dirty="0" smtClean="0"/>
          </a:p>
          <a:p>
            <a:pPr>
              <a:defRPr/>
            </a:pPr>
            <a:endParaRPr lang="de-DE" sz="2400" noProof="0" dirty="0" smtClean="0"/>
          </a:p>
          <a:p>
            <a:pPr>
              <a:defRPr/>
            </a:pPr>
            <a:endParaRPr lang="de-DE" sz="2400" noProof="0" dirty="0" smtClean="0"/>
          </a:p>
          <a:p>
            <a:pPr>
              <a:defRPr/>
            </a:pPr>
            <a:endParaRPr lang="de-DE" sz="2400" noProof="0" dirty="0" smtClean="0"/>
          </a:p>
          <a:p>
            <a:pPr>
              <a:buNone/>
              <a:defRPr/>
            </a:pPr>
            <a:endParaRPr lang="de-DE" sz="2000" noProof="0" dirty="0" smtClean="0"/>
          </a:p>
          <a:p>
            <a:pPr>
              <a:buNone/>
              <a:defRPr/>
            </a:pPr>
            <a:endParaRPr lang="de-DE" sz="2000" noProof="0" dirty="0" smtClean="0"/>
          </a:p>
          <a:p>
            <a:pPr>
              <a:buNone/>
              <a:defRPr/>
            </a:pPr>
            <a:endParaRPr lang="de-DE" sz="2000" noProof="0" dirty="0" smtClean="0"/>
          </a:p>
          <a:p>
            <a:pPr>
              <a:buNone/>
              <a:defRPr/>
            </a:pPr>
            <a:endParaRPr lang="de-DE" sz="1200" noProof="0" dirty="0" smtClean="0"/>
          </a:p>
        </p:txBody>
      </p:sp>
      <p:sp>
        <p:nvSpPr>
          <p:cNvPr id="9" name="Textfeld 8"/>
          <p:cNvSpPr txBox="1"/>
          <p:nvPr/>
        </p:nvSpPr>
        <p:spPr>
          <a:xfrm>
            <a:off x="4572000" y="260648"/>
            <a:ext cx="3960440" cy="646331"/>
          </a:xfrm>
          <a:prstGeom prst="rect">
            <a:avLst/>
          </a:prstGeom>
          <a:noFill/>
        </p:spPr>
        <p:txBody>
          <a:bodyPr wrap="square" rtlCol="0">
            <a:spAutoFit/>
          </a:bodyPr>
          <a:lstStyle/>
          <a:p>
            <a:r>
              <a:rPr lang="de-DE" sz="1200" dirty="0" smtClean="0">
                <a:latin typeface="+mn-lt"/>
              </a:rPr>
              <a:t>Quelle des </a:t>
            </a:r>
            <a:r>
              <a:rPr lang="de-DE" sz="1200" dirty="0" err="1" smtClean="0">
                <a:latin typeface="+mn-lt"/>
              </a:rPr>
              <a:t>Matrixtemplats</a:t>
            </a:r>
            <a:r>
              <a:rPr lang="de-DE" sz="1200" dirty="0" smtClean="0">
                <a:latin typeface="+mn-lt"/>
              </a:rPr>
              <a:t>: </a:t>
            </a:r>
            <a:r>
              <a:rPr lang="de-DE" sz="1200" dirty="0" smtClean="0">
                <a:latin typeface="+mn-lt"/>
                <a:hlinkClick r:id="rId4"/>
              </a:rPr>
              <a:t>https://mediatum.ub.tum.de/doc/1095243/1095243.pdf</a:t>
            </a:r>
            <a:r>
              <a:rPr lang="de-DE" sz="1200" dirty="0" smtClean="0">
                <a:latin typeface="+mn-lt"/>
              </a:rPr>
              <a:t> (abgerufen am 04. November 2016)</a:t>
            </a:r>
            <a:endParaRPr lang="de-DE" sz="1400" dirty="0" smtClean="0">
              <a:latin typeface="+mn-lt"/>
            </a:endParaRPr>
          </a:p>
        </p:txBody>
      </p:sp>
      <p:sp>
        <p:nvSpPr>
          <p:cNvPr id="35" name="Inhaltsplatzhalter 2"/>
          <p:cNvSpPr txBox="1">
            <a:spLocks/>
          </p:cNvSpPr>
          <p:nvPr/>
        </p:nvSpPr>
        <p:spPr>
          <a:xfrm>
            <a:off x="947145" y="2055308"/>
            <a:ext cx="7464893" cy="4257252"/>
          </a:xfrm>
          <a:prstGeom prst="rect">
            <a:avLst/>
          </a:prstGeom>
        </p:spPr>
        <p:txBody>
          <a:bodyPr vert="horz" lIns="0" tIns="0" rIns="0" bIns="0" rtlCol="0">
            <a:noAutofit/>
          </a:bodyPr>
          <a:lstStyle>
            <a:lvl1pPr marL="214294" indent="-214294" algn="l" defTabSz="907176" rtl="0" eaLnBrk="1" latinLnBrk="0" hangingPunct="1">
              <a:spcBef>
                <a:spcPts val="595"/>
              </a:spcBef>
              <a:spcAft>
                <a:spcPts val="595"/>
              </a:spcAft>
              <a:buFont typeface="Calibri" panose="020F0502020204030204" pitchFamily="34" charset="0"/>
              <a:buChar char="−"/>
              <a:defRPr sz="1984" kern="1200">
                <a:solidFill>
                  <a:schemeClr val="accent2"/>
                </a:solidFill>
                <a:latin typeface="+mn-lt"/>
                <a:ea typeface="+mn-ea"/>
                <a:cs typeface="+mn-cs"/>
              </a:defRPr>
            </a:lvl1pPr>
            <a:lvl2pPr marL="428587" indent="-214294" algn="l" defTabSz="907176" rtl="0" eaLnBrk="1" latinLnBrk="0" hangingPunct="1">
              <a:spcBef>
                <a:spcPts val="595"/>
              </a:spcBef>
              <a:spcAft>
                <a:spcPts val="298"/>
              </a:spcAft>
              <a:buFont typeface="Calibri" panose="020F0502020204030204" pitchFamily="34" charset="0"/>
              <a:buChar char="−"/>
              <a:defRPr sz="1984" kern="1200">
                <a:solidFill>
                  <a:schemeClr val="accent2"/>
                </a:solidFill>
                <a:latin typeface="+mn-lt"/>
                <a:ea typeface="+mn-ea"/>
                <a:cs typeface="+mn-cs"/>
              </a:defRPr>
            </a:lvl2pPr>
            <a:lvl3pPr marL="642881" indent="-214294" algn="l" defTabSz="907176" rtl="0" eaLnBrk="1" latinLnBrk="0" hangingPunct="1">
              <a:spcBef>
                <a:spcPts val="298"/>
              </a:spcBef>
              <a:spcAft>
                <a:spcPts val="298"/>
              </a:spcAft>
              <a:buFont typeface="Calibri" panose="020F0502020204030204" pitchFamily="34" charset="0"/>
              <a:buChar char="−"/>
              <a:defRPr sz="1984" kern="1200">
                <a:solidFill>
                  <a:schemeClr val="accent2"/>
                </a:solidFill>
                <a:latin typeface="+mn-lt"/>
                <a:ea typeface="+mn-ea"/>
                <a:cs typeface="+mn-cs"/>
              </a:defRPr>
            </a:lvl3pPr>
            <a:lvl4pPr marL="857174" indent="-214294" algn="l" defTabSz="907176" rtl="0" eaLnBrk="1" latinLnBrk="0" hangingPunct="1">
              <a:spcBef>
                <a:spcPts val="298"/>
              </a:spcBef>
              <a:buFont typeface="Calibri" panose="020F0502020204030204" pitchFamily="34" charset="0"/>
              <a:buChar char="−"/>
              <a:defRPr sz="1984" kern="1200">
                <a:solidFill>
                  <a:schemeClr val="accent2"/>
                </a:solidFill>
                <a:latin typeface="+mn-lt"/>
                <a:ea typeface="+mn-ea"/>
                <a:cs typeface="+mn-cs"/>
              </a:defRPr>
            </a:lvl4pPr>
            <a:lvl5pPr marL="1071468" indent="-214294" algn="l" defTabSz="907176" rtl="0" eaLnBrk="1" latinLnBrk="0" hangingPunct="1">
              <a:spcBef>
                <a:spcPts val="0"/>
              </a:spcBef>
              <a:buFont typeface="Calibri" panose="020F0502020204030204" pitchFamily="34" charset="0"/>
              <a:buChar char="−"/>
              <a:defRPr sz="1984" kern="1200">
                <a:solidFill>
                  <a:schemeClr val="accent2"/>
                </a:solidFill>
                <a:latin typeface="+mn-lt"/>
                <a:ea typeface="+mn-ea"/>
                <a:cs typeface="+mn-cs"/>
              </a:defRPr>
            </a:lvl5pPr>
            <a:lvl6pPr marL="2494735"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6pPr>
            <a:lvl7pPr marL="2948323"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7pPr>
            <a:lvl8pPr marL="3401911"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8pPr>
            <a:lvl9pPr marL="3855499" indent="-226794" algn="l" defTabSz="907176" rtl="0" eaLnBrk="1" latinLnBrk="0" hangingPunct="1">
              <a:spcBef>
                <a:spcPct val="20000"/>
              </a:spcBef>
              <a:buFont typeface="Arial" panose="020B0604020202020204" pitchFamily="34" charset="0"/>
              <a:buChar char="•"/>
              <a:defRPr sz="1984" kern="1200">
                <a:solidFill>
                  <a:schemeClr val="tx1"/>
                </a:solidFill>
                <a:latin typeface="+mn-lt"/>
                <a:ea typeface="+mn-ea"/>
                <a:cs typeface="+mn-cs"/>
              </a:defRPr>
            </a:lvl9pPr>
          </a:lstStyle>
          <a:p>
            <a:pPr fontAlgn="auto">
              <a:buFont typeface="Calibri" panose="020F0502020204030204" pitchFamily="34" charset="0"/>
              <a:buNone/>
              <a:defRPr/>
            </a:pPr>
            <a:endParaRPr lang="de-DE" sz="2400" smtClean="0"/>
          </a:p>
          <a:p>
            <a:pPr fontAlgn="auto">
              <a:defRPr/>
            </a:pPr>
            <a:endParaRPr lang="de-DE" sz="2400" smtClean="0"/>
          </a:p>
          <a:p>
            <a:pPr fontAlgn="auto">
              <a:defRPr/>
            </a:pPr>
            <a:endParaRPr lang="de-DE" sz="2400" smtClean="0"/>
          </a:p>
          <a:p>
            <a:pPr fontAlgn="auto">
              <a:defRPr/>
            </a:pPr>
            <a:endParaRPr lang="de-DE" sz="2400" smtClean="0"/>
          </a:p>
          <a:p>
            <a:pPr fontAlgn="auto">
              <a:defRPr/>
            </a:pPr>
            <a:endParaRPr lang="de-DE" sz="2400" smtClean="0"/>
          </a:p>
          <a:p>
            <a:pPr fontAlgn="auto">
              <a:defRPr/>
            </a:pPr>
            <a:endParaRPr lang="de-DE" sz="2400" smtClean="0"/>
          </a:p>
          <a:p>
            <a:pPr fontAlgn="auto">
              <a:buFont typeface="Calibri" panose="020F0502020204030204" pitchFamily="34" charset="0"/>
              <a:buNone/>
              <a:defRPr/>
            </a:pPr>
            <a:endParaRPr lang="de-DE" sz="2000" smtClean="0"/>
          </a:p>
          <a:p>
            <a:pPr fontAlgn="auto">
              <a:buFont typeface="Calibri" panose="020F0502020204030204" pitchFamily="34" charset="0"/>
              <a:buNone/>
              <a:defRPr/>
            </a:pPr>
            <a:endParaRPr lang="de-DE" sz="2000" smtClean="0"/>
          </a:p>
          <a:p>
            <a:pPr fontAlgn="auto">
              <a:buFont typeface="Calibri" panose="020F0502020204030204" pitchFamily="34" charset="0"/>
              <a:buNone/>
              <a:defRPr/>
            </a:pPr>
            <a:endParaRPr lang="de-DE" sz="2000" smtClean="0"/>
          </a:p>
          <a:p>
            <a:pPr fontAlgn="auto">
              <a:buFont typeface="Calibri" panose="020F0502020204030204" pitchFamily="34" charset="0"/>
              <a:buNone/>
              <a:defRPr/>
            </a:pPr>
            <a:endParaRPr lang="de-DE" sz="1200" dirty="0" smtClean="0"/>
          </a:p>
        </p:txBody>
      </p:sp>
      <p:sp>
        <p:nvSpPr>
          <p:cNvPr id="37" name="Textfeld 36"/>
          <p:cNvSpPr txBox="1"/>
          <p:nvPr/>
        </p:nvSpPr>
        <p:spPr>
          <a:xfrm>
            <a:off x="2942173" y="2961710"/>
            <a:ext cx="1781370" cy="307777"/>
          </a:xfrm>
          <a:prstGeom prst="rect">
            <a:avLst/>
          </a:prstGeom>
          <a:noFill/>
        </p:spPr>
        <p:txBody>
          <a:bodyPr wrap="square" rtlCol="0">
            <a:spAutoFit/>
          </a:bodyPr>
          <a:lstStyle/>
          <a:p>
            <a:r>
              <a:rPr lang="de-DE" sz="1400" dirty="0" err="1" smtClean="0">
                <a:latin typeface="+mn-lt"/>
              </a:rPr>
              <a:t>Phytochemical</a:t>
            </a:r>
            <a:endParaRPr lang="de-DE" sz="1400" dirty="0">
              <a:latin typeface="+mn-lt"/>
            </a:endParaRPr>
          </a:p>
        </p:txBody>
      </p:sp>
      <p:sp>
        <p:nvSpPr>
          <p:cNvPr id="38" name="Textfeld 37"/>
          <p:cNvSpPr txBox="1"/>
          <p:nvPr/>
        </p:nvSpPr>
        <p:spPr>
          <a:xfrm>
            <a:off x="4361173" y="2941646"/>
            <a:ext cx="1781370" cy="307777"/>
          </a:xfrm>
          <a:prstGeom prst="rect">
            <a:avLst/>
          </a:prstGeom>
          <a:noFill/>
        </p:spPr>
        <p:txBody>
          <a:bodyPr wrap="square" rtlCol="0">
            <a:spAutoFit/>
          </a:bodyPr>
          <a:lstStyle/>
          <a:p>
            <a:r>
              <a:rPr lang="de-DE" sz="1400" dirty="0" err="1" smtClean="0">
                <a:latin typeface="+mn-lt"/>
              </a:rPr>
              <a:t>Acetaminophen</a:t>
            </a:r>
            <a:endParaRPr lang="de-DE" sz="1400" dirty="0">
              <a:latin typeface="+mn-lt"/>
            </a:endParaRPr>
          </a:p>
        </p:txBody>
      </p:sp>
      <p:sp>
        <p:nvSpPr>
          <p:cNvPr id="39" name="Textfeld 38"/>
          <p:cNvSpPr txBox="1"/>
          <p:nvPr/>
        </p:nvSpPr>
        <p:spPr>
          <a:xfrm>
            <a:off x="4361173" y="3336750"/>
            <a:ext cx="178137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aniline</a:t>
            </a:r>
            <a:r>
              <a:rPr lang="de-DE" sz="1400" dirty="0" smtClean="0">
                <a:latin typeface="+mn-lt"/>
              </a:rPr>
              <a:t> </a:t>
            </a:r>
            <a:r>
              <a:rPr lang="de-DE" sz="1400" dirty="0" err="1" smtClean="0">
                <a:latin typeface="+mn-lt"/>
              </a:rPr>
              <a:t>analgesic</a:t>
            </a:r>
            <a:r>
              <a:rPr lang="de-DE" sz="1400" dirty="0" smtClean="0">
                <a:latin typeface="+mn-lt"/>
              </a:rPr>
              <a:t>“</a:t>
            </a:r>
            <a:endParaRPr lang="de-DE" sz="1400" dirty="0">
              <a:latin typeface="+mn-lt"/>
            </a:endParaRPr>
          </a:p>
        </p:txBody>
      </p:sp>
      <p:sp>
        <p:nvSpPr>
          <p:cNvPr id="40" name="Textfeld 39"/>
          <p:cNvSpPr txBox="1"/>
          <p:nvPr/>
        </p:nvSpPr>
        <p:spPr>
          <a:xfrm>
            <a:off x="5956805" y="2975675"/>
            <a:ext cx="1781370" cy="307777"/>
          </a:xfrm>
          <a:prstGeom prst="rect">
            <a:avLst/>
          </a:prstGeom>
          <a:noFill/>
        </p:spPr>
        <p:txBody>
          <a:bodyPr wrap="square" rtlCol="0">
            <a:spAutoFit/>
          </a:bodyPr>
          <a:lstStyle/>
          <a:p>
            <a:r>
              <a:rPr lang="de-DE" sz="1400" dirty="0" err="1" smtClean="0">
                <a:latin typeface="+mn-lt"/>
              </a:rPr>
              <a:t>hepatotoxicity</a:t>
            </a:r>
            <a:endParaRPr lang="de-DE" sz="1400" dirty="0">
              <a:latin typeface="+mn-lt"/>
            </a:endParaRPr>
          </a:p>
        </p:txBody>
      </p:sp>
      <p:sp>
        <p:nvSpPr>
          <p:cNvPr id="41" name="Textfeld 40"/>
          <p:cNvSpPr txBox="1"/>
          <p:nvPr/>
        </p:nvSpPr>
        <p:spPr>
          <a:xfrm>
            <a:off x="5950766" y="3315891"/>
            <a:ext cx="178137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hepatic</a:t>
            </a:r>
            <a:r>
              <a:rPr lang="de-DE" sz="1400" dirty="0" smtClean="0">
                <a:latin typeface="+mn-lt"/>
              </a:rPr>
              <a:t> </a:t>
            </a:r>
            <a:r>
              <a:rPr lang="de-DE" sz="1400" dirty="0" err="1" smtClean="0">
                <a:latin typeface="+mn-lt"/>
              </a:rPr>
              <a:t>injury</a:t>
            </a:r>
            <a:r>
              <a:rPr lang="de-DE" sz="1400" dirty="0" smtClean="0">
                <a:latin typeface="+mn-lt"/>
              </a:rPr>
              <a:t>“</a:t>
            </a:r>
            <a:endParaRPr lang="de-DE" sz="1400" dirty="0">
              <a:latin typeface="+mn-lt"/>
            </a:endParaRPr>
          </a:p>
        </p:txBody>
      </p:sp>
      <p:sp>
        <p:nvSpPr>
          <p:cNvPr id="42" name="Textfeld 41"/>
          <p:cNvSpPr txBox="1"/>
          <p:nvPr/>
        </p:nvSpPr>
        <p:spPr>
          <a:xfrm>
            <a:off x="4361173" y="3660564"/>
            <a:ext cx="1781370" cy="307777"/>
          </a:xfrm>
          <a:prstGeom prst="rect">
            <a:avLst/>
          </a:prstGeom>
          <a:noFill/>
        </p:spPr>
        <p:txBody>
          <a:bodyPr wrap="square" rtlCol="0">
            <a:spAutoFit/>
          </a:bodyPr>
          <a:lstStyle/>
          <a:p>
            <a:r>
              <a:rPr lang="de-DE" sz="1400" dirty="0" err="1" smtClean="0">
                <a:latin typeface="+mn-lt"/>
              </a:rPr>
              <a:t>paracetamol</a:t>
            </a:r>
            <a:endParaRPr lang="de-DE" sz="1400" dirty="0">
              <a:latin typeface="+mn-lt"/>
            </a:endParaRPr>
          </a:p>
        </p:txBody>
      </p:sp>
      <p:sp>
        <p:nvSpPr>
          <p:cNvPr id="43" name="Textfeld 42"/>
          <p:cNvSpPr txBox="1"/>
          <p:nvPr/>
        </p:nvSpPr>
        <p:spPr>
          <a:xfrm>
            <a:off x="5950766" y="3684823"/>
            <a:ext cx="178137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hepatic</a:t>
            </a:r>
            <a:r>
              <a:rPr lang="de-DE" sz="1400" dirty="0" smtClean="0">
                <a:latin typeface="+mn-lt"/>
              </a:rPr>
              <a:t> </a:t>
            </a:r>
            <a:r>
              <a:rPr lang="de-DE" sz="1400" dirty="0" err="1" smtClean="0">
                <a:latin typeface="+mn-lt"/>
              </a:rPr>
              <a:t>lesion</a:t>
            </a:r>
            <a:r>
              <a:rPr lang="de-DE" sz="1400" dirty="0" smtClean="0">
                <a:latin typeface="+mn-lt"/>
              </a:rPr>
              <a:t>“</a:t>
            </a:r>
            <a:endParaRPr lang="de-DE" sz="1400" dirty="0">
              <a:latin typeface="+mn-lt"/>
            </a:endParaRPr>
          </a:p>
        </p:txBody>
      </p:sp>
      <p:sp>
        <p:nvSpPr>
          <p:cNvPr id="44" name="Textfeld 43"/>
          <p:cNvSpPr txBox="1"/>
          <p:nvPr/>
        </p:nvSpPr>
        <p:spPr>
          <a:xfrm>
            <a:off x="2934670" y="3302721"/>
            <a:ext cx="1781370" cy="307777"/>
          </a:xfrm>
          <a:prstGeom prst="rect">
            <a:avLst/>
          </a:prstGeom>
          <a:noFill/>
        </p:spPr>
        <p:txBody>
          <a:bodyPr wrap="square" rtlCol="0">
            <a:spAutoFit/>
          </a:bodyPr>
          <a:lstStyle/>
          <a:p>
            <a:r>
              <a:rPr lang="de-DE" sz="1400" dirty="0" smtClean="0">
                <a:latin typeface="+mn-lt"/>
              </a:rPr>
              <a:t>„Plant </a:t>
            </a:r>
            <a:r>
              <a:rPr lang="de-DE" sz="1400" dirty="0" err="1" smtClean="0">
                <a:latin typeface="+mn-lt"/>
              </a:rPr>
              <a:t>extracts</a:t>
            </a:r>
            <a:r>
              <a:rPr lang="de-DE" sz="1400" dirty="0" smtClean="0">
                <a:latin typeface="+mn-lt"/>
              </a:rPr>
              <a:t>“</a:t>
            </a:r>
            <a:endParaRPr lang="de-DE" sz="1400" dirty="0">
              <a:latin typeface="+mn-lt"/>
            </a:endParaRPr>
          </a:p>
        </p:txBody>
      </p:sp>
      <p:sp>
        <p:nvSpPr>
          <p:cNvPr id="36" name="Textfeld 35"/>
          <p:cNvSpPr txBox="1"/>
          <p:nvPr/>
        </p:nvSpPr>
        <p:spPr>
          <a:xfrm>
            <a:off x="2902513" y="2286064"/>
            <a:ext cx="6127914" cy="261610"/>
          </a:xfrm>
          <a:prstGeom prst="rect">
            <a:avLst/>
          </a:prstGeom>
          <a:noFill/>
        </p:spPr>
        <p:txBody>
          <a:bodyPr wrap="square" rtlCol="0">
            <a:spAutoFit/>
          </a:bodyPr>
          <a:lstStyle/>
          <a:p>
            <a:r>
              <a:rPr lang="de-DE" sz="1100" dirty="0" smtClean="0"/>
              <a:t>The </a:t>
            </a:r>
            <a:r>
              <a:rPr lang="de-DE" sz="1100" dirty="0" err="1" smtClean="0"/>
              <a:t>effect</a:t>
            </a:r>
            <a:r>
              <a:rPr lang="de-DE" sz="1100" dirty="0" smtClean="0"/>
              <a:t> </a:t>
            </a:r>
            <a:r>
              <a:rPr lang="de-DE" sz="1100" dirty="0" err="1" smtClean="0"/>
              <a:t>of</a:t>
            </a:r>
            <a:r>
              <a:rPr lang="de-DE" sz="1100" dirty="0" smtClean="0"/>
              <a:t> </a:t>
            </a:r>
            <a:r>
              <a:rPr lang="de-DE" sz="1100" dirty="0" err="1" smtClean="0"/>
              <a:t>phytochemicals</a:t>
            </a:r>
            <a:r>
              <a:rPr lang="de-DE" sz="1100" dirty="0" smtClean="0"/>
              <a:t> on </a:t>
            </a:r>
            <a:r>
              <a:rPr lang="de-DE" sz="1100" dirty="0" err="1" smtClean="0"/>
              <a:t>acetaminophen</a:t>
            </a:r>
            <a:r>
              <a:rPr lang="de-DE" sz="1100" dirty="0" smtClean="0"/>
              <a:t> </a:t>
            </a:r>
            <a:r>
              <a:rPr lang="de-DE" sz="1100" dirty="0" err="1" smtClean="0"/>
              <a:t>hepatotoxicity</a:t>
            </a:r>
            <a:endParaRPr lang="de-DE" sz="1100" dirty="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1000"/>
                                        <p:tgtEl>
                                          <p:spTgt spid="37"/>
                                        </p:tgtEl>
                                      </p:cBhvr>
                                    </p:animEffect>
                                    <p:anim calcmode="lin" valueType="num">
                                      <p:cBhvr>
                                        <p:cTn id="15" dur="1000" fill="hold"/>
                                        <p:tgtEl>
                                          <p:spTgt spid="37"/>
                                        </p:tgtEl>
                                        <p:attrNameLst>
                                          <p:attrName>ppt_x</p:attrName>
                                        </p:attrNameLst>
                                      </p:cBhvr>
                                      <p:tavLst>
                                        <p:tav tm="0">
                                          <p:val>
                                            <p:strVal val="#ppt_x"/>
                                          </p:val>
                                        </p:tav>
                                        <p:tav tm="100000">
                                          <p:val>
                                            <p:strVal val="#ppt_x"/>
                                          </p:val>
                                        </p:tav>
                                      </p:tavLst>
                                    </p:anim>
                                    <p:anim calcmode="lin" valueType="num">
                                      <p:cBhvr>
                                        <p:cTn id="16" dur="1000" fill="hold"/>
                                        <p:tgtEl>
                                          <p:spTgt spid="3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1000"/>
                                        <p:tgtEl>
                                          <p:spTgt spid="40"/>
                                        </p:tgtEl>
                                      </p:cBhvr>
                                    </p:animEffect>
                                    <p:anim calcmode="lin" valueType="num">
                                      <p:cBhvr>
                                        <p:cTn id="25" dur="1000" fill="hold"/>
                                        <p:tgtEl>
                                          <p:spTgt spid="40"/>
                                        </p:tgtEl>
                                        <p:attrNameLst>
                                          <p:attrName>ppt_x</p:attrName>
                                        </p:attrNameLst>
                                      </p:cBhvr>
                                      <p:tavLst>
                                        <p:tav tm="0">
                                          <p:val>
                                            <p:strVal val="#ppt_x"/>
                                          </p:val>
                                        </p:tav>
                                        <p:tav tm="100000">
                                          <p:val>
                                            <p:strVal val="#ppt_x"/>
                                          </p:val>
                                        </p:tav>
                                      </p:tavLst>
                                    </p:anim>
                                    <p:anim calcmode="lin" valueType="num">
                                      <p:cBhvr>
                                        <p:cTn id="26" dur="1000" fill="hold"/>
                                        <p:tgtEl>
                                          <p:spTgt spid="4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1000"/>
                                        <p:tgtEl>
                                          <p:spTgt spid="39"/>
                                        </p:tgtEl>
                                      </p:cBhvr>
                                    </p:animEffect>
                                    <p:anim calcmode="lin" valueType="num">
                                      <p:cBhvr>
                                        <p:cTn id="30" dur="1000" fill="hold"/>
                                        <p:tgtEl>
                                          <p:spTgt spid="39"/>
                                        </p:tgtEl>
                                        <p:attrNameLst>
                                          <p:attrName>ppt_x</p:attrName>
                                        </p:attrNameLst>
                                      </p:cBhvr>
                                      <p:tavLst>
                                        <p:tav tm="0">
                                          <p:val>
                                            <p:strVal val="#ppt_x"/>
                                          </p:val>
                                        </p:tav>
                                        <p:tav tm="100000">
                                          <p:val>
                                            <p:strVal val="#ppt_x"/>
                                          </p:val>
                                        </p:tav>
                                      </p:tavLst>
                                    </p:anim>
                                    <p:anim calcmode="lin" valueType="num">
                                      <p:cBhvr>
                                        <p:cTn id="31" dur="1000" fill="hold"/>
                                        <p:tgtEl>
                                          <p:spTgt spid="3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1000"/>
                                        <p:tgtEl>
                                          <p:spTgt spid="41"/>
                                        </p:tgtEl>
                                      </p:cBhvr>
                                    </p:animEffect>
                                    <p:anim calcmode="lin" valueType="num">
                                      <p:cBhvr>
                                        <p:cTn id="35" dur="1000" fill="hold"/>
                                        <p:tgtEl>
                                          <p:spTgt spid="41"/>
                                        </p:tgtEl>
                                        <p:attrNameLst>
                                          <p:attrName>ppt_x</p:attrName>
                                        </p:attrNameLst>
                                      </p:cBhvr>
                                      <p:tavLst>
                                        <p:tav tm="0">
                                          <p:val>
                                            <p:strVal val="#ppt_x"/>
                                          </p:val>
                                        </p:tav>
                                        <p:tav tm="100000">
                                          <p:val>
                                            <p:strVal val="#ppt_x"/>
                                          </p:val>
                                        </p:tav>
                                      </p:tavLst>
                                    </p:anim>
                                    <p:anim calcmode="lin" valueType="num">
                                      <p:cBhvr>
                                        <p:cTn id="36" dur="1000" fill="hold"/>
                                        <p:tgtEl>
                                          <p:spTgt spid="4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1000"/>
                                        <p:tgtEl>
                                          <p:spTgt spid="42"/>
                                        </p:tgtEl>
                                      </p:cBhvr>
                                    </p:animEffect>
                                    <p:anim calcmode="lin" valueType="num">
                                      <p:cBhvr>
                                        <p:cTn id="40" dur="1000" fill="hold"/>
                                        <p:tgtEl>
                                          <p:spTgt spid="42"/>
                                        </p:tgtEl>
                                        <p:attrNameLst>
                                          <p:attrName>ppt_x</p:attrName>
                                        </p:attrNameLst>
                                      </p:cBhvr>
                                      <p:tavLst>
                                        <p:tav tm="0">
                                          <p:val>
                                            <p:strVal val="#ppt_x"/>
                                          </p:val>
                                        </p:tav>
                                        <p:tav tm="100000">
                                          <p:val>
                                            <p:strVal val="#ppt_x"/>
                                          </p:val>
                                        </p:tav>
                                      </p:tavLst>
                                    </p:anim>
                                    <p:anim calcmode="lin" valueType="num">
                                      <p:cBhvr>
                                        <p:cTn id="41" dur="1000" fill="hold"/>
                                        <p:tgtEl>
                                          <p:spTgt spid="4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fade">
                                      <p:cBhvr>
                                        <p:cTn id="44" dur="1000"/>
                                        <p:tgtEl>
                                          <p:spTgt spid="43"/>
                                        </p:tgtEl>
                                      </p:cBhvr>
                                    </p:animEffect>
                                    <p:anim calcmode="lin" valueType="num">
                                      <p:cBhvr>
                                        <p:cTn id="45" dur="1000" fill="hold"/>
                                        <p:tgtEl>
                                          <p:spTgt spid="43"/>
                                        </p:tgtEl>
                                        <p:attrNameLst>
                                          <p:attrName>ppt_x</p:attrName>
                                        </p:attrNameLst>
                                      </p:cBhvr>
                                      <p:tavLst>
                                        <p:tav tm="0">
                                          <p:val>
                                            <p:strVal val="#ppt_x"/>
                                          </p:val>
                                        </p:tav>
                                        <p:tav tm="100000">
                                          <p:val>
                                            <p:strVal val="#ppt_x"/>
                                          </p:val>
                                        </p:tav>
                                      </p:tavLst>
                                    </p:anim>
                                    <p:anim calcmode="lin" valueType="num">
                                      <p:cBhvr>
                                        <p:cTn id="4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fade">
                                      <p:cBhvr>
                                        <p:cTn id="51" dur="1000"/>
                                        <p:tgtEl>
                                          <p:spTgt spid="44"/>
                                        </p:tgtEl>
                                      </p:cBhvr>
                                    </p:animEffect>
                                    <p:anim calcmode="lin" valueType="num">
                                      <p:cBhvr>
                                        <p:cTn id="52" dur="1000" fill="hold"/>
                                        <p:tgtEl>
                                          <p:spTgt spid="44"/>
                                        </p:tgtEl>
                                        <p:attrNameLst>
                                          <p:attrName>ppt_x</p:attrName>
                                        </p:attrNameLst>
                                      </p:cBhvr>
                                      <p:tavLst>
                                        <p:tav tm="0">
                                          <p:val>
                                            <p:strVal val="#ppt_x"/>
                                          </p:val>
                                        </p:tav>
                                        <p:tav tm="100000">
                                          <p:val>
                                            <p:strVal val="#ppt_x"/>
                                          </p:val>
                                        </p:tav>
                                      </p:tavLst>
                                    </p:anim>
                                    <p:anim calcmode="lin" valueType="num">
                                      <p:cBhvr>
                                        <p:cTn id="5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43" grpId="0"/>
      <p:bldP spid="44" grpId="0"/>
      <p:bldP spid="36" grpId="0"/>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 </a:t>
            </a:r>
            <a:endParaRPr lang="de-DE" dirty="0"/>
          </a:p>
        </p:txBody>
      </p:sp>
      <p:sp>
        <p:nvSpPr>
          <p:cNvPr id="3" name="Inhaltsplatzhalter 2"/>
          <p:cNvSpPr>
            <a:spLocks noGrp="1"/>
          </p:cNvSpPr>
          <p:nvPr>
            <p:ph idx="1"/>
          </p:nvPr>
        </p:nvSpPr>
        <p:spPr/>
        <p:txBody>
          <a:bodyPr/>
          <a:lstStyle/>
          <a:p>
            <a:r>
              <a:rPr lang="de-DE" dirty="0" smtClean="0"/>
              <a:t>Füllen Sie eine Recherchematrix anhand Ihrer Fragestellung aus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43</a:t>
            </a:fld>
            <a:endParaRPr lang="de-DE"/>
          </a:p>
        </p:txBody>
      </p:sp>
      <p:pic>
        <p:nvPicPr>
          <p:cNvPr id="7" name="Grafik 6" descr="recherchematrix_tum_v2.png"/>
          <p:cNvPicPr>
            <a:picLocks noChangeAspect="1"/>
          </p:cNvPicPr>
          <p:nvPr/>
        </p:nvPicPr>
        <p:blipFill>
          <a:blip r:embed="rId2" cstate="print"/>
          <a:stretch>
            <a:fillRect/>
          </a:stretch>
        </p:blipFill>
        <p:spPr>
          <a:xfrm>
            <a:off x="1907704" y="1988840"/>
            <a:ext cx="5661343" cy="4300865"/>
          </a:xfrm>
          <a:prstGeom prst="rect">
            <a:avLst/>
          </a:prstGeom>
          <a:ln>
            <a:noFill/>
          </a:ln>
        </p:spPr>
      </p:pic>
    </p:spTree>
    <p:extLst>
      <p:ext uri="{BB962C8B-B14F-4D97-AF65-F5344CB8AC3E}">
        <p14:creationId xmlns:p14="http://schemas.microsoft.com/office/powerpoint/2010/main" val="1713676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Beispielsuchanfrage</a:t>
            </a:r>
            <a:endParaRPr lang="de-DE" noProof="0"/>
          </a:p>
        </p:txBody>
      </p:sp>
      <p:sp>
        <p:nvSpPr>
          <p:cNvPr id="3" name="Inhaltsplatzhalter 2"/>
          <p:cNvSpPr>
            <a:spLocks noGrp="1"/>
          </p:cNvSpPr>
          <p:nvPr>
            <p:ph idx="1"/>
          </p:nvPr>
        </p:nvSpPr>
        <p:spPr/>
        <p:txBody>
          <a:bodyPr/>
          <a:lstStyle/>
          <a:p>
            <a:r>
              <a:rPr lang="de-DE" noProof="0" dirty="0" smtClean="0"/>
              <a:t>Einstiegssuche (Beispiel)</a:t>
            </a:r>
          </a:p>
          <a:p>
            <a:pPr>
              <a:buNone/>
            </a:pPr>
            <a:r>
              <a:rPr lang="en-US" dirty="0"/>
              <a:t>(</a:t>
            </a:r>
            <a:r>
              <a:rPr lang="en-US" dirty="0" smtClean="0"/>
              <a:t>phytochemicals </a:t>
            </a:r>
            <a:r>
              <a:rPr lang="en-US" dirty="0" smtClean="0">
                <a:solidFill>
                  <a:schemeClr val="accent3"/>
                </a:solidFill>
              </a:rPr>
              <a:t>OR</a:t>
            </a:r>
            <a:r>
              <a:rPr lang="en-US" dirty="0" smtClean="0"/>
              <a:t> „plant extracts“) </a:t>
            </a:r>
            <a:r>
              <a:rPr lang="en-US" dirty="0" smtClean="0">
                <a:solidFill>
                  <a:schemeClr val="accent3"/>
                </a:solidFill>
              </a:rPr>
              <a:t>AND</a:t>
            </a:r>
            <a:r>
              <a:rPr lang="en-US" dirty="0" smtClean="0"/>
              <a:t> (acetaminophen </a:t>
            </a:r>
            <a:r>
              <a:rPr lang="en-US" dirty="0" smtClean="0">
                <a:solidFill>
                  <a:schemeClr val="accent3"/>
                </a:solidFill>
              </a:rPr>
              <a:t>OR</a:t>
            </a:r>
            <a:r>
              <a:rPr lang="en-US" dirty="0" smtClean="0"/>
              <a:t> „</a:t>
            </a:r>
            <a:r>
              <a:rPr lang="en-US" dirty="0"/>
              <a:t>aniline analgesic</a:t>
            </a:r>
            <a:r>
              <a:rPr lang="en-US" dirty="0" smtClean="0"/>
              <a:t>“ </a:t>
            </a:r>
            <a:r>
              <a:rPr lang="en-US" dirty="0" smtClean="0">
                <a:solidFill>
                  <a:schemeClr val="accent3"/>
                </a:solidFill>
              </a:rPr>
              <a:t>OR</a:t>
            </a:r>
            <a:r>
              <a:rPr lang="en-US" dirty="0" smtClean="0"/>
              <a:t> paracetamol) </a:t>
            </a:r>
            <a:r>
              <a:rPr lang="en-US" dirty="0" smtClean="0">
                <a:solidFill>
                  <a:schemeClr val="accent3"/>
                </a:solidFill>
              </a:rPr>
              <a:t>AND</a:t>
            </a:r>
            <a:r>
              <a:rPr lang="en-US" dirty="0" smtClean="0"/>
              <a:t> (hepatotoxicity </a:t>
            </a:r>
            <a:r>
              <a:rPr lang="en-US" dirty="0" smtClean="0">
                <a:solidFill>
                  <a:schemeClr val="accent3"/>
                </a:solidFill>
              </a:rPr>
              <a:t>OR</a:t>
            </a:r>
            <a:r>
              <a:rPr lang="en-US" dirty="0" smtClean="0"/>
              <a:t> „</a:t>
            </a:r>
            <a:r>
              <a:rPr lang="en-US" dirty="0"/>
              <a:t>hepatic injury</a:t>
            </a:r>
            <a:r>
              <a:rPr lang="en-US" dirty="0" smtClean="0"/>
              <a:t>“ </a:t>
            </a:r>
            <a:r>
              <a:rPr lang="en-US" dirty="0" smtClean="0">
                <a:solidFill>
                  <a:schemeClr val="accent3"/>
                </a:solidFill>
              </a:rPr>
              <a:t>OR</a:t>
            </a:r>
            <a:r>
              <a:rPr lang="en-US" dirty="0" smtClean="0"/>
              <a:t> „</a:t>
            </a:r>
            <a:r>
              <a:rPr lang="en-US" dirty="0"/>
              <a:t>hepatic </a:t>
            </a:r>
            <a:r>
              <a:rPr lang="en-US" dirty="0" smtClean="0"/>
              <a:t>lesion“)</a:t>
            </a:r>
            <a:endParaRPr lang="en-US" dirty="0"/>
          </a:p>
          <a:p>
            <a:r>
              <a:rPr lang="de-DE" noProof="0" dirty="0" smtClean="0"/>
              <a:t>Kann man in Folgesuchen durch Ober- und/oder Unterbegriffe erweitern, z.B.</a:t>
            </a:r>
          </a:p>
          <a:p>
            <a:pPr>
              <a:buNone/>
            </a:pPr>
            <a:r>
              <a:rPr lang="en-US" dirty="0"/>
              <a:t>(</a:t>
            </a:r>
            <a:r>
              <a:rPr lang="en-US" dirty="0" smtClean="0"/>
              <a:t>phytochemicals </a:t>
            </a:r>
            <a:r>
              <a:rPr lang="en-US" dirty="0" smtClean="0">
                <a:solidFill>
                  <a:schemeClr val="accent3"/>
                </a:solidFill>
              </a:rPr>
              <a:t>OR</a:t>
            </a:r>
            <a:r>
              <a:rPr lang="en-US" dirty="0" smtClean="0"/>
              <a:t> … </a:t>
            </a:r>
            <a:r>
              <a:rPr lang="en-US" dirty="0" smtClean="0">
                <a:solidFill>
                  <a:schemeClr val="accent3"/>
                </a:solidFill>
              </a:rPr>
              <a:t>OR</a:t>
            </a:r>
            <a:r>
              <a:rPr lang="en-US" dirty="0" smtClean="0"/>
              <a:t> „</a:t>
            </a:r>
            <a:r>
              <a:rPr lang="en-US" dirty="0"/>
              <a:t>biological products</a:t>
            </a:r>
            <a:r>
              <a:rPr lang="en-US" dirty="0" smtClean="0"/>
              <a:t>“) </a:t>
            </a:r>
            <a:r>
              <a:rPr lang="en-US" dirty="0" smtClean="0">
                <a:solidFill>
                  <a:schemeClr val="accent3"/>
                </a:solidFill>
              </a:rPr>
              <a:t>AND</a:t>
            </a:r>
            <a:r>
              <a:rPr lang="en-US" dirty="0" smtClean="0"/>
              <a:t> (acetaminophen </a:t>
            </a:r>
            <a:r>
              <a:rPr lang="en-US" dirty="0" smtClean="0">
                <a:solidFill>
                  <a:schemeClr val="accent3"/>
                </a:solidFill>
              </a:rPr>
              <a:t>OR</a:t>
            </a:r>
            <a:r>
              <a:rPr lang="en-US" dirty="0" smtClean="0"/>
              <a:t> … </a:t>
            </a:r>
            <a:r>
              <a:rPr lang="en-US" dirty="0" smtClean="0">
                <a:solidFill>
                  <a:schemeClr val="accent3"/>
                </a:solidFill>
              </a:rPr>
              <a:t>OR</a:t>
            </a:r>
            <a:r>
              <a:rPr lang="en-US" dirty="0" smtClean="0"/>
              <a:t> analgesic </a:t>
            </a:r>
            <a:r>
              <a:rPr lang="en-US" dirty="0" smtClean="0">
                <a:solidFill>
                  <a:schemeClr val="accent3"/>
                </a:solidFill>
              </a:rPr>
              <a:t>OR</a:t>
            </a:r>
            <a:r>
              <a:rPr lang="en-US" dirty="0" smtClean="0"/>
              <a:t> antipyretic) </a:t>
            </a:r>
            <a:r>
              <a:rPr lang="en-US" dirty="0" smtClean="0">
                <a:solidFill>
                  <a:schemeClr val="accent3"/>
                </a:solidFill>
              </a:rPr>
              <a:t>AND</a:t>
            </a:r>
            <a:r>
              <a:rPr lang="en-US" dirty="0" smtClean="0"/>
              <a:t> (hepatotoxicity </a:t>
            </a:r>
            <a:r>
              <a:rPr lang="en-US" dirty="0" smtClean="0">
                <a:solidFill>
                  <a:schemeClr val="accent3"/>
                </a:solidFill>
              </a:rPr>
              <a:t>OR</a:t>
            </a:r>
            <a:r>
              <a:rPr lang="en-US" dirty="0" smtClean="0"/>
              <a:t> … </a:t>
            </a:r>
            <a:r>
              <a:rPr lang="en-US" dirty="0" smtClean="0">
                <a:solidFill>
                  <a:schemeClr val="accent3"/>
                </a:solidFill>
              </a:rPr>
              <a:t>OR</a:t>
            </a:r>
            <a:r>
              <a:rPr lang="en-US" dirty="0" smtClean="0"/>
              <a:t> „</a:t>
            </a:r>
            <a:r>
              <a:rPr lang="en-US" dirty="0"/>
              <a:t>organ damage“)</a:t>
            </a:r>
          </a:p>
          <a:p>
            <a:r>
              <a:rPr lang="de-DE" noProof="0" dirty="0" smtClean="0"/>
              <a:t>Die meisten Datenbanken verarbeiten Suchbegriffe von links nach rechts, daher Klammern setzen!</a:t>
            </a:r>
          </a:p>
          <a:p>
            <a:pPr>
              <a:buNone/>
            </a:pPr>
            <a:endParaRPr lang="de-DE" noProof="0" dirty="0"/>
          </a:p>
        </p:txBody>
      </p:sp>
      <p:pic>
        <p:nvPicPr>
          <p:cNvPr id="4" name="Grafik 3" descr="pirate-tux_640.png"/>
          <p:cNvPicPr>
            <a:picLocks noChangeAspect="1"/>
          </p:cNvPicPr>
          <p:nvPr/>
        </p:nvPicPr>
        <p:blipFill>
          <a:blip r:embed="rId2" cstate="print"/>
          <a:stretch>
            <a:fillRect/>
          </a:stretch>
        </p:blipFill>
        <p:spPr>
          <a:xfrm>
            <a:off x="3573495" y="4437112"/>
            <a:ext cx="1997960" cy="1233116"/>
          </a:xfrm>
          <a:prstGeom prst="rect">
            <a:avLst/>
          </a:prstGeom>
        </p:spPr>
      </p:pic>
      <p:sp>
        <p:nvSpPr>
          <p:cNvPr id="5" name="Textfeld 4"/>
          <p:cNvSpPr txBox="1"/>
          <p:nvPr/>
        </p:nvSpPr>
        <p:spPr>
          <a:xfrm>
            <a:off x="3945611" y="5670228"/>
            <a:ext cx="1253728" cy="200055"/>
          </a:xfrm>
          <a:prstGeom prst="rect">
            <a:avLst/>
          </a:prstGeom>
          <a:noFill/>
        </p:spPr>
        <p:txBody>
          <a:bodyPr wrap="square" rtlCol="0">
            <a:spAutoFit/>
          </a:bodyPr>
          <a:lstStyle/>
          <a:p>
            <a:r>
              <a:rPr lang="de-DE" sz="700" dirty="0" smtClean="0">
                <a:latin typeface="+mj-lt"/>
              </a:rPr>
              <a:t>Quelle: pixabay.com (CC0)</a:t>
            </a:r>
            <a:endParaRPr lang="de-DE" sz="700" dirty="0">
              <a:latin typeface="+mj-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3. Suche eingrenzen</a:t>
            </a:r>
            <a:endParaRPr lang="de-DE" dirty="0"/>
          </a:p>
        </p:txBody>
      </p:sp>
      <p:sp>
        <p:nvSpPr>
          <p:cNvPr id="3" name="Titel 2"/>
          <p:cNvSpPr>
            <a:spLocks noGrp="1"/>
          </p:cNvSpPr>
          <p:nvPr>
            <p:ph type="title"/>
          </p:nvPr>
        </p:nvSpPr>
        <p:spPr/>
        <p:txBody>
          <a:bodyPr/>
          <a:lstStyle/>
          <a:p>
            <a:r>
              <a:rPr lang="de-DE" dirty="0" smtClean="0"/>
              <a:t>Funktionen der durchsuchten Datenbanken nutzen</a:t>
            </a:r>
            <a:endParaRPr lang="de-DE" dirty="0"/>
          </a:p>
        </p:txBody>
      </p:sp>
    </p:spTree>
    <p:extLst>
      <p:ext uri="{BB962C8B-B14F-4D97-AF65-F5344CB8AC3E}">
        <p14:creationId xmlns:p14="http://schemas.microsoft.com/office/powerpoint/2010/main" val="1683592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Eingrenzen/erweitern</a:t>
            </a:r>
            <a:endParaRPr lang="de-DE" dirty="0"/>
          </a:p>
        </p:txBody>
      </p:sp>
      <p:sp>
        <p:nvSpPr>
          <p:cNvPr id="3" name="Inhaltsplatzhalter 2"/>
          <p:cNvSpPr>
            <a:spLocks noGrp="1"/>
          </p:cNvSpPr>
          <p:nvPr>
            <p:ph idx="1"/>
          </p:nvPr>
        </p:nvSpPr>
        <p:spPr/>
        <p:txBody>
          <a:bodyPr/>
          <a:lstStyle/>
          <a:p>
            <a:r>
              <a:rPr lang="de-DE" dirty="0" smtClean="0"/>
              <a:t>Bei zu vielen Treffern (d.h. zu viel irrelevantes in Primärtreffermenge)</a:t>
            </a:r>
          </a:p>
          <a:p>
            <a:pPr lvl="1"/>
            <a:r>
              <a:rPr lang="de-DE" dirty="0" smtClean="0"/>
              <a:t>Zeitraum eingrenzen</a:t>
            </a:r>
          </a:p>
          <a:p>
            <a:pPr lvl="1"/>
            <a:r>
              <a:rPr lang="de-DE" dirty="0" smtClean="0"/>
              <a:t>Suchbegriffe verknüpfen (AND)</a:t>
            </a:r>
          </a:p>
          <a:p>
            <a:pPr lvl="1"/>
            <a:r>
              <a:rPr lang="de-DE" dirty="0" smtClean="0"/>
              <a:t>Spezifischere Begriffe verwenden</a:t>
            </a:r>
          </a:p>
          <a:p>
            <a:r>
              <a:rPr lang="de-DE" dirty="0" smtClean="0"/>
              <a:t>Bei (zu) wenigen Treffern</a:t>
            </a:r>
          </a:p>
          <a:p>
            <a:pPr lvl="1"/>
            <a:r>
              <a:rPr lang="de-DE" dirty="0" smtClean="0"/>
              <a:t>Verknüpfungen weglassen</a:t>
            </a:r>
          </a:p>
          <a:p>
            <a:pPr lvl="1"/>
            <a:r>
              <a:rPr lang="de-DE" dirty="0" smtClean="0"/>
              <a:t>Zeitraum erweitern</a:t>
            </a:r>
          </a:p>
          <a:p>
            <a:pPr lvl="1"/>
            <a:r>
              <a:rPr lang="de-DE" dirty="0" smtClean="0"/>
              <a:t>Oberbegriffe verwenden</a:t>
            </a:r>
          </a:p>
          <a:p>
            <a:pPr marL="214293" lvl="1" indent="0">
              <a:buNone/>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46</a:t>
            </a:fld>
            <a:endParaRPr lang="de-DE"/>
          </a:p>
        </p:txBody>
      </p:sp>
    </p:spTree>
    <p:extLst>
      <p:ext uri="{BB962C8B-B14F-4D97-AF65-F5344CB8AC3E}">
        <p14:creationId xmlns:p14="http://schemas.microsoft.com/office/powerpoint/2010/main" val="29422894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Datenbankinfosystem - DBIS</a:t>
            </a:r>
            <a:endParaRPr lang="de-DE" noProof="0"/>
          </a:p>
        </p:txBody>
      </p:sp>
      <p:pic>
        <p:nvPicPr>
          <p:cNvPr id="4" name="Inhaltsplatzhalter 3" descr="ulb_startseite.PNG"/>
          <p:cNvPicPr>
            <a:picLocks noGrp="1" noChangeAspect="1"/>
          </p:cNvPicPr>
          <p:nvPr>
            <p:ph idx="1"/>
          </p:nvPr>
        </p:nvPicPr>
        <p:blipFill>
          <a:blip r:embed="rId2" cstate="print"/>
          <a:stretch>
            <a:fillRect/>
          </a:stretch>
        </p:blipFill>
        <p:spPr>
          <a:xfrm>
            <a:off x="1040284" y="1619250"/>
            <a:ext cx="7065020" cy="43815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4355976" y="4039568"/>
            <a:ext cx="108012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smtClean="0"/>
              <a:t>Datenbankinfosystem - DBIS</a:t>
            </a:r>
            <a:endParaRPr lang="de-DE" noProof="0"/>
          </a:p>
        </p:txBody>
      </p:sp>
      <p:pic>
        <p:nvPicPr>
          <p:cNvPr id="4" name="Inhaltsplatzhalter 3" descr="dbis1.PNG"/>
          <p:cNvPicPr>
            <a:picLocks noGrp="1" noChangeAspect="1"/>
          </p:cNvPicPr>
          <p:nvPr>
            <p:ph idx="1"/>
          </p:nvPr>
        </p:nvPicPr>
        <p:blipFill>
          <a:blip r:embed="rId2" cstate="print"/>
          <a:stretch>
            <a:fillRect/>
          </a:stretch>
        </p:blipFill>
        <p:spPr>
          <a:xfrm>
            <a:off x="1835696" y="1619760"/>
            <a:ext cx="5472608" cy="4403567"/>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1835696" y="2157684"/>
            <a:ext cx="1224136" cy="53372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3221100" y="2574775"/>
            <a:ext cx="648072" cy="19752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p:cNvSpPr/>
          <p:nvPr/>
        </p:nvSpPr>
        <p:spPr>
          <a:xfrm>
            <a:off x="251520" y="1509612"/>
            <a:ext cx="1865369"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Gesuchte Datenbank(</a:t>
            </a:r>
            <a:r>
              <a:rPr lang="de-DE" sz="1200" dirty="0" err="1" smtClean="0">
                <a:solidFill>
                  <a:schemeClr val="tx1"/>
                </a:solidFill>
              </a:rPr>
              <a:t>abkürzung</a:t>
            </a:r>
            <a:r>
              <a:rPr lang="de-DE" sz="1200" dirty="0" smtClean="0">
                <a:solidFill>
                  <a:schemeClr val="tx1"/>
                </a:solidFill>
              </a:rPr>
              <a:t>) eingeben</a:t>
            </a:r>
            <a:endParaRPr lang="de-DE" sz="1200" dirty="0">
              <a:solidFill>
                <a:schemeClr val="tx1"/>
              </a:solidFill>
            </a:endParaRPr>
          </a:p>
        </p:txBody>
      </p:sp>
      <p:sp>
        <p:nvSpPr>
          <p:cNvPr id="9" name="Abgerundetes Rechteck 8"/>
          <p:cNvSpPr/>
          <p:nvPr/>
        </p:nvSpPr>
        <p:spPr>
          <a:xfrm>
            <a:off x="4716016" y="3501008"/>
            <a:ext cx="1800200"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Liste ausgewählter fachlicher Datenbanken aufrufen</a:t>
            </a:r>
            <a:endParaRPr lang="de-DE" sz="12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Selbständig - unselbständig</a:t>
            </a:r>
            <a:endParaRPr lang="de-DE" dirty="0"/>
          </a:p>
        </p:txBody>
      </p:sp>
      <p:sp>
        <p:nvSpPr>
          <p:cNvPr id="3" name="Inhaltsplatzhalter 2"/>
          <p:cNvSpPr>
            <a:spLocks noGrp="1"/>
          </p:cNvSpPr>
          <p:nvPr>
            <p:ph idx="1"/>
          </p:nvPr>
        </p:nvSpPr>
        <p:spPr/>
        <p:txBody>
          <a:bodyPr/>
          <a:lstStyle/>
          <a:p>
            <a:r>
              <a:rPr lang="de-DE" dirty="0"/>
              <a:t>Selbständige Literatur</a:t>
            </a:r>
          </a:p>
          <a:p>
            <a:pPr lvl="1"/>
            <a:r>
              <a:rPr lang="de-DE" dirty="0"/>
              <a:t>Monografien = Verfasserwerke, Zeitschriften, etc.</a:t>
            </a:r>
          </a:p>
          <a:p>
            <a:pPr lvl="1"/>
            <a:r>
              <a:rPr lang="de-DE" dirty="0"/>
              <a:t>Nachweis in </a:t>
            </a:r>
            <a:r>
              <a:rPr lang="de-DE" dirty="0" smtClean="0"/>
              <a:t>Bibliothekskatalogen</a:t>
            </a:r>
          </a:p>
          <a:p>
            <a:r>
              <a:rPr lang="de-DE" dirty="0" smtClean="0"/>
              <a:t>Unselbständige Literatur</a:t>
            </a:r>
          </a:p>
          <a:p>
            <a:pPr lvl="1"/>
            <a:r>
              <a:rPr lang="de-DE" dirty="0" smtClean="0"/>
              <a:t>Artikel </a:t>
            </a:r>
            <a:r>
              <a:rPr lang="de-DE" dirty="0"/>
              <a:t>und Aufsätze in </a:t>
            </a:r>
            <a:r>
              <a:rPr lang="de-DE" dirty="0">
                <a:solidFill>
                  <a:schemeClr val="accent3"/>
                </a:solidFill>
              </a:rPr>
              <a:t>Zeitschriften</a:t>
            </a:r>
            <a:r>
              <a:rPr lang="de-DE" dirty="0"/>
              <a:t> und </a:t>
            </a:r>
            <a:r>
              <a:rPr lang="de-DE" dirty="0">
                <a:solidFill>
                  <a:schemeClr val="accent3"/>
                </a:solidFill>
              </a:rPr>
              <a:t>Sammelwerken</a:t>
            </a:r>
            <a:r>
              <a:rPr lang="de-DE" dirty="0"/>
              <a:t>, </a:t>
            </a:r>
            <a:r>
              <a:rPr lang="de-DE" dirty="0">
                <a:solidFill>
                  <a:schemeClr val="accent3"/>
                </a:solidFill>
              </a:rPr>
              <a:t>Patente</a:t>
            </a:r>
            <a:r>
              <a:rPr lang="de-DE" dirty="0"/>
              <a:t>, etc.</a:t>
            </a:r>
            <a:endParaRPr lang="de-DE" dirty="0">
              <a:solidFill>
                <a:schemeClr val="accent3"/>
              </a:solidFill>
            </a:endParaRPr>
          </a:p>
          <a:p>
            <a:pPr lvl="2"/>
            <a:r>
              <a:rPr lang="de-DE" dirty="0"/>
              <a:t>Veröffentlichung als Teil eines </a:t>
            </a:r>
            <a:r>
              <a:rPr lang="de-DE" dirty="0">
                <a:solidFill>
                  <a:schemeClr val="accent3"/>
                </a:solidFill>
              </a:rPr>
              <a:t>übergeordneten Werks</a:t>
            </a:r>
          </a:p>
          <a:p>
            <a:pPr lvl="1"/>
            <a:r>
              <a:rPr lang="de-DE" dirty="0"/>
              <a:t>Nachweis in Bibliographien und </a:t>
            </a:r>
            <a:r>
              <a:rPr lang="de-DE" dirty="0" smtClean="0"/>
              <a:t>Datenbanken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4</a:t>
            </a:fld>
            <a:endParaRPr lang="de-DE"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200" y="3859200"/>
            <a:ext cx="2269612" cy="2138400"/>
          </a:xfrm>
          <a:prstGeom prst="rect">
            <a:avLst/>
          </a:prstGeom>
        </p:spPr>
      </p:pic>
    </p:spTree>
    <p:extLst>
      <p:ext uri="{BB962C8B-B14F-4D97-AF65-F5344CB8AC3E}">
        <p14:creationId xmlns:p14="http://schemas.microsoft.com/office/powerpoint/2010/main" val="32002455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DBIS - Fachansicht</a:t>
            </a:r>
            <a:endParaRPr lang="de-DE" noProof="0"/>
          </a:p>
        </p:txBody>
      </p:sp>
      <p:pic>
        <p:nvPicPr>
          <p:cNvPr id="4" name="Inhaltsplatzhalter 3" descr="dbis_allg.PNG"/>
          <p:cNvPicPr>
            <a:picLocks noGrp="1" noChangeAspect="1"/>
          </p:cNvPicPr>
          <p:nvPr>
            <p:ph idx="1"/>
          </p:nvPr>
        </p:nvPicPr>
        <p:blipFill>
          <a:blip r:embed="rId2" cstate="print"/>
          <a:stretch>
            <a:fillRect/>
          </a:stretch>
        </p:blipFill>
        <p:spPr>
          <a:xfrm>
            <a:off x="924888" y="1470561"/>
            <a:ext cx="6128084" cy="4572000"/>
          </a:xfrm>
          <a:prstGeom prst="rect">
            <a:avLst/>
          </a:prstGeom>
          <a:ln>
            <a:noFill/>
          </a:ln>
          <a:effectLst>
            <a:outerShdw blurRad="292100" dist="139700" dir="2700000" algn="tl" rotWithShape="0">
              <a:srgbClr val="333333">
                <a:alpha val="65000"/>
              </a:srgbClr>
            </a:outerShdw>
          </a:effectLst>
        </p:spPr>
      </p:pic>
      <p:sp>
        <p:nvSpPr>
          <p:cNvPr id="6" name="Abgerundetes Rechteck 5"/>
          <p:cNvSpPr/>
          <p:nvPr/>
        </p:nvSpPr>
        <p:spPr>
          <a:xfrm>
            <a:off x="4460684" y="2190641"/>
            <a:ext cx="1865369"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Sortierung und Rubriken auswählbar</a:t>
            </a:r>
            <a:endParaRPr lang="de-DE" sz="1200" dirty="0">
              <a:solidFill>
                <a:schemeClr val="tx1"/>
              </a:solidFill>
            </a:endParaRPr>
          </a:p>
        </p:txBody>
      </p:sp>
      <p:sp>
        <p:nvSpPr>
          <p:cNvPr id="7" name="Abgerundetes Rechteck 6"/>
          <p:cNvSpPr/>
          <p:nvPr/>
        </p:nvSpPr>
        <p:spPr>
          <a:xfrm>
            <a:off x="1004300" y="1542569"/>
            <a:ext cx="273630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descr="dbis_fach.PNG"/>
          <p:cNvPicPr>
            <a:picLocks noChangeAspect="1"/>
          </p:cNvPicPr>
          <p:nvPr/>
        </p:nvPicPr>
        <p:blipFill>
          <a:blip r:embed="rId3" cstate="print"/>
          <a:srcRect b="22099"/>
          <a:stretch>
            <a:fillRect/>
          </a:stretch>
        </p:blipFill>
        <p:spPr>
          <a:xfrm>
            <a:off x="1416694" y="1470561"/>
            <a:ext cx="5459562" cy="4791315"/>
          </a:xfrm>
          <a:prstGeom prst="rect">
            <a:avLst/>
          </a:prstGeom>
          <a:ln>
            <a:noFill/>
          </a:ln>
          <a:effectLst>
            <a:outerShdw blurRad="292100" dist="139700" dir="2700000" algn="tl" rotWithShape="0">
              <a:srgbClr val="333333">
                <a:alpha val="65000"/>
              </a:srgbClr>
            </a:outerShdw>
          </a:effectLst>
        </p:spPr>
      </p:pic>
      <p:sp>
        <p:nvSpPr>
          <p:cNvPr id="11" name="Abgerundetes Rechteck 10"/>
          <p:cNvSpPr/>
          <p:nvPr/>
        </p:nvSpPr>
        <p:spPr>
          <a:xfrm>
            <a:off x="1436348" y="1470561"/>
            <a:ext cx="136815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1540831" y="2953945"/>
            <a:ext cx="3327827" cy="10597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1614379" y="4051317"/>
            <a:ext cx="4919089" cy="2535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DBIS - Detailansicht</a:t>
            </a:r>
            <a:endParaRPr lang="de-DE" noProof="0"/>
          </a:p>
        </p:txBody>
      </p:sp>
      <p:pic>
        <p:nvPicPr>
          <p:cNvPr id="4" name="Inhaltsplatzhalter 3" descr="dbis_detail.PNG"/>
          <p:cNvPicPr>
            <a:picLocks noGrp="1" noChangeAspect="1"/>
          </p:cNvPicPr>
          <p:nvPr>
            <p:ph idx="1"/>
          </p:nvPr>
        </p:nvPicPr>
        <p:blipFill>
          <a:blip r:embed="rId2" cstate="print"/>
          <a:stretch>
            <a:fillRect/>
          </a:stretch>
        </p:blipFill>
        <p:spPr>
          <a:xfrm>
            <a:off x="2015716" y="1680662"/>
            <a:ext cx="5112568" cy="4590462"/>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4447656" y="1916832"/>
            <a:ext cx="1296144" cy="3981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Links zur Datenbank</a:t>
            </a:r>
            <a:endParaRPr lang="de-DE" sz="1200" dirty="0">
              <a:solidFill>
                <a:schemeClr val="tx1"/>
              </a:solidFill>
            </a:endParaRPr>
          </a:p>
        </p:txBody>
      </p:sp>
      <p:cxnSp>
        <p:nvCxnSpPr>
          <p:cNvPr id="7" name="Gerade Verbindung mit Pfeil 6"/>
          <p:cNvCxnSpPr>
            <a:stCxn id="5" idx="1"/>
          </p:cNvCxnSpPr>
          <p:nvPr/>
        </p:nvCxnSpPr>
        <p:spPr>
          <a:xfrm flipH="1">
            <a:off x="2719464" y="2115922"/>
            <a:ext cx="1728192" cy="3049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a:stCxn id="5" idx="2"/>
          </p:cNvCxnSpPr>
          <p:nvPr/>
        </p:nvCxnSpPr>
        <p:spPr>
          <a:xfrm flipH="1">
            <a:off x="4951712" y="2315012"/>
            <a:ext cx="144016" cy="6099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Datenbanken - </a:t>
            </a:r>
            <a:r>
              <a:rPr lang="de-DE" dirty="0" err="1" smtClean="0"/>
              <a:t>Pubmed</a:t>
            </a:r>
            <a:endParaRPr lang="de-DE" dirty="0"/>
          </a:p>
        </p:txBody>
      </p:sp>
      <p:sp>
        <p:nvSpPr>
          <p:cNvPr id="3" name="Inhaltsplatzhalter 2"/>
          <p:cNvSpPr>
            <a:spLocks noGrp="1"/>
          </p:cNvSpPr>
          <p:nvPr>
            <p:ph idx="1"/>
          </p:nvPr>
        </p:nvSpPr>
        <p:spPr/>
        <p:txBody>
          <a:bodyPr/>
          <a:lstStyle/>
          <a:p>
            <a:r>
              <a:rPr lang="de-DE" b="1" dirty="0" err="1"/>
              <a:t>PubMed</a:t>
            </a:r>
            <a:r>
              <a:rPr lang="de-DE" dirty="0"/>
              <a:t> am besten aus </a:t>
            </a:r>
            <a:r>
              <a:rPr lang="de-DE" dirty="0">
                <a:hlinkClick r:id="rId2"/>
              </a:rPr>
              <a:t>DBIS</a:t>
            </a:r>
            <a:r>
              <a:rPr lang="de-DE" dirty="0"/>
              <a:t> heraus </a:t>
            </a:r>
            <a:r>
              <a:rPr lang="de-DE" dirty="0" smtClean="0"/>
              <a:t>aufrufen</a:t>
            </a:r>
          </a:p>
          <a:p>
            <a:pPr lvl="1"/>
            <a:r>
              <a:rPr lang="de-DE" dirty="0" smtClean="0"/>
              <a:t>Angesteuerte URL zeigt der Datenbank, dass man zur Uni Bonn gehört</a:t>
            </a:r>
          </a:p>
          <a:p>
            <a:pPr lvl="1"/>
            <a:r>
              <a:rPr lang="de-DE" dirty="0" smtClean="0"/>
              <a:t>SFX-</a:t>
            </a:r>
            <a:r>
              <a:rPr lang="de-DE" dirty="0" err="1" smtClean="0"/>
              <a:t>Linkingservice</a:t>
            </a:r>
            <a:r>
              <a:rPr lang="de-DE" dirty="0" smtClean="0"/>
              <a:t> </a:t>
            </a:r>
            <a:r>
              <a:rPr lang="de-DE" dirty="0"/>
              <a:t>funktioniert bei Zugriff auf anderem Wege sonst eventuell nicht </a:t>
            </a:r>
            <a:r>
              <a:rPr lang="de-DE" dirty="0" smtClean="0"/>
              <a:t>richtig (-&gt; Verfügbarkeitsprüfung)</a:t>
            </a:r>
          </a:p>
          <a:p>
            <a:pPr marL="214293" lvl="1" indent="0">
              <a:buNone/>
            </a:pPr>
            <a:endParaRPr lang="de-DE" dirty="0"/>
          </a:p>
          <a:p>
            <a:pPr marL="214293" lvl="1" indent="0">
              <a:buNone/>
            </a:pPr>
            <a:endParaRPr lang="de-DE" dirty="0"/>
          </a:p>
          <a:p>
            <a:r>
              <a:rPr lang="de-DE" b="1" dirty="0"/>
              <a:t>Also</a:t>
            </a:r>
            <a:r>
              <a:rPr lang="de-DE" dirty="0"/>
              <a:t>: </a:t>
            </a:r>
            <a:r>
              <a:rPr lang="de-DE" dirty="0" smtClean="0">
                <a:hlinkClick r:id="rId3"/>
              </a:rPr>
              <a:t>www.ulb.uni-bonn.de</a:t>
            </a:r>
            <a:r>
              <a:rPr lang="de-DE" dirty="0" smtClean="0"/>
              <a:t> &gt;&gt; </a:t>
            </a:r>
            <a:r>
              <a:rPr lang="de-DE" dirty="0"/>
              <a:t>Datenbanken DBIS &gt;&gt; Fachübersicht &gt;&gt; Medizin &gt;&gt; </a:t>
            </a:r>
            <a:r>
              <a:rPr lang="de-DE" dirty="0" err="1"/>
              <a:t>PubMed</a:t>
            </a:r>
            <a:endParaRPr lang="de-DE" dirty="0"/>
          </a:p>
          <a:p>
            <a:r>
              <a:rPr lang="de-DE" dirty="0"/>
              <a:t>Wenn man dann ein </a:t>
            </a:r>
            <a:r>
              <a:rPr lang="de-DE" dirty="0">
                <a:solidFill>
                  <a:schemeClr val="accent3"/>
                </a:solidFill>
              </a:rPr>
              <a:t>Lesezeichen</a:t>
            </a:r>
            <a:r>
              <a:rPr lang="de-DE" dirty="0"/>
              <a:t> setzt, kann man in Folge auch darüber zugreifen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51</a:t>
            </a:fld>
            <a:endParaRPr lang="de-DE"/>
          </a:p>
        </p:txBody>
      </p:sp>
      <p:pic>
        <p:nvPicPr>
          <p:cNvPr id="11" name="Grafik 10" descr="sfx.png"/>
          <p:cNvPicPr>
            <a:picLocks noChangeAspect="1"/>
          </p:cNvPicPr>
          <p:nvPr/>
        </p:nvPicPr>
        <p:blipFill>
          <a:blip r:embed="rId4" cstate="print"/>
          <a:stretch>
            <a:fillRect/>
          </a:stretch>
        </p:blipFill>
        <p:spPr>
          <a:xfrm>
            <a:off x="3239573" y="3284984"/>
            <a:ext cx="2664296" cy="432948"/>
          </a:xfrm>
          <a:prstGeom prst="roundRect">
            <a:avLst/>
          </a:prstGeom>
          <a:ln>
            <a:solidFill>
              <a:schemeClr val="tx1"/>
            </a:solidFill>
          </a:ln>
        </p:spPr>
      </p:pic>
    </p:spTree>
    <p:extLst>
      <p:ext uri="{BB962C8B-B14F-4D97-AF65-F5344CB8AC3E}">
        <p14:creationId xmlns:p14="http://schemas.microsoft.com/office/powerpoint/2010/main" val="3325949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basissuche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52</a:t>
            </a:fld>
            <a:endParaRPr lang="de-DE"/>
          </a:p>
        </p:txBody>
      </p:sp>
      <p:pic>
        <p:nvPicPr>
          <p:cNvPr id="7" name="Inhaltsplatzhalter 6" descr="mediziner_pubmed.png"/>
          <p:cNvPicPr>
            <a:picLocks noGrp="1" noChangeAspect="1"/>
          </p:cNvPicPr>
          <p:nvPr>
            <p:ph idx="1"/>
          </p:nvPr>
        </p:nvPicPr>
        <p:blipFill>
          <a:blip r:embed="rId2" cstate="print"/>
          <a:stretch>
            <a:fillRect/>
          </a:stretch>
        </p:blipFill>
        <p:spPr>
          <a:xfrm>
            <a:off x="790143" y="1772816"/>
            <a:ext cx="7670289" cy="3522731"/>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rot="3385428">
            <a:off x="4462088" y="1487897"/>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rot="3385428">
            <a:off x="2981782" y="3072072"/>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445308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basissuche</a:t>
            </a:r>
            <a:endParaRPr lang="de-DE" dirty="0"/>
          </a:p>
        </p:txBody>
      </p:sp>
      <p:sp>
        <p:nvSpPr>
          <p:cNvPr id="3" name="Inhaltsplatzhalter 2"/>
          <p:cNvSpPr>
            <a:spLocks noGrp="1"/>
          </p:cNvSpPr>
          <p:nvPr>
            <p:ph idx="1"/>
          </p:nvPr>
        </p:nvSpPr>
        <p:spPr/>
        <p:txBody>
          <a:bodyPr/>
          <a:lstStyle/>
          <a:p>
            <a:r>
              <a:rPr lang="de-DE" dirty="0"/>
              <a:t>Gut für eine erste Orientierung.</a:t>
            </a:r>
          </a:p>
          <a:p>
            <a:r>
              <a:rPr lang="de-DE" dirty="0"/>
              <a:t>Findet auch die aktuellsten Literaturhinweise</a:t>
            </a:r>
          </a:p>
          <a:p>
            <a:r>
              <a:rPr lang="de-DE" dirty="0"/>
              <a:t>Ergebnis enthält oft auch weniger relevante Treffer</a:t>
            </a:r>
          </a:p>
          <a:p>
            <a:r>
              <a:rPr lang="de-DE" dirty="0"/>
              <a:t>Zum Auffinden relevanter Literaturhinweise zusätzlich </a:t>
            </a:r>
            <a:r>
              <a:rPr lang="de-DE" dirty="0" smtClean="0"/>
              <a:t>die  </a:t>
            </a:r>
            <a:r>
              <a:rPr lang="de-DE" dirty="0" err="1">
                <a:solidFill>
                  <a:schemeClr val="accent3"/>
                </a:solidFill>
              </a:rPr>
              <a:t>Advanced</a:t>
            </a:r>
            <a:r>
              <a:rPr lang="de-DE" dirty="0">
                <a:solidFill>
                  <a:schemeClr val="accent3"/>
                </a:solidFill>
              </a:rPr>
              <a:t> Search </a:t>
            </a:r>
            <a:r>
              <a:rPr lang="de-DE" dirty="0"/>
              <a:t>verwenden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53</a:t>
            </a:fld>
            <a:endParaRPr lang="de-DE"/>
          </a:p>
        </p:txBody>
      </p:sp>
    </p:spTree>
    <p:extLst>
      <p:ext uri="{BB962C8B-B14F-4D97-AF65-F5344CB8AC3E}">
        <p14:creationId xmlns:p14="http://schemas.microsoft.com/office/powerpoint/2010/main" val="17482791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Mesh</a:t>
            </a:r>
            <a:r>
              <a:rPr lang="de-DE" dirty="0" smtClean="0"/>
              <a:t> </a:t>
            </a:r>
            <a:r>
              <a:rPr lang="de-DE" dirty="0" err="1" smtClean="0"/>
              <a:t>terms</a:t>
            </a:r>
            <a:endParaRPr lang="de-DE" dirty="0"/>
          </a:p>
        </p:txBody>
      </p:sp>
      <p:sp>
        <p:nvSpPr>
          <p:cNvPr id="3" name="Inhaltsplatzhalter 2"/>
          <p:cNvSpPr>
            <a:spLocks noGrp="1"/>
          </p:cNvSpPr>
          <p:nvPr>
            <p:ph idx="1"/>
          </p:nvPr>
        </p:nvSpPr>
        <p:spPr/>
        <p:txBody>
          <a:bodyPr/>
          <a:lstStyle/>
          <a:p>
            <a:r>
              <a:rPr lang="de-DE" dirty="0" smtClean="0"/>
              <a:t>Wenn möglich bei der Suche </a:t>
            </a:r>
            <a:r>
              <a:rPr lang="de-DE" dirty="0" err="1" smtClean="0">
                <a:solidFill>
                  <a:schemeClr val="accent3"/>
                </a:solidFill>
              </a:rPr>
              <a:t>MeSH</a:t>
            </a:r>
            <a:r>
              <a:rPr lang="de-DE" dirty="0" smtClean="0">
                <a:solidFill>
                  <a:schemeClr val="accent3"/>
                </a:solidFill>
              </a:rPr>
              <a:t> Terms </a:t>
            </a:r>
            <a:r>
              <a:rPr lang="de-DE" dirty="0" smtClean="0"/>
              <a:t>[MH] (Medical </a:t>
            </a:r>
            <a:r>
              <a:rPr lang="de-DE" dirty="0" err="1" smtClean="0"/>
              <a:t>Subject</a:t>
            </a:r>
            <a:r>
              <a:rPr lang="de-DE" dirty="0" smtClean="0"/>
              <a:t> </a:t>
            </a:r>
            <a:r>
              <a:rPr lang="de-DE" dirty="0" err="1" smtClean="0"/>
              <a:t>Headings</a:t>
            </a:r>
            <a:r>
              <a:rPr lang="de-DE" dirty="0" smtClean="0"/>
              <a:t>) verwenden</a:t>
            </a:r>
          </a:p>
          <a:p>
            <a:pPr lvl="1"/>
            <a:r>
              <a:rPr lang="de-DE" dirty="0" smtClean="0"/>
              <a:t>Normiertes Vokabular (Thesaurus)</a:t>
            </a:r>
          </a:p>
          <a:p>
            <a:pPr lvl="1"/>
            <a:r>
              <a:rPr lang="de-DE" dirty="0" smtClean="0"/>
              <a:t>Beschreiben die Quellen inhaltlich</a:t>
            </a:r>
          </a:p>
          <a:p>
            <a:pPr lvl="2"/>
            <a:r>
              <a:rPr lang="de-DE" dirty="0" smtClean="0"/>
              <a:t>Diese Erschließung erfolgt intellektuell, d.h. durch Menschen</a:t>
            </a:r>
          </a:p>
          <a:p>
            <a:pPr lvl="2"/>
            <a:r>
              <a:rPr lang="de-DE" dirty="0" smtClean="0"/>
              <a:t>Bezieht z.B. Synonyme und ungewöhnlich ausgedrückte Sachverhalte mit ein</a:t>
            </a:r>
          </a:p>
          <a:p>
            <a:pPr lvl="1"/>
            <a:r>
              <a:rPr lang="de-DE" dirty="0" smtClean="0"/>
              <a:t>Details zu einzelnen </a:t>
            </a:r>
            <a:r>
              <a:rPr lang="de-DE" dirty="0" err="1" smtClean="0"/>
              <a:t>MeSH</a:t>
            </a:r>
            <a:r>
              <a:rPr lang="de-DE" dirty="0" smtClean="0"/>
              <a:t> Terms in der </a:t>
            </a:r>
            <a:r>
              <a:rPr lang="de-DE" dirty="0" err="1" smtClean="0"/>
              <a:t>MeSH</a:t>
            </a:r>
            <a:r>
              <a:rPr lang="de-DE" dirty="0" smtClean="0"/>
              <a:t> Database (auch als Sucheinstieg): </a:t>
            </a:r>
            <a:r>
              <a:rPr lang="de-DE" dirty="0" smtClean="0">
                <a:hlinkClick r:id="rId2"/>
              </a:rPr>
              <a:t>https</a:t>
            </a:r>
            <a:r>
              <a:rPr lang="de-DE" dirty="0">
                <a:hlinkClick r:id="rId2"/>
              </a:rPr>
              <a:t>://</a:t>
            </a:r>
            <a:r>
              <a:rPr lang="de-DE" dirty="0" smtClean="0">
                <a:hlinkClick r:id="rId2"/>
              </a:rPr>
              <a:t>www.ncbi.nlm.nih.gov/mesh</a:t>
            </a:r>
            <a:r>
              <a:rPr lang="de-DE" dirty="0" smtClean="0"/>
              <a:t> </a:t>
            </a:r>
          </a:p>
          <a:p>
            <a:pPr lvl="2"/>
            <a:r>
              <a:rPr lang="de-DE" dirty="0" smtClean="0"/>
              <a:t>Hier kann man auch direkt </a:t>
            </a:r>
            <a:r>
              <a:rPr lang="de-DE" dirty="0" err="1" smtClean="0">
                <a:solidFill>
                  <a:schemeClr val="accent3"/>
                </a:solidFill>
              </a:rPr>
              <a:t>Subheadings</a:t>
            </a:r>
            <a:r>
              <a:rPr lang="de-DE" dirty="0" smtClean="0"/>
              <a:t> [SH] mitauswählen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54</a:t>
            </a:fld>
            <a:endParaRPr lang="de-DE"/>
          </a:p>
        </p:txBody>
      </p:sp>
    </p:spTree>
    <p:extLst>
      <p:ext uri="{BB962C8B-B14F-4D97-AF65-F5344CB8AC3E}">
        <p14:creationId xmlns:p14="http://schemas.microsoft.com/office/powerpoint/2010/main" val="3496647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55</a:t>
            </a:fld>
            <a:endParaRPr lang="de-DE"/>
          </a:p>
        </p:txBody>
      </p:sp>
      <p:pic>
        <p:nvPicPr>
          <p:cNvPr id="7" name="Grafik 6" descr="mediziner_pubmed2.png"/>
          <p:cNvPicPr>
            <a:picLocks/>
          </p:cNvPicPr>
          <p:nvPr/>
        </p:nvPicPr>
        <p:blipFill>
          <a:blip r:embed="rId2" cstate="print"/>
          <a:stretch>
            <a:fillRect/>
          </a:stretch>
        </p:blipFill>
        <p:spPr>
          <a:xfrm>
            <a:off x="1043608" y="1576800"/>
            <a:ext cx="7056784" cy="4392488"/>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a:off x="4608212" y="1792824"/>
            <a:ext cx="288032" cy="54268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6811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Advanced</a:t>
            </a:r>
            <a:r>
              <a:rPr lang="de-DE" dirty="0" smtClean="0"/>
              <a:t> </a:t>
            </a:r>
            <a:r>
              <a:rPr lang="de-DE" dirty="0" err="1" smtClean="0"/>
              <a:t>search</a:t>
            </a:r>
            <a:r>
              <a:rPr lang="de-DE" dirty="0" smtClean="0"/>
              <a:t> – </a:t>
            </a:r>
            <a:r>
              <a:rPr lang="de-DE" dirty="0" err="1" smtClean="0"/>
              <a:t>MeSh</a:t>
            </a:r>
            <a:r>
              <a:rPr lang="de-DE" dirty="0" smtClean="0"/>
              <a:t> </a:t>
            </a:r>
            <a:r>
              <a:rPr lang="de-DE" dirty="0" err="1" smtClean="0"/>
              <a:t>terms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56</a:t>
            </a:fld>
            <a:endParaRPr lang="de-DE"/>
          </a:p>
        </p:txBody>
      </p:sp>
      <p:pic>
        <p:nvPicPr>
          <p:cNvPr id="7" name="Grafik 6" descr="mediziner_pubmed3.png"/>
          <p:cNvPicPr>
            <a:picLocks noChangeAspect="1"/>
          </p:cNvPicPr>
          <p:nvPr/>
        </p:nvPicPr>
        <p:blipFill>
          <a:blip r:embed="rId2" cstate="print"/>
          <a:stretch>
            <a:fillRect/>
          </a:stretch>
        </p:blipFill>
        <p:spPr>
          <a:xfrm>
            <a:off x="1619672" y="1916832"/>
            <a:ext cx="5739211" cy="3748056"/>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a:off x="4057229"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a:off x="6361485" y="378904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611572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Ergebnisanzeige - Formate</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57</a:t>
            </a:fld>
            <a:endParaRPr lang="de-DE"/>
          </a:p>
        </p:txBody>
      </p:sp>
      <p:pic>
        <p:nvPicPr>
          <p:cNvPr id="7" name="Grafik 6" descr="mediziner_pubmed4.png"/>
          <p:cNvPicPr>
            <a:picLocks noChangeAspect="1"/>
          </p:cNvPicPr>
          <p:nvPr/>
        </p:nvPicPr>
        <p:blipFill>
          <a:blip r:embed="rId2" cstate="print"/>
          <a:stretch>
            <a:fillRect/>
          </a:stretch>
        </p:blipFill>
        <p:spPr>
          <a:xfrm>
            <a:off x="1043608" y="1916832"/>
            <a:ext cx="4572733" cy="3456384"/>
          </a:xfrm>
          <a:prstGeom prst="rect">
            <a:avLst/>
          </a:prstGeom>
          <a:ln>
            <a:noFill/>
          </a:ln>
          <a:effectLst>
            <a:outerShdw blurRad="292100" dist="139700" dir="2700000" algn="tl" rotWithShape="0">
              <a:srgbClr val="333333">
                <a:alpha val="65000"/>
              </a:srgbClr>
            </a:outerShdw>
          </a:effectLst>
        </p:spPr>
      </p:pic>
      <p:sp>
        <p:nvSpPr>
          <p:cNvPr id="9" name="Pfeil nach unten 8"/>
          <p:cNvSpPr/>
          <p:nvPr/>
        </p:nvSpPr>
        <p:spPr>
          <a:xfrm>
            <a:off x="1691681" y="2276872"/>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5683862" y="2513038"/>
            <a:ext cx="2920978" cy="923330"/>
          </a:xfrm>
          <a:prstGeom prst="rect">
            <a:avLst/>
          </a:prstGeom>
          <a:noFill/>
          <a:ln w="3175">
            <a:solidFill>
              <a:srgbClr val="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smtClean="0">
                <a:ln>
                  <a:noFill/>
                </a:ln>
                <a:solidFill>
                  <a:schemeClr val="accent2"/>
                </a:solidFill>
                <a:effectLst/>
                <a:uLnTx/>
                <a:uFillTx/>
                <a:latin typeface="+mn-lt"/>
                <a:ea typeface="+mn-ea"/>
                <a:cs typeface="+mn-cs"/>
              </a:rPr>
              <a:t>Anzeige der Ergebnisse in unterschiedlichen Formaten. Hier: </a:t>
            </a:r>
            <a:r>
              <a:rPr kumimoji="0" lang="de-DE" sz="1800" b="0" i="0" u="none" strike="noStrike" kern="0" cap="none" spc="0" normalizeH="0" baseline="0" noProof="0" dirty="0" err="1" smtClean="0">
                <a:ln>
                  <a:noFill/>
                </a:ln>
                <a:solidFill>
                  <a:schemeClr val="accent2"/>
                </a:solidFill>
                <a:effectLst/>
                <a:uLnTx/>
                <a:uFillTx/>
                <a:latin typeface="+mn-lt"/>
                <a:ea typeface="+mn-ea"/>
                <a:cs typeface="+mn-cs"/>
              </a:rPr>
              <a:t>Summary</a:t>
            </a:r>
            <a:endParaRPr kumimoji="0" lang="de-DE" sz="1800" b="0" i="0" u="none" strike="noStrike" kern="0" cap="none" spc="0" normalizeH="0" baseline="0" noProof="0" dirty="0" smtClean="0">
              <a:ln>
                <a:noFill/>
              </a:ln>
              <a:solidFill>
                <a:schemeClr val="accent2"/>
              </a:solidFill>
              <a:effectLst/>
              <a:uLnTx/>
              <a:uFillTx/>
              <a:latin typeface="+mn-lt"/>
              <a:ea typeface="+mn-ea"/>
              <a:cs typeface="+mn-cs"/>
            </a:endParaRPr>
          </a:p>
        </p:txBody>
      </p:sp>
    </p:spTree>
    <p:extLst>
      <p:ext uri="{BB962C8B-B14F-4D97-AF65-F5344CB8AC3E}">
        <p14:creationId xmlns:p14="http://schemas.microsoft.com/office/powerpoint/2010/main" val="10675922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Ergebnisanzeige - </a:t>
            </a:r>
            <a:r>
              <a:rPr lang="de-DE" dirty="0" err="1" smtClean="0"/>
              <a:t>abstract</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58</a:t>
            </a:fld>
            <a:endParaRPr lang="de-DE"/>
          </a:p>
        </p:txBody>
      </p:sp>
      <p:pic>
        <p:nvPicPr>
          <p:cNvPr id="7" name="Grafik 6" descr="mediziner_pubmed5.png"/>
          <p:cNvPicPr>
            <a:picLocks noChangeAspect="1"/>
          </p:cNvPicPr>
          <p:nvPr/>
        </p:nvPicPr>
        <p:blipFill>
          <a:blip r:embed="rId2" cstate="print"/>
          <a:stretch>
            <a:fillRect/>
          </a:stretch>
        </p:blipFill>
        <p:spPr>
          <a:xfrm>
            <a:off x="997944" y="1738584"/>
            <a:ext cx="7147554" cy="4248472"/>
          </a:xfrm>
          <a:prstGeom prst="rect">
            <a:avLst/>
          </a:prstGeom>
          <a:ln>
            <a:noFill/>
          </a:ln>
          <a:effectLst>
            <a:outerShdw blurRad="292100" dist="139700" dir="2700000" algn="tl" rotWithShape="0">
              <a:srgbClr val="333333">
                <a:alpha val="65000"/>
              </a:srgbClr>
            </a:outerShdw>
          </a:effectLst>
        </p:spPr>
      </p:pic>
      <p:sp>
        <p:nvSpPr>
          <p:cNvPr id="8" name="Pfeil nach unten 7"/>
          <p:cNvSpPr/>
          <p:nvPr/>
        </p:nvSpPr>
        <p:spPr>
          <a:xfrm rot="7747776">
            <a:off x="1658254" y="1885763"/>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p:cNvSpPr/>
          <p:nvPr/>
        </p:nvSpPr>
        <p:spPr>
          <a:xfrm rot="3624044">
            <a:off x="2173529" y="4215013"/>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09699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Wissenschaftliche Literatur</a:t>
            </a:r>
            <a:endParaRPr lang="de-DE" dirty="0"/>
          </a:p>
        </p:txBody>
      </p:sp>
      <p:sp>
        <p:nvSpPr>
          <p:cNvPr id="3" name="Inhaltsplatzhalter 2"/>
          <p:cNvSpPr>
            <a:spLocks noGrp="1"/>
          </p:cNvSpPr>
          <p:nvPr>
            <p:ph idx="1"/>
          </p:nvPr>
        </p:nvSpPr>
        <p:spPr/>
        <p:txBody>
          <a:bodyPr/>
          <a:lstStyle/>
          <a:p>
            <a:r>
              <a:rPr lang="de-DE" dirty="0"/>
              <a:t>Warum müssen wir die verschiedenen Arten unterscheiden können?</a:t>
            </a:r>
          </a:p>
          <a:p>
            <a:pPr lvl="1">
              <a:buFont typeface="Wingdings" panose="05000000000000000000" pitchFamily="2" charset="2"/>
              <a:buChar char="Ø"/>
            </a:pPr>
            <a:r>
              <a:rPr lang="de-DE" dirty="0" smtClean="0"/>
              <a:t>Zur Bewertung </a:t>
            </a:r>
            <a:r>
              <a:rPr lang="de-DE" dirty="0"/>
              <a:t>der Quelle</a:t>
            </a:r>
          </a:p>
          <a:p>
            <a:pPr lvl="1">
              <a:buFont typeface="Wingdings" panose="05000000000000000000" pitchFamily="2" charset="2"/>
              <a:buChar char="Ø"/>
            </a:pPr>
            <a:r>
              <a:rPr lang="de-DE" dirty="0" smtClean="0"/>
              <a:t>Zur Beurteilung Zitationswürdigkeit</a:t>
            </a:r>
            <a:endParaRPr lang="de-DE" dirty="0"/>
          </a:p>
          <a:p>
            <a:pPr lvl="1">
              <a:buFont typeface="Wingdings" panose="05000000000000000000" pitchFamily="2" charset="2"/>
              <a:buChar char="Ø"/>
            </a:pPr>
            <a:r>
              <a:rPr lang="de-DE" dirty="0"/>
              <a:t>Um sie in unserer Arbeit korrekt referenzieren bzw. zitieren zu können</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dirty="0"/>
          </a:p>
        </p:txBody>
      </p:sp>
      <p:sp>
        <p:nvSpPr>
          <p:cNvPr id="5" name="Fußzeilenplatzhalter 4"/>
          <p:cNvSpPr>
            <a:spLocks noGrp="1"/>
          </p:cNvSpPr>
          <p:nvPr>
            <p:ph type="ftr" sz="quarter" idx="11"/>
          </p:nvPr>
        </p:nvSpPr>
        <p:spPr/>
        <p:txBody>
          <a:bodyPr/>
          <a:lstStyle/>
          <a:p>
            <a:r>
              <a:rPr lang="de-DE" dirty="0" smtClean="0"/>
              <a:t>Präsentationstitel/Autor/Veranstaltung</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5</a:t>
            </a:fld>
            <a:endParaRPr lang="de-DE" dirty="0"/>
          </a:p>
        </p:txBody>
      </p:sp>
    </p:spTree>
    <p:extLst>
      <p:ext uri="{BB962C8B-B14F-4D97-AF65-F5344CB8AC3E}">
        <p14:creationId xmlns:p14="http://schemas.microsoft.com/office/powerpoint/2010/main" val="38642832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Search </a:t>
            </a:r>
            <a:r>
              <a:rPr lang="de-DE" dirty="0" err="1" smtClean="0"/>
              <a:t>history</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r>
              <a:rPr lang="de-DE" dirty="0" smtClean="0"/>
              <a:t>In der </a:t>
            </a:r>
            <a:r>
              <a:rPr lang="de-DE" dirty="0" err="1" smtClean="0">
                <a:solidFill>
                  <a:schemeClr val="accent3"/>
                </a:solidFill>
              </a:rPr>
              <a:t>Advanced</a:t>
            </a:r>
            <a:r>
              <a:rPr lang="de-DE" dirty="0" smtClean="0">
                <a:solidFill>
                  <a:schemeClr val="accent3"/>
                </a:solidFill>
              </a:rPr>
              <a:t> Search</a:t>
            </a:r>
          </a:p>
          <a:p>
            <a:pPr lvl="1"/>
            <a:r>
              <a:rPr lang="de-DE" dirty="0"/>
              <a:t>Suchschritt #1: Hier wurde mit dem Medical </a:t>
            </a:r>
            <a:r>
              <a:rPr lang="de-DE" dirty="0" err="1"/>
              <a:t>Subject</a:t>
            </a:r>
            <a:r>
              <a:rPr lang="de-DE" dirty="0"/>
              <a:t> </a:t>
            </a:r>
            <a:r>
              <a:rPr lang="de-DE" dirty="0" err="1"/>
              <a:t>Heading</a:t>
            </a:r>
            <a:r>
              <a:rPr lang="de-DE" dirty="0"/>
              <a:t> (</a:t>
            </a:r>
            <a:r>
              <a:rPr lang="de-DE" dirty="0" err="1"/>
              <a:t>MeSH</a:t>
            </a:r>
            <a:r>
              <a:rPr lang="de-DE" dirty="0"/>
              <a:t> Term) „</a:t>
            </a:r>
            <a:r>
              <a:rPr lang="de-DE" dirty="0" err="1"/>
              <a:t>acetaminophen</a:t>
            </a:r>
            <a:r>
              <a:rPr lang="de-DE" dirty="0"/>
              <a:t>“ gesucht.</a:t>
            </a:r>
          </a:p>
          <a:p>
            <a:pPr lvl="1"/>
            <a:r>
              <a:rPr lang="de-DE" dirty="0"/>
              <a:t>Suchschritt # 2: Hier wurde mit dem Suchwort „</a:t>
            </a:r>
            <a:r>
              <a:rPr lang="de-DE" dirty="0" err="1"/>
              <a:t>hepatotoxicity</a:t>
            </a:r>
            <a:r>
              <a:rPr lang="de-DE" dirty="0"/>
              <a:t>“ im Titel und im Abstract  (Title/Abstract) gesucht.</a:t>
            </a:r>
          </a:p>
          <a:p>
            <a:pPr lvl="1"/>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59</a:t>
            </a:fld>
            <a:endParaRPr lang="de-DE"/>
          </a:p>
        </p:txBody>
      </p:sp>
      <p:pic>
        <p:nvPicPr>
          <p:cNvPr id="7" name="Grafik 6" descr="mediziner_pubmed6.png"/>
          <p:cNvPicPr>
            <a:picLocks/>
          </p:cNvPicPr>
          <p:nvPr/>
        </p:nvPicPr>
        <p:blipFill>
          <a:blip r:embed="rId2" cstate="print"/>
          <a:srcRect b="22524"/>
          <a:stretch>
            <a:fillRect/>
          </a:stretch>
        </p:blipFill>
        <p:spPr>
          <a:xfrm>
            <a:off x="899592" y="1619318"/>
            <a:ext cx="6768752" cy="19442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442408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Suchschritte kombinieren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60</a:t>
            </a:fld>
            <a:endParaRPr lang="de-DE"/>
          </a:p>
        </p:txBody>
      </p:sp>
      <p:pic>
        <p:nvPicPr>
          <p:cNvPr id="8" name="Grafik 7" descr="mediziner_pubmed8.png"/>
          <p:cNvPicPr>
            <a:picLocks noChangeAspect="1"/>
          </p:cNvPicPr>
          <p:nvPr/>
        </p:nvPicPr>
        <p:blipFill>
          <a:blip r:embed="rId2" cstate="print"/>
          <a:stretch>
            <a:fillRect/>
          </a:stretch>
        </p:blipFill>
        <p:spPr>
          <a:xfrm>
            <a:off x="4283968" y="3645024"/>
            <a:ext cx="3950359" cy="2808312"/>
          </a:xfrm>
          <a:prstGeom prst="rect">
            <a:avLst/>
          </a:prstGeom>
          <a:ln>
            <a:noFill/>
          </a:ln>
          <a:effectLst>
            <a:outerShdw blurRad="292100" dist="139700" dir="2700000" algn="tl" rotWithShape="0">
              <a:srgbClr val="333333">
                <a:alpha val="65000"/>
              </a:srgbClr>
            </a:outerShdw>
          </a:effectLst>
        </p:spPr>
      </p:pic>
      <p:pic>
        <p:nvPicPr>
          <p:cNvPr id="9" name="Grafik 8" descr="mediziner_pubmed7.png"/>
          <p:cNvPicPr>
            <a:picLocks/>
          </p:cNvPicPr>
          <p:nvPr/>
        </p:nvPicPr>
        <p:blipFill>
          <a:blip r:embed="rId3" cstate="print"/>
          <a:srcRect b="3475"/>
          <a:stretch>
            <a:fillRect/>
          </a:stretch>
        </p:blipFill>
        <p:spPr>
          <a:xfrm>
            <a:off x="638621" y="1484784"/>
            <a:ext cx="3211314" cy="4857395"/>
          </a:xfrm>
          <a:prstGeom prst="rect">
            <a:avLst/>
          </a:prstGeom>
          <a:ln>
            <a:noFill/>
          </a:ln>
          <a:effectLst>
            <a:outerShdw blurRad="292100" dist="139700" dir="2700000" algn="tl" rotWithShape="0">
              <a:srgbClr val="333333">
                <a:alpha val="65000"/>
              </a:srgbClr>
            </a:outerShdw>
          </a:effectLst>
        </p:spPr>
      </p:pic>
      <p:sp>
        <p:nvSpPr>
          <p:cNvPr id="10" name="Textfeld 9"/>
          <p:cNvSpPr txBox="1"/>
          <p:nvPr/>
        </p:nvSpPr>
        <p:spPr>
          <a:xfrm>
            <a:off x="4283968" y="1622130"/>
            <a:ext cx="4214842" cy="1631216"/>
          </a:xfrm>
          <a:prstGeom prst="rect">
            <a:avLst/>
          </a:prstGeom>
          <a:solidFill>
            <a:srgbClr val="FFFFFF">
              <a:lumMod val="85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kern="0" cap="none" spc="0" normalizeH="0" baseline="0" noProof="0" dirty="0" smtClean="0">
                <a:ln>
                  <a:noFill/>
                </a:ln>
                <a:solidFill>
                  <a:schemeClr val="accent2"/>
                </a:solidFill>
                <a:effectLst/>
                <a:uLnTx/>
                <a:uFillTx/>
                <a:latin typeface="+mn-lt"/>
                <a:ea typeface="+mn-ea"/>
                <a:cs typeface="+mn-cs"/>
              </a:rPr>
              <a:t>Suchschritt </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#1</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 und Suchschritt </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#2</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 wurden mit </a:t>
            </a:r>
            <a:r>
              <a:rPr kumimoji="0" lang="de-DE" sz="2000" i="0" u="none" strike="noStrike" kern="0" cap="none" spc="0" normalizeH="0" baseline="0" noProof="0" dirty="0" smtClean="0">
                <a:ln>
                  <a:noFill/>
                </a:ln>
                <a:solidFill>
                  <a:schemeClr val="accent2"/>
                </a:solidFill>
                <a:effectLst/>
                <a:uLnTx/>
                <a:uFillTx/>
                <a:latin typeface="+mn-lt"/>
                <a:ea typeface="+mn-ea"/>
                <a:cs typeface="+mn-cs"/>
              </a:rPr>
              <a:t>AND</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 verknüpft. </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smtClean="0">
                <a:ln>
                  <a:noFill/>
                </a:ln>
                <a:solidFill>
                  <a:schemeClr val="accent3"/>
                </a:solidFill>
                <a:effectLst/>
                <a:uLnTx/>
                <a:uFillTx/>
                <a:latin typeface="+mn-lt"/>
                <a:ea typeface="+mn-ea"/>
                <a:cs typeface="+mn-cs"/>
              </a:rPr>
              <a:t>#1 </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mit</a:t>
            </a:r>
            <a:r>
              <a:rPr kumimoji="0" lang="de-DE" sz="2000" b="1" i="0" u="none" strike="noStrike" kern="0" cap="none" spc="0" normalizeH="0" baseline="0" noProof="0" dirty="0" smtClean="0">
                <a:ln>
                  <a:noFill/>
                </a:ln>
                <a:solidFill>
                  <a:schemeClr val="accent2"/>
                </a:solidFill>
                <a:effectLst/>
                <a:uLnTx/>
                <a:uFillTx/>
                <a:latin typeface="+mn-lt"/>
                <a:ea typeface="+mn-ea"/>
                <a:cs typeface="+mn-cs"/>
              </a:rPr>
              <a:t> </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Add</a:t>
            </a:r>
            <a:r>
              <a:rPr kumimoji="0" lang="de-DE" sz="2000" b="1" i="0" u="none" strike="noStrike" kern="0" cap="none" spc="0" normalizeH="0" baseline="0" noProof="0" dirty="0" smtClean="0">
                <a:ln>
                  <a:noFill/>
                </a:ln>
                <a:solidFill>
                  <a:schemeClr val="accent2"/>
                </a:solidFill>
                <a:effectLst/>
                <a:uLnTx/>
                <a:uFillTx/>
                <a:latin typeface="+mn-lt"/>
                <a:ea typeface="+mn-ea"/>
                <a:cs typeface="+mn-cs"/>
              </a:rPr>
              <a:t> </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einfügen. Auf </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#2</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 klicken und die Option  </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AND in </a:t>
            </a:r>
            <a:r>
              <a:rPr kumimoji="0" lang="de-DE" sz="2000" b="1" i="0" u="none" strike="noStrike" kern="0" cap="none" spc="0" normalizeH="0" baseline="0" noProof="0" dirty="0" err="1" smtClean="0">
                <a:ln>
                  <a:noFill/>
                </a:ln>
                <a:solidFill>
                  <a:schemeClr val="accent3"/>
                </a:solidFill>
                <a:effectLst/>
                <a:uLnTx/>
                <a:uFillTx/>
                <a:latin typeface="+mn-lt"/>
                <a:ea typeface="+mn-ea"/>
                <a:cs typeface="+mn-cs"/>
              </a:rPr>
              <a:t>builder</a:t>
            </a:r>
            <a:r>
              <a:rPr kumimoji="0" lang="de-DE" sz="2000" b="1" i="0" u="none" strike="noStrike" kern="0" cap="none" spc="0" normalizeH="0" baseline="0" noProof="0" dirty="0" smtClean="0">
                <a:ln>
                  <a:noFill/>
                </a:ln>
                <a:solidFill>
                  <a:schemeClr val="accent3"/>
                </a:solidFill>
                <a:effectLst/>
                <a:uLnTx/>
                <a:uFillTx/>
                <a:latin typeface="+mn-lt"/>
                <a:ea typeface="+mn-ea"/>
                <a:cs typeface="+mn-cs"/>
              </a:rPr>
              <a:t> </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aussuchen. Dann auf </a:t>
            </a:r>
            <a:r>
              <a:rPr kumimoji="0" lang="de-DE" sz="2000" b="0" i="0" u="none" strike="noStrike" kern="0" cap="none" spc="0" normalizeH="0" baseline="0" noProof="0" dirty="0" err="1" smtClean="0">
                <a:ln>
                  <a:noFill/>
                </a:ln>
                <a:solidFill>
                  <a:schemeClr val="accent2"/>
                </a:solidFill>
                <a:effectLst/>
                <a:uLnTx/>
                <a:uFillTx/>
                <a:latin typeface="+mn-lt"/>
                <a:ea typeface="+mn-ea"/>
                <a:cs typeface="+mn-cs"/>
              </a:rPr>
              <a:t>Search</a:t>
            </a:r>
            <a:r>
              <a:rPr kumimoji="0" lang="de-DE" sz="2000" b="0" i="0" u="none" strike="noStrike" kern="0" cap="none" spc="0" normalizeH="0" baseline="0" noProof="0" dirty="0" smtClean="0">
                <a:ln>
                  <a:noFill/>
                </a:ln>
                <a:solidFill>
                  <a:schemeClr val="accent2"/>
                </a:solidFill>
                <a:effectLst/>
                <a:uLnTx/>
                <a:uFillTx/>
                <a:latin typeface="+mn-lt"/>
                <a:ea typeface="+mn-ea"/>
                <a:cs typeface="+mn-cs"/>
              </a:rPr>
              <a:t> klicken.</a:t>
            </a:r>
          </a:p>
        </p:txBody>
      </p:sp>
      <p:sp>
        <p:nvSpPr>
          <p:cNvPr id="11" name="Pfeil nach unten 10"/>
          <p:cNvSpPr/>
          <p:nvPr/>
        </p:nvSpPr>
        <p:spPr>
          <a:xfrm rot="16200000">
            <a:off x="534270" y="5655966"/>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2" name="Pfeil nach unten 11"/>
          <p:cNvSpPr/>
          <p:nvPr/>
        </p:nvSpPr>
        <p:spPr>
          <a:xfrm rot="16200000">
            <a:off x="534270" y="5943998"/>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3" name="Pfeil nach unten 12"/>
          <p:cNvSpPr/>
          <p:nvPr/>
        </p:nvSpPr>
        <p:spPr>
          <a:xfrm rot="16200000">
            <a:off x="4605344" y="4647854"/>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4" name="Pfeil nach unten 13"/>
          <p:cNvSpPr/>
          <p:nvPr/>
        </p:nvSpPr>
        <p:spPr>
          <a:xfrm rot="16200000">
            <a:off x="4613728" y="5079902"/>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rgbClr val="FFFFFF"/>
              </a:solidFill>
              <a:effectLst/>
              <a:uLnTx/>
              <a:uFillTx/>
              <a:latin typeface="Arial"/>
              <a:ea typeface="+mn-ea"/>
              <a:cs typeface="+mn-cs"/>
            </a:endParaRPr>
          </a:p>
        </p:txBody>
      </p:sp>
      <p:sp>
        <p:nvSpPr>
          <p:cNvPr id="15" name="Pfeil nach unten 14"/>
          <p:cNvSpPr/>
          <p:nvPr/>
        </p:nvSpPr>
        <p:spPr>
          <a:xfrm rot="5400000">
            <a:off x="7413656" y="5079902"/>
            <a:ext cx="259970" cy="470674"/>
          </a:xfrm>
          <a:prstGeom prst="downArrow">
            <a:avLst/>
          </a:prstGeom>
          <a:solidFill>
            <a:srgbClr val="FF0000"/>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309241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Trefferliste sortieren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61</a:t>
            </a:fld>
            <a:endParaRPr lang="de-DE"/>
          </a:p>
        </p:txBody>
      </p:sp>
      <p:pic>
        <p:nvPicPr>
          <p:cNvPr id="7" name="Grafik 6" descr="mediziner_pubmed9.png"/>
          <p:cNvPicPr>
            <a:picLocks noChangeAspect="1"/>
          </p:cNvPicPr>
          <p:nvPr/>
        </p:nvPicPr>
        <p:blipFill>
          <a:blip r:embed="rId2" cstate="print"/>
          <a:stretch>
            <a:fillRect/>
          </a:stretch>
        </p:blipFill>
        <p:spPr>
          <a:xfrm>
            <a:off x="824176" y="1844824"/>
            <a:ext cx="7495648" cy="3456384"/>
          </a:xfrm>
          <a:prstGeom prst="rect">
            <a:avLst/>
          </a:prstGeom>
          <a:ln>
            <a:solidFill>
              <a:schemeClr val="tx1"/>
            </a:solidFill>
          </a:ln>
        </p:spPr>
      </p:pic>
      <p:sp>
        <p:nvSpPr>
          <p:cNvPr id="8" name="Pfeil nach unten 7"/>
          <p:cNvSpPr/>
          <p:nvPr/>
        </p:nvSpPr>
        <p:spPr>
          <a:xfrm rot="5400000">
            <a:off x="4749360" y="253156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17323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Mesh</a:t>
            </a:r>
            <a:r>
              <a:rPr lang="de-DE" dirty="0" smtClean="0"/>
              <a:t> </a:t>
            </a:r>
            <a:r>
              <a:rPr lang="de-DE" dirty="0" err="1" smtClean="0"/>
              <a:t>terms</a:t>
            </a:r>
            <a:r>
              <a:rPr lang="de-DE" dirty="0" smtClean="0"/>
              <a:t> im </a:t>
            </a:r>
            <a:r>
              <a:rPr lang="de-DE" dirty="0" err="1" smtClean="0"/>
              <a:t>ergebnis</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62</a:t>
            </a:fld>
            <a:endParaRPr lang="de-DE"/>
          </a:p>
        </p:txBody>
      </p:sp>
      <p:pic>
        <p:nvPicPr>
          <p:cNvPr id="7" name="Grafik 6" descr="mediziner_pubmed11.png"/>
          <p:cNvPicPr>
            <a:picLocks noChangeAspect="1"/>
          </p:cNvPicPr>
          <p:nvPr/>
        </p:nvPicPr>
        <p:blipFill>
          <a:blip r:embed="rId2" cstate="print"/>
          <a:stretch>
            <a:fillRect/>
          </a:stretch>
        </p:blipFill>
        <p:spPr>
          <a:xfrm>
            <a:off x="903520" y="5095984"/>
            <a:ext cx="7239600" cy="1141328"/>
          </a:xfrm>
          <a:prstGeom prst="rect">
            <a:avLst/>
          </a:prstGeom>
          <a:ln>
            <a:solidFill>
              <a:schemeClr val="tx1"/>
            </a:solidFill>
          </a:ln>
        </p:spPr>
      </p:pic>
      <p:pic>
        <p:nvPicPr>
          <p:cNvPr id="8" name="Grafik 7" descr="mediziner_pubmed10.png"/>
          <p:cNvPicPr>
            <a:picLocks noChangeAspect="1"/>
          </p:cNvPicPr>
          <p:nvPr/>
        </p:nvPicPr>
        <p:blipFill>
          <a:blip r:embed="rId3" cstate="print"/>
          <a:stretch>
            <a:fillRect/>
          </a:stretch>
        </p:blipFill>
        <p:spPr>
          <a:xfrm>
            <a:off x="903770" y="1541214"/>
            <a:ext cx="7239101" cy="3528392"/>
          </a:xfrm>
          <a:prstGeom prst="rect">
            <a:avLst/>
          </a:prstGeom>
          <a:ln>
            <a:solidFill>
              <a:schemeClr val="tx1"/>
            </a:solidFill>
          </a:ln>
        </p:spPr>
      </p:pic>
      <p:sp>
        <p:nvSpPr>
          <p:cNvPr id="9" name="Pfeil nach unten 8"/>
          <p:cNvSpPr/>
          <p:nvPr/>
        </p:nvSpPr>
        <p:spPr>
          <a:xfrm rot="17828252">
            <a:off x="2550494" y="5471230"/>
            <a:ext cx="259970" cy="47067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552902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a:t>
            </a:r>
            <a:endParaRPr lang="de-DE" dirty="0"/>
          </a:p>
        </p:txBody>
      </p:sp>
      <p:sp>
        <p:nvSpPr>
          <p:cNvPr id="3" name="Inhaltsplatzhalter 2"/>
          <p:cNvSpPr>
            <a:spLocks noGrp="1"/>
          </p:cNvSpPr>
          <p:nvPr>
            <p:ph idx="1"/>
          </p:nvPr>
        </p:nvSpPr>
        <p:spPr/>
        <p:txBody>
          <a:bodyPr/>
          <a:lstStyle/>
          <a:p>
            <a:r>
              <a:rPr lang="de-DE" dirty="0" smtClean="0"/>
              <a:t>Führen Sie auf </a:t>
            </a:r>
            <a:r>
              <a:rPr lang="de-DE" b="1" dirty="0" err="1" smtClean="0"/>
              <a:t>PubMed</a:t>
            </a:r>
            <a:r>
              <a:rPr lang="de-DE" dirty="0" smtClean="0"/>
              <a:t> eine Suche zu Ihrem Them</a:t>
            </a:r>
            <a:r>
              <a:rPr lang="de-DE" dirty="0"/>
              <a:t>a</a:t>
            </a:r>
            <a:r>
              <a:rPr lang="de-DE" dirty="0" smtClean="0"/>
              <a:t> durch</a:t>
            </a:r>
          </a:p>
          <a:p>
            <a:pPr lvl="1"/>
            <a:r>
              <a:rPr lang="de-DE" dirty="0" smtClean="0"/>
              <a:t>Zuerst als Basissuche</a:t>
            </a:r>
          </a:p>
          <a:p>
            <a:pPr lvl="1"/>
            <a:r>
              <a:rPr lang="de-DE" dirty="0" smtClean="0"/>
              <a:t>Dann spezifischer als </a:t>
            </a:r>
            <a:r>
              <a:rPr lang="de-DE" dirty="0" err="1" smtClean="0"/>
              <a:t>Advanced</a:t>
            </a:r>
            <a:r>
              <a:rPr lang="de-DE" dirty="0" smtClean="0"/>
              <a:t> Search</a:t>
            </a:r>
          </a:p>
          <a:p>
            <a:pPr lvl="2"/>
            <a:r>
              <a:rPr lang="de-DE" dirty="0" smtClean="0"/>
              <a:t>Recherchieren Sie </a:t>
            </a:r>
            <a:r>
              <a:rPr lang="de-DE" dirty="0" err="1" smtClean="0"/>
              <a:t>MeSH</a:t>
            </a:r>
            <a:r>
              <a:rPr lang="de-DE" dirty="0" smtClean="0"/>
              <a:t>-Terms unter </a:t>
            </a:r>
            <a:r>
              <a:rPr lang="de-DE" dirty="0">
                <a:hlinkClick r:id="rId2"/>
              </a:rPr>
              <a:t>https://www.ncbi.nlm.nih.gov/mesh</a:t>
            </a:r>
            <a:r>
              <a:rPr lang="de-DE" dirty="0"/>
              <a:t> </a:t>
            </a:r>
            <a:endParaRPr lang="de-DE" dirty="0" smtClean="0"/>
          </a:p>
          <a:p>
            <a:pPr lvl="1"/>
            <a:r>
              <a:rPr lang="de-DE" dirty="0" smtClean="0"/>
              <a:t>Machen Sie sich mit den Filteroptionen vertraut</a:t>
            </a:r>
          </a:p>
          <a:p>
            <a:pPr lvl="2"/>
            <a:r>
              <a:rPr lang="de-DE" dirty="0" smtClean="0"/>
              <a:t>Beachten Sie insbesondere: ‚Show additional </a:t>
            </a:r>
            <a:r>
              <a:rPr lang="de-DE" dirty="0" err="1" smtClean="0"/>
              <a:t>filters</a:t>
            </a:r>
            <a:r>
              <a:rPr lang="de-DE" dirty="0" smtClean="0"/>
              <a:t>‘ -&gt; ‚Journal </a:t>
            </a:r>
            <a:r>
              <a:rPr lang="de-DE" dirty="0" err="1" smtClean="0"/>
              <a:t>Categories</a:t>
            </a:r>
            <a:r>
              <a:rPr lang="de-DE" dirty="0" smtClean="0"/>
              <a:t>‘</a:t>
            </a:r>
          </a:p>
          <a:p>
            <a:pPr lvl="3"/>
            <a:r>
              <a:rPr lang="de-DE" dirty="0" smtClean="0"/>
              <a:t>Einschränkung auf MEDLINE</a:t>
            </a:r>
          </a:p>
          <a:p>
            <a:pPr lvl="4"/>
            <a:r>
              <a:rPr lang="de-DE" dirty="0" smtClean="0"/>
              <a:t>Wirkt als zusätzlicher Qualitätsfilter</a:t>
            </a:r>
          </a:p>
          <a:p>
            <a:pPr lvl="4"/>
            <a:r>
              <a:rPr lang="de-DE" dirty="0" smtClean="0"/>
              <a:t>Bei Verwendung von </a:t>
            </a:r>
            <a:r>
              <a:rPr lang="de-DE" dirty="0" err="1" smtClean="0"/>
              <a:t>MeSH</a:t>
            </a:r>
            <a:r>
              <a:rPr lang="de-DE" dirty="0" smtClean="0"/>
              <a:t>-Terms mit AND Verknüpfung nicht notwendig, da dann automatisch nur MEDLINE durchsucht wird</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63</a:t>
            </a:fld>
            <a:endParaRPr lang="de-DE"/>
          </a:p>
        </p:txBody>
      </p:sp>
    </p:spTree>
    <p:extLst>
      <p:ext uri="{BB962C8B-B14F-4D97-AF65-F5344CB8AC3E}">
        <p14:creationId xmlns:p14="http://schemas.microsoft.com/office/powerpoint/2010/main" val="27739421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My</a:t>
            </a:r>
            <a:r>
              <a:rPr lang="de-DE" dirty="0" smtClean="0"/>
              <a:t> NCBI</a:t>
            </a:r>
            <a:endParaRPr lang="de-DE" dirty="0"/>
          </a:p>
        </p:txBody>
      </p:sp>
      <p:sp>
        <p:nvSpPr>
          <p:cNvPr id="3" name="Inhaltsplatzhalter 2"/>
          <p:cNvSpPr>
            <a:spLocks noGrp="1"/>
          </p:cNvSpPr>
          <p:nvPr>
            <p:ph idx="1"/>
          </p:nvPr>
        </p:nvSpPr>
        <p:spPr/>
        <p:txBody>
          <a:bodyPr/>
          <a:lstStyle/>
          <a:p>
            <a:r>
              <a:rPr lang="de-DE" dirty="0" smtClean="0"/>
              <a:t>Optionale Zusatzfunktionen in </a:t>
            </a:r>
            <a:r>
              <a:rPr lang="de-DE" dirty="0" err="1" smtClean="0"/>
              <a:t>PubMed</a:t>
            </a:r>
            <a:endParaRPr lang="de-DE" dirty="0" smtClean="0"/>
          </a:p>
          <a:p>
            <a:r>
              <a:rPr lang="de-DE" dirty="0" smtClean="0"/>
              <a:t>Erfordert Registrierung</a:t>
            </a:r>
          </a:p>
          <a:p>
            <a:pPr lvl="1"/>
            <a:r>
              <a:rPr lang="de-DE" dirty="0" smtClean="0"/>
              <a:t>Speichern von Suchanfragen</a:t>
            </a:r>
          </a:p>
          <a:p>
            <a:pPr lvl="1"/>
            <a:r>
              <a:rPr lang="de-DE" dirty="0" smtClean="0"/>
              <a:t>Suchergebnisse Filtern</a:t>
            </a:r>
          </a:p>
          <a:p>
            <a:pPr lvl="1"/>
            <a:r>
              <a:rPr lang="de-DE" dirty="0" smtClean="0"/>
              <a:t>Automatische E-Mailbenachrichtigung über neue Suchergebnisse einrichten</a:t>
            </a:r>
          </a:p>
          <a:p>
            <a:pPr lvl="1"/>
            <a:r>
              <a:rPr lang="de-DE" smtClean="0"/>
              <a:t>Referenzsammlungen </a:t>
            </a:r>
            <a:r>
              <a:rPr lang="de-DE" dirty="0" smtClean="0"/>
              <a:t>speichern (aus Suchergebnissen)</a:t>
            </a:r>
          </a:p>
          <a:p>
            <a:pPr lvl="1"/>
            <a:r>
              <a:rPr lang="de-DE" dirty="0" smtClean="0"/>
              <a:t>Darstellungsformen einrichten, z.B. die Markierung von Suchbegriffe innerhalb von Ergebnissen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64</a:t>
            </a:fld>
            <a:endParaRPr lang="de-DE"/>
          </a:p>
        </p:txBody>
      </p:sp>
    </p:spTree>
    <p:extLst>
      <p:ext uri="{BB962C8B-B14F-4D97-AF65-F5344CB8AC3E}">
        <p14:creationId xmlns:p14="http://schemas.microsoft.com/office/powerpoint/2010/main" val="1021461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My</a:t>
            </a:r>
            <a:r>
              <a:rPr lang="de-DE" dirty="0" smtClean="0"/>
              <a:t> NCBI</a:t>
            </a:r>
            <a:endParaRPr lang="de-DE" dirty="0"/>
          </a:p>
        </p:txBody>
      </p:sp>
      <p:sp>
        <p:nvSpPr>
          <p:cNvPr id="3" name="Inhaltsplatzhalter 2"/>
          <p:cNvSpPr>
            <a:spLocks noGrp="1"/>
          </p:cNvSpPr>
          <p:nvPr>
            <p:ph idx="1"/>
          </p:nvPr>
        </p:nvSpPr>
        <p:spPr/>
        <p:txBody>
          <a:bodyPr/>
          <a:lstStyle/>
          <a:p>
            <a:r>
              <a:rPr lang="de-DE" dirty="0" smtClean="0"/>
              <a:t>Legen Sie sich ein ‚</a:t>
            </a:r>
            <a:r>
              <a:rPr lang="de-DE" dirty="0" err="1" smtClean="0"/>
              <a:t>My</a:t>
            </a:r>
            <a:r>
              <a:rPr lang="de-DE" dirty="0" smtClean="0"/>
              <a:t> NCBI‘-Profil an (optional)</a:t>
            </a:r>
          </a:p>
          <a:p>
            <a:r>
              <a:rPr lang="de-DE" dirty="0" smtClean="0"/>
              <a:t>Speichern Sie Ihre durchgeführte Suche ab</a:t>
            </a:r>
          </a:p>
          <a:p>
            <a:r>
              <a:rPr lang="de-DE" dirty="0" smtClean="0"/>
              <a:t>Richten Sie sich einen E-Mail Alert ein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65</a:t>
            </a:fld>
            <a:endParaRPr lang="de-DE"/>
          </a:p>
        </p:txBody>
      </p:sp>
    </p:spTree>
    <p:extLst>
      <p:ext uri="{BB962C8B-B14F-4D97-AF65-F5344CB8AC3E}">
        <p14:creationId xmlns:p14="http://schemas.microsoft.com/office/powerpoint/2010/main" val="12752893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sp>
        <p:nvSpPr>
          <p:cNvPr id="3" name="Inhaltsplatzhalter 2"/>
          <p:cNvSpPr>
            <a:spLocks noGrp="1"/>
          </p:cNvSpPr>
          <p:nvPr>
            <p:ph idx="1"/>
          </p:nvPr>
        </p:nvSpPr>
        <p:spPr/>
        <p:txBody>
          <a:bodyPr/>
          <a:lstStyle/>
          <a:p>
            <a:r>
              <a:rPr lang="de-DE" noProof="0" dirty="0" smtClean="0"/>
              <a:t>Fachübergreifende Datenbank</a:t>
            </a:r>
          </a:p>
          <a:p>
            <a:r>
              <a:rPr lang="de-DE" noProof="0" dirty="0" smtClean="0"/>
              <a:t>Core Collection wertet über 12.000 Fachzeitschriften aus</a:t>
            </a:r>
          </a:p>
          <a:p>
            <a:r>
              <a:rPr lang="de-DE" noProof="0" dirty="0" smtClean="0"/>
              <a:t>Weitere Datenbanken zuschaltbar:</a:t>
            </a:r>
          </a:p>
          <a:p>
            <a:pPr lvl="1"/>
            <a:r>
              <a:rPr lang="de-DE" noProof="0" dirty="0" smtClean="0"/>
              <a:t>KCI-</a:t>
            </a:r>
            <a:r>
              <a:rPr lang="de-DE" noProof="0" dirty="0" err="1" smtClean="0"/>
              <a:t>Korean</a:t>
            </a:r>
            <a:r>
              <a:rPr lang="de-DE" noProof="0" dirty="0" smtClean="0"/>
              <a:t> Journal Database, </a:t>
            </a:r>
            <a:r>
              <a:rPr lang="de-DE" noProof="0" dirty="0" err="1" smtClean="0"/>
              <a:t>Medline</a:t>
            </a:r>
            <a:r>
              <a:rPr lang="de-DE" noProof="0" dirty="0" smtClean="0"/>
              <a:t>, </a:t>
            </a:r>
            <a:r>
              <a:rPr lang="de-DE" noProof="0" dirty="0" err="1" smtClean="0"/>
              <a:t>Russian</a:t>
            </a:r>
            <a:r>
              <a:rPr lang="de-DE" noProof="0" dirty="0" smtClean="0"/>
              <a:t> Science </a:t>
            </a:r>
            <a:r>
              <a:rPr lang="de-DE" noProof="0" dirty="0" err="1" smtClean="0"/>
              <a:t>Citation</a:t>
            </a:r>
            <a:r>
              <a:rPr lang="de-DE" noProof="0" dirty="0" smtClean="0"/>
              <a:t> Index, </a:t>
            </a:r>
            <a:r>
              <a:rPr lang="de-DE" noProof="0" dirty="0" err="1" smtClean="0"/>
              <a:t>SciELO</a:t>
            </a:r>
            <a:r>
              <a:rPr lang="de-DE" noProof="0" dirty="0" smtClean="0"/>
              <a:t> </a:t>
            </a:r>
          </a:p>
          <a:p>
            <a:pPr lvl="1"/>
            <a:r>
              <a:rPr lang="de-DE" noProof="0" dirty="0" smtClean="0"/>
              <a:t>Alle zusammen: All Databases</a:t>
            </a:r>
          </a:p>
          <a:p>
            <a:pPr lvl="1"/>
            <a:r>
              <a:rPr lang="de-DE" noProof="0" dirty="0" smtClean="0"/>
              <a:t>Auswahl mehrerer Datenbanken schränkt die Durchsuchbarkeit auf Felder ein, die alle gewählten Datenbanken verwenden</a:t>
            </a:r>
            <a:endParaRPr lang="de-DE" noProof="0" dirty="0"/>
          </a:p>
        </p:txBody>
      </p:sp>
    </p:spTree>
    <p:extLst>
      <p:ext uri="{BB962C8B-B14F-4D97-AF65-F5344CB8AC3E}">
        <p14:creationId xmlns:p14="http://schemas.microsoft.com/office/powerpoint/2010/main" val="20675745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6" name="Inhaltsplatzhalter 5" descr="wos.PNG"/>
          <p:cNvPicPr>
            <a:picLocks noGrp="1" noChangeAspect="1"/>
          </p:cNvPicPr>
          <p:nvPr>
            <p:ph idx="1"/>
          </p:nvPr>
        </p:nvPicPr>
        <p:blipFill>
          <a:blip r:embed="rId2" cstate="print"/>
          <a:srcRect l="574" r="861" b="20489"/>
          <a:stretch>
            <a:fillRect/>
          </a:stretch>
        </p:blipFill>
        <p:spPr>
          <a:xfrm>
            <a:off x="988543" y="1726861"/>
            <a:ext cx="7166915" cy="3646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2591446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15" name="Inhaltsplatzhalter 14" descr="wos_suche.PNG"/>
          <p:cNvPicPr>
            <a:picLocks noGrp="1" noChangeAspect="1"/>
          </p:cNvPicPr>
          <p:nvPr>
            <p:ph idx="1"/>
          </p:nvPr>
        </p:nvPicPr>
        <p:blipFill>
          <a:blip r:embed="rId2" cstate="print"/>
          <a:srcRect l="289" t="11648" r="289"/>
          <a:stretch>
            <a:fillRect/>
          </a:stretch>
        </p:blipFill>
        <p:spPr>
          <a:xfrm>
            <a:off x="822722" y="1885501"/>
            <a:ext cx="7421686" cy="4423819"/>
          </a:xfrm>
          <a:prstGeom prst="rect">
            <a:avLst/>
          </a:prstGeom>
          <a:ln>
            <a:noFill/>
          </a:ln>
          <a:effectLst>
            <a:outerShdw blurRad="292100" dist="139700" dir="2700000" algn="tl" rotWithShape="0">
              <a:srgbClr val="333333">
                <a:alpha val="65000"/>
              </a:srgbClr>
            </a:outerShdw>
          </a:effectLst>
        </p:spPr>
      </p:pic>
      <p:sp>
        <p:nvSpPr>
          <p:cNvPr id="7" name="Abgerundetes Rechteck 6"/>
          <p:cNvSpPr/>
          <p:nvPr/>
        </p:nvSpPr>
        <p:spPr>
          <a:xfrm>
            <a:off x="4572000" y="1818319"/>
            <a:ext cx="1800200" cy="792088"/>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Sortierung nach Datum, alphabetisch, Zahl der Zitationen …</a:t>
            </a:r>
            <a:endParaRPr lang="de-DE" sz="1200" dirty="0">
              <a:solidFill>
                <a:schemeClr val="bg1"/>
              </a:solidFill>
            </a:endParaRPr>
          </a:p>
        </p:txBody>
      </p:sp>
      <p:sp>
        <p:nvSpPr>
          <p:cNvPr id="8" name="Abgerundetes Rechteck 7"/>
          <p:cNvSpPr/>
          <p:nvPr/>
        </p:nvSpPr>
        <p:spPr>
          <a:xfrm>
            <a:off x="251520" y="5346711"/>
            <a:ext cx="1224136"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Filteroptionen</a:t>
            </a:r>
            <a:endParaRPr lang="de-DE" sz="1200" dirty="0">
              <a:solidFill>
                <a:schemeClr val="bg1"/>
              </a:solidFill>
            </a:endParaRPr>
          </a:p>
        </p:txBody>
      </p:sp>
      <p:sp>
        <p:nvSpPr>
          <p:cNvPr id="9" name="Abgerundetes Rechteck 8"/>
          <p:cNvSpPr/>
          <p:nvPr/>
        </p:nvSpPr>
        <p:spPr>
          <a:xfrm>
            <a:off x="7668344" y="3114463"/>
            <a:ext cx="1368152"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Zitationsanalyse</a:t>
            </a:r>
            <a:endParaRPr lang="de-DE" sz="1200" dirty="0">
              <a:solidFill>
                <a:schemeClr val="bg1"/>
              </a:solidFill>
            </a:endParaRPr>
          </a:p>
        </p:txBody>
      </p:sp>
      <p:cxnSp>
        <p:nvCxnSpPr>
          <p:cNvPr id="11" name="Gerade Verbindung mit Pfeil 10"/>
          <p:cNvCxnSpPr>
            <a:stCxn id="9" idx="0"/>
          </p:cNvCxnSpPr>
          <p:nvPr/>
        </p:nvCxnSpPr>
        <p:spPr>
          <a:xfrm flipH="1" flipV="1">
            <a:off x="8028384" y="2970447"/>
            <a:ext cx="324036"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Abgerundetes Rechteck 11"/>
          <p:cNvSpPr/>
          <p:nvPr/>
        </p:nvSpPr>
        <p:spPr>
          <a:xfrm>
            <a:off x="4499992" y="3474503"/>
            <a:ext cx="1440160"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Kommt später …</a:t>
            </a:r>
            <a:endParaRPr lang="de-DE" sz="1200" dirty="0">
              <a:solidFill>
                <a:schemeClr val="bg1"/>
              </a:solidFill>
            </a:endParaRPr>
          </a:p>
        </p:txBody>
      </p:sp>
      <p:cxnSp>
        <p:nvCxnSpPr>
          <p:cNvPr id="13" name="Gerade Verbindung mit Pfeil 12"/>
          <p:cNvCxnSpPr>
            <a:stCxn id="12" idx="1"/>
            <a:endCxn id="16" idx="3"/>
          </p:cNvCxnSpPr>
          <p:nvPr/>
        </p:nvCxnSpPr>
        <p:spPr>
          <a:xfrm flipH="1" flipV="1">
            <a:off x="3796846" y="3584613"/>
            <a:ext cx="703146" cy="339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Abgerundetes Rechteck 15"/>
          <p:cNvSpPr/>
          <p:nvPr/>
        </p:nvSpPr>
        <p:spPr>
          <a:xfrm>
            <a:off x="2915816" y="3499904"/>
            <a:ext cx="881030" cy="16941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69708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zitierfähigkeit</a:t>
            </a:r>
            <a:endParaRPr lang="de-DE" dirty="0"/>
          </a:p>
        </p:txBody>
      </p:sp>
      <p:sp>
        <p:nvSpPr>
          <p:cNvPr id="3" name="Inhaltsplatzhalter 2"/>
          <p:cNvSpPr>
            <a:spLocks noGrp="1"/>
          </p:cNvSpPr>
          <p:nvPr>
            <p:ph idx="1"/>
          </p:nvPr>
        </p:nvSpPr>
        <p:spPr/>
        <p:txBody>
          <a:bodyPr/>
          <a:lstStyle/>
          <a:p>
            <a:r>
              <a:rPr lang="de-DE" dirty="0" smtClean="0"/>
              <a:t>Welche Literatur ist zitierfähig?</a:t>
            </a:r>
          </a:p>
          <a:p>
            <a:pPr lvl="1"/>
            <a:r>
              <a:rPr lang="de-DE" dirty="0" smtClean="0"/>
              <a:t>Alle wissenschaftlichen Texte</a:t>
            </a:r>
          </a:p>
          <a:p>
            <a:pPr lvl="2"/>
            <a:r>
              <a:rPr lang="de-DE" dirty="0" smtClean="0"/>
              <a:t>Monographien, Handbücher, (wissenschaftliche) Zeitschriftenaufsätze, Artikel aus Fachlexika: Primärliteratur</a:t>
            </a:r>
          </a:p>
          <a:p>
            <a:pPr lvl="3"/>
            <a:r>
              <a:rPr lang="de-DE" dirty="0" smtClean="0"/>
              <a:t>Beim Zitieren von </a:t>
            </a:r>
            <a:r>
              <a:rPr lang="de-DE" dirty="0" smtClean="0">
                <a:solidFill>
                  <a:schemeClr val="accent3"/>
                </a:solidFill>
              </a:rPr>
              <a:t>Sekundärliteratur</a:t>
            </a:r>
            <a:r>
              <a:rPr lang="de-DE" dirty="0" smtClean="0"/>
              <a:t> (Reviews) </a:t>
            </a:r>
            <a:r>
              <a:rPr lang="de-DE" dirty="0" smtClean="0">
                <a:solidFill>
                  <a:schemeClr val="accent3"/>
                </a:solidFill>
              </a:rPr>
              <a:t>immer</a:t>
            </a:r>
            <a:r>
              <a:rPr lang="de-DE" dirty="0" smtClean="0"/>
              <a:t> die </a:t>
            </a:r>
            <a:r>
              <a:rPr lang="de-DE" dirty="0" smtClean="0">
                <a:solidFill>
                  <a:schemeClr val="accent3"/>
                </a:solidFill>
              </a:rPr>
              <a:t>zugrundeliegende</a:t>
            </a:r>
            <a:r>
              <a:rPr lang="de-DE" dirty="0" smtClean="0"/>
              <a:t> </a:t>
            </a:r>
            <a:r>
              <a:rPr lang="de-DE" dirty="0" smtClean="0">
                <a:solidFill>
                  <a:schemeClr val="accent3"/>
                </a:solidFill>
              </a:rPr>
              <a:t>Primärliteratur suchen, lesen und ebenfalls zitieren</a:t>
            </a:r>
          </a:p>
          <a:p>
            <a:pPr lvl="1"/>
            <a:r>
              <a:rPr lang="de-DE" dirty="0" smtClean="0"/>
              <a:t>Veröffentlichte Hochschulschriften (Dissertationen), Archivmaterialien</a:t>
            </a:r>
          </a:p>
          <a:p>
            <a:r>
              <a:rPr lang="de-DE" dirty="0" smtClean="0"/>
              <a:t>Nicht zitierfähig</a:t>
            </a:r>
          </a:p>
          <a:p>
            <a:pPr lvl="1"/>
            <a:r>
              <a:rPr lang="de-DE" dirty="0" smtClean="0"/>
              <a:t>Werke ohne Nennung eines Autors</a:t>
            </a:r>
          </a:p>
          <a:p>
            <a:pPr lvl="1"/>
            <a:r>
              <a:rPr lang="de-DE" dirty="0" smtClean="0"/>
              <a:t>Standard- oder Schülerlexika</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6</a:t>
            </a:fld>
            <a:endParaRPr lang="de-DE"/>
          </a:p>
        </p:txBody>
      </p:sp>
    </p:spTree>
    <p:extLst>
      <p:ext uri="{BB962C8B-B14F-4D97-AF65-F5344CB8AC3E}">
        <p14:creationId xmlns:p14="http://schemas.microsoft.com/office/powerpoint/2010/main" val="36492776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smtClean="0"/>
              <a:t>Web </a:t>
            </a:r>
            <a:r>
              <a:rPr lang="de-DE" noProof="0" dirty="0" err="1" smtClean="0"/>
              <a:t>of</a:t>
            </a:r>
            <a:r>
              <a:rPr lang="de-DE" noProof="0" dirty="0" smtClean="0"/>
              <a:t> Science</a:t>
            </a:r>
            <a:endParaRPr lang="de-DE" noProof="0" dirty="0"/>
          </a:p>
        </p:txBody>
      </p:sp>
      <p:pic>
        <p:nvPicPr>
          <p:cNvPr id="19" name="Inhaltsplatzhalter 18" descr="wos_detail.PNG"/>
          <p:cNvPicPr>
            <a:picLocks noGrp="1" noChangeAspect="1"/>
          </p:cNvPicPr>
          <p:nvPr>
            <p:ph idx="1"/>
          </p:nvPr>
        </p:nvPicPr>
        <p:blipFill>
          <a:blip r:embed="rId2" cstate="print"/>
          <a:srcRect l="290" t="10615" r="580" b="4246"/>
          <a:stretch>
            <a:fillRect/>
          </a:stretch>
        </p:blipFill>
        <p:spPr>
          <a:xfrm>
            <a:off x="755576" y="1746072"/>
            <a:ext cx="7500178" cy="4403279"/>
          </a:xfrm>
          <a:prstGeom prst="rect">
            <a:avLst/>
          </a:prstGeom>
          <a:ln>
            <a:noFill/>
          </a:ln>
          <a:effectLst>
            <a:outerShdw blurRad="292100" dist="139700" dir="2700000" algn="tl" rotWithShape="0">
              <a:srgbClr val="333333">
                <a:alpha val="65000"/>
              </a:srgbClr>
            </a:outerShdw>
          </a:effectLst>
        </p:spPr>
      </p:pic>
      <p:sp>
        <p:nvSpPr>
          <p:cNvPr id="7" name="Abgerundetes Rechteck 6"/>
          <p:cNvSpPr/>
          <p:nvPr/>
        </p:nvSpPr>
        <p:spPr>
          <a:xfrm>
            <a:off x="2555776" y="3129539"/>
            <a:ext cx="2016224"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Bibliografische Angaben</a:t>
            </a:r>
            <a:endParaRPr lang="de-DE" sz="1200" dirty="0">
              <a:solidFill>
                <a:schemeClr val="bg1"/>
              </a:solidFill>
            </a:endParaRPr>
          </a:p>
        </p:txBody>
      </p:sp>
      <p:sp>
        <p:nvSpPr>
          <p:cNvPr id="8" name="Abgerundetes Rechteck 7"/>
          <p:cNvSpPr/>
          <p:nvPr/>
        </p:nvSpPr>
        <p:spPr>
          <a:xfrm>
            <a:off x="3923928" y="5145763"/>
            <a:ext cx="1224136" cy="36004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Weitere Informationen</a:t>
            </a:r>
            <a:endParaRPr lang="de-DE" sz="1200" dirty="0">
              <a:solidFill>
                <a:schemeClr val="bg1"/>
              </a:solidFill>
            </a:endParaRPr>
          </a:p>
        </p:txBody>
      </p:sp>
      <p:sp>
        <p:nvSpPr>
          <p:cNvPr id="9" name="Abgerundetes Rechteck 8"/>
          <p:cNvSpPr/>
          <p:nvPr/>
        </p:nvSpPr>
        <p:spPr>
          <a:xfrm>
            <a:off x="7775848" y="2625483"/>
            <a:ext cx="1368152"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Zitationsanalyse</a:t>
            </a:r>
            <a:endParaRPr lang="de-DE" sz="1200" dirty="0">
              <a:solidFill>
                <a:schemeClr val="bg1"/>
              </a:solidFill>
            </a:endParaRPr>
          </a:p>
        </p:txBody>
      </p:sp>
      <p:cxnSp>
        <p:nvCxnSpPr>
          <p:cNvPr id="11" name="Gerade Verbindung mit Pfeil 10"/>
          <p:cNvCxnSpPr>
            <a:stCxn id="9" idx="1"/>
          </p:cNvCxnSpPr>
          <p:nvPr/>
        </p:nvCxnSpPr>
        <p:spPr>
          <a:xfrm flipH="1">
            <a:off x="7452320" y="2769499"/>
            <a:ext cx="323528"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Abgerundetes Rechteck 13"/>
          <p:cNvSpPr/>
          <p:nvPr/>
        </p:nvSpPr>
        <p:spPr>
          <a:xfrm>
            <a:off x="899592" y="2100221"/>
            <a:ext cx="1008112"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2555776" y="1689379"/>
            <a:ext cx="1440160" cy="28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de-DE" sz="1200" dirty="0" smtClean="0">
                <a:solidFill>
                  <a:schemeClr val="bg1"/>
                </a:solidFill>
              </a:rPr>
              <a:t>Kommt später …</a:t>
            </a:r>
            <a:endParaRPr lang="de-DE" sz="1200" dirty="0">
              <a:solidFill>
                <a:schemeClr val="bg1"/>
              </a:solidFill>
            </a:endParaRPr>
          </a:p>
        </p:txBody>
      </p:sp>
      <p:cxnSp>
        <p:nvCxnSpPr>
          <p:cNvPr id="16" name="Gerade Verbindung mit Pfeil 15"/>
          <p:cNvCxnSpPr>
            <a:stCxn id="15" idx="1"/>
            <a:endCxn id="14" idx="3"/>
          </p:cNvCxnSpPr>
          <p:nvPr/>
        </p:nvCxnSpPr>
        <p:spPr>
          <a:xfrm flipH="1">
            <a:off x="1907704" y="1833395"/>
            <a:ext cx="648072" cy="3388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8" idx="2"/>
          </p:cNvCxnSpPr>
          <p:nvPr/>
        </p:nvCxnSpPr>
        <p:spPr>
          <a:xfrm flipH="1">
            <a:off x="4533900" y="5505803"/>
            <a:ext cx="2096" cy="65950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39286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Übung</a:t>
            </a:r>
            <a:endParaRPr lang="de-DE" dirty="0"/>
          </a:p>
        </p:txBody>
      </p:sp>
      <p:sp>
        <p:nvSpPr>
          <p:cNvPr id="3" name="Inhaltsplatzhalter 2"/>
          <p:cNvSpPr>
            <a:spLocks noGrp="1"/>
          </p:cNvSpPr>
          <p:nvPr>
            <p:ph idx="1"/>
          </p:nvPr>
        </p:nvSpPr>
        <p:spPr/>
        <p:txBody>
          <a:bodyPr/>
          <a:lstStyle/>
          <a:p>
            <a:r>
              <a:rPr lang="de-DE" dirty="0"/>
              <a:t>Führen Sie </a:t>
            </a:r>
            <a:r>
              <a:rPr lang="de-DE" dirty="0" smtClean="0"/>
              <a:t>nun auf </a:t>
            </a:r>
            <a:r>
              <a:rPr lang="de-DE" b="1" dirty="0" smtClean="0"/>
              <a:t>Web </a:t>
            </a:r>
            <a:r>
              <a:rPr lang="de-DE" b="1" dirty="0" err="1" smtClean="0"/>
              <a:t>of</a:t>
            </a:r>
            <a:r>
              <a:rPr lang="de-DE" b="1" dirty="0" smtClean="0"/>
              <a:t> Science</a:t>
            </a:r>
            <a:r>
              <a:rPr lang="de-DE" dirty="0" smtClean="0"/>
              <a:t> </a:t>
            </a:r>
            <a:r>
              <a:rPr lang="de-DE" dirty="0"/>
              <a:t>eine Suche zu Ihrem Thema </a:t>
            </a:r>
            <a:r>
              <a:rPr lang="de-DE" dirty="0" smtClean="0"/>
              <a:t>durch</a:t>
            </a:r>
            <a:endParaRPr lang="de-DE" dirty="0"/>
          </a:p>
          <a:p>
            <a:pPr lvl="1"/>
            <a:r>
              <a:rPr lang="de-DE" dirty="0" smtClean="0"/>
              <a:t>Machen Sie sich mit den Filtermöglichkeiten vertraut</a:t>
            </a:r>
            <a:endParaRPr lang="de-DE" dirty="0"/>
          </a:p>
          <a:p>
            <a:pPr lvl="1"/>
            <a:r>
              <a:rPr lang="de-DE" dirty="0" smtClean="0"/>
              <a:t>Sortieren Sie die erhaltenen Ergebnisse nach Zitationshäufigkeit</a:t>
            </a:r>
          </a:p>
          <a:p>
            <a:pPr lvl="1"/>
            <a:r>
              <a:rPr lang="de-DE" dirty="0" smtClean="0"/>
              <a:t>Schauen Sie sich die zitierenden Veröffentlichungen eines Artikels Ihrer Wahl an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70</a:t>
            </a:fld>
            <a:endParaRPr lang="de-DE"/>
          </a:p>
        </p:txBody>
      </p:sp>
    </p:spTree>
    <p:extLst>
      <p:ext uri="{BB962C8B-B14F-4D97-AF65-F5344CB8AC3E}">
        <p14:creationId xmlns:p14="http://schemas.microsoft.com/office/powerpoint/2010/main" val="4285686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noProof="0" dirty="0" smtClean="0"/>
              <a:t>Web </a:t>
            </a:r>
            <a:r>
              <a:rPr lang="de-DE" altLang="de-DE" noProof="0" dirty="0" err="1" smtClean="0"/>
              <a:t>of</a:t>
            </a:r>
            <a:r>
              <a:rPr lang="de-DE" altLang="de-DE" noProof="0" dirty="0" smtClean="0"/>
              <a:t> </a:t>
            </a:r>
            <a:r>
              <a:rPr lang="de-DE" altLang="de-DE" noProof="0" dirty="0" err="1" smtClean="0"/>
              <a:t>science</a:t>
            </a:r>
            <a:endParaRPr lang="de-DE" noProof="0" dirty="0"/>
          </a:p>
        </p:txBody>
      </p:sp>
      <p:sp>
        <p:nvSpPr>
          <p:cNvPr id="3" name="Inhaltsplatzhalter 2"/>
          <p:cNvSpPr>
            <a:spLocks noGrp="1"/>
          </p:cNvSpPr>
          <p:nvPr>
            <p:ph idx="1"/>
          </p:nvPr>
        </p:nvSpPr>
        <p:spPr/>
        <p:txBody>
          <a:bodyPr/>
          <a:lstStyle/>
          <a:p>
            <a:r>
              <a:rPr lang="de-DE" noProof="0" dirty="0" smtClean="0"/>
              <a:t>Zitationsanalyse im Web </a:t>
            </a:r>
            <a:r>
              <a:rPr lang="de-DE" noProof="0" dirty="0" err="1" smtClean="0"/>
              <a:t>of</a:t>
            </a:r>
            <a:r>
              <a:rPr lang="de-DE" noProof="0" dirty="0" smtClean="0"/>
              <a:t> Science</a:t>
            </a:r>
          </a:p>
          <a:p>
            <a:endParaRPr lang="de-DE" sz="2000" kern="0" dirty="0" smtClean="0">
              <a:sym typeface="Arial" panose="020B0604020202020204" pitchFamily="34" charset="0"/>
            </a:endParaRPr>
          </a:p>
          <a:p>
            <a:endParaRPr lang="de-DE" sz="2000" kern="0" dirty="0">
              <a:sym typeface="Arial" panose="020B0604020202020204" pitchFamily="34" charset="0"/>
            </a:endParaRPr>
          </a:p>
          <a:p>
            <a:endParaRPr lang="de-DE" sz="2000" kern="0" dirty="0" smtClean="0">
              <a:sym typeface="Arial" panose="020B0604020202020204" pitchFamily="34" charset="0"/>
            </a:endParaRPr>
          </a:p>
          <a:p>
            <a:endParaRPr lang="de-DE" sz="2000" kern="0" dirty="0">
              <a:sym typeface="Arial" panose="020B0604020202020204" pitchFamily="34" charset="0"/>
            </a:endParaRPr>
          </a:p>
          <a:p>
            <a:endParaRPr lang="de-DE" sz="2000" kern="0" dirty="0" smtClean="0">
              <a:sym typeface="Arial" panose="020B0604020202020204" pitchFamily="34" charset="0"/>
            </a:endParaRPr>
          </a:p>
          <a:p>
            <a:endParaRPr lang="de-DE" sz="2000" kern="0" dirty="0">
              <a:sym typeface="Arial" panose="020B0604020202020204" pitchFamily="34" charset="0"/>
            </a:endParaRPr>
          </a:p>
          <a:p>
            <a:endParaRPr lang="de-DE" sz="2000" kern="0" dirty="0" smtClean="0">
              <a:sym typeface="Arial" panose="020B0604020202020204" pitchFamily="34" charset="0"/>
            </a:endParaRPr>
          </a:p>
          <a:p>
            <a:pPr marL="0" indent="0">
              <a:buNone/>
            </a:pPr>
            <a:endParaRPr lang="de-DE" sz="2000" kern="0" dirty="0" smtClean="0">
              <a:sym typeface="Arial" panose="020B0604020202020204" pitchFamily="34" charset="0"/>
            </a:endParaRPr>
          </a:p>
          <a:p>
            <a:pPr marL="0" indent="0">
              <a:buNone/>
            </a:pPr>
            <a:r>
              <a:rPr lang="de-DE" sz="2000" kern="0" dirty="0" smtClean="0">
                <a:sym typeface="Arial" panose="020B0604020202020204" pitchFamily="34" charset="0"/>
              </a:rPr>
              <a:t>Quelle</a:t>
            </a:r>
            <a:r>
              <a:rPr lang="de-DE" sz="2000" kern="0" dirty="0">
                <a:sym typeface="Arial" panose="020B0604020202020204" pitchFamily="34" charset="0"/>
              </a:rPr>
              <a:t>: </a:t>
            </a:r>
            <a:r>
              <a:rPr lang="de-DE" sz="2000" kern="0" dirty="0" err="1">
                <a:sym typeface="Arial" panose="020B0604020202020204" pitchFamily="34" charset="0"/>
              </a:rPr>
              <a:t>Gantert</a:t>
            </a:r>
            <a:r>
              <a:rPr lang="de-DE" sz="2000" kern="0" dirty="0">
                <a:sym typeface="Arial" panose="020B0604020202020204" pitchFamily="34" charset="0"/>
              </a:rPr>
              <a:t>, Klaus / Hacker, Rupert: Bibliothekarisches Grundwissen, 8. Auflage, München: K. G. Saur 2008, S. 323.</a:t>
            </a:r>
          </a:p>
          <a:p>
            <a:endParaRPr lang="de-DE" noProof="0" dirty="0"/>
          </a:p>
        </p:txBody>
      </p:sp>
      <p:sp>
        <p:nvSpPr>
          <p:cNvPr id="4" name="Textfeld 3"/>
          <p:cNvSpPr txBox="1"/>
          <p:nvPr/>
        </p:nvSpPr>
        <p:spPr>
          <a:xfrm>
            <a:off x="3564830" y="4378251"/>
            <a:ext cx="2521223" cy="307777"/>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prospektive   Suche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3448964401"/>
              </p:ext>
            </p:extLst>
          </p:nvPr>
        </p:nvGraphicFramePr>
        <p:xfrm>
          <a:off x="1981596" y="2060848"/>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417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1977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2771225493"/>
              </p:ext>
            </p:extLst>
          </p:nvPr>
        </p:nvGraphicFramePr>
        <p:xfrm>
          <a:off x="3997819" y="2080099"/>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8354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248565326"/>
              </p:ext>
            </p:extLst>
          </p:nvPr>
        </p:nvGraphicFramePr>
        <p:xfrm>
          <a:off x="6014041" y="2080099"/>
          <a:ext cx="1438275" cy="456565"/>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9814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085937263"/>
              </p:ext>
            </p:extLst>
          </p:nvPr>
        </p:nvGraphicFramePr>
        <p:xfrm>
          <a:off x="3133725" y="3203761"/>
          <a:ext cx="1438275" cy="1141414"/>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3287400512"/>
              </p:ext>
            </p:extLst>
          </p:nvPr>
        </p:nvGraphicFramePr>
        <p:xfrm>
          <a:off x="6014045" y="3203761"/>
          <a:ext cx="1438275" cy="913131"/>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B</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2899415666"/>
              </p:ext>
            </p:extLst>
          </p:nvPr>
        </p:nvGraphicFramePr>
        <p:xfrm>
          <a:off x="2341637"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X</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elle 10"/>
          <p:cNvGraphicFramePr>
            <a:graphicFrameLocks noGrp="1"/>
          </p:cNvGraphicFramePr>
          <p:nvPr>
            <p:extLst>
              <p:ext uri="{D42A27DB-BD31-4B8C-83A1-F6EECF244321}">
                <p14:modId xmlns:p14="http://schemas.microsoft.com/office/powerpoint/2010/main" val="18871835"/>
              </p:ext>
            </p:extLst>
          </p:nvPr>
        </p:nvGraphicFramePr>
        <p:xfrm>
          <a:off x="4573885" y="4859945"/>
          <a:ext cx="1438275" cy="684848"/>
        </p:xfrm>
        <a:graphic>
          <a:graphicData uri="http://schemas.openxmlformats.org/drawingml/2006/table">
            <a:tbl>
              <a:tblPr firstRow="1" firstCol="1" bandRow="1"/>
              <a:tblGrid>
                <a:gridCol w="1438275">
                  <a:extLst>
                    <a:ext uri="{9D8B030D-6E8A-4147-A177-3AD203B41FA5}">
                      <a16:colId xmlns:a16="http://schemas.microsoft.com/office/drawing/2014/main" val="20000"/>
                    </a:ext>
                  </a:extLst>
                </a:gridCol>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cxnSp>
        <p:nvCxnSpPr>
          <p:cNvPr id="13" name="Gerader Verbinder 17"/>
          <p:cNvCxnSpPr/>
          <p:nvPr/>
        </p:nvCxnSpPr>
        <p:spPr bwMode="auto">
          <a:xfrm flipH="1">
            <a:off x="2989709" y="3779825"/>
            <a:ext cx="1440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Gerader Verbinder 20"/>
          <p:cNvCxnSpPr/>
          <p:nvPr/>
        </p:nvCxnSpPr>
        <p:spPr bwMode="auto">
          <a:xfrm flipH="1" flipV="1">
            <a:off x="2988762" y="3131753"/>
            <a:ext cx="947" cy="64807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Gerader Verbinder 22"/>
          <p:cNvCxnSpPr/>
          <p:nvPr/>
        </p:nvCxnSpPr>
        <p:spPr bwMode="auto">
          <a:xfrm>
            <a:off x="2988762" y="3131753"/>
            <a:ext cx="37444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Gerader Verbinder 27"/>
          <p:cNvCxnSpPr/>
          <p:nvPr/>
        </p:nvCxnSpPr>
        <p:spPr bwMode="auto">
          <a:xfrm flipH="1">
            <a:off x="2845693" y="3995849"/>
            <a:ext cx="28803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Gerader Verbinder 29"/>
          <p:cNvCxnSpPr/>
          <p:nvPr/>
        </p:nvCxnSpPr>
        <p:spPr bwMode="auto">
          <a:xfrm flipH="1" flipV="1">
            <a:off x="2844748" y="3059745"/>
            <a:ext cx="945" cy="93610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erader Verbinder 31"/>
          <p:cNvCxnSpPr/>
          <p:nvPr/>
        </p:nvCxnSpPr>
        <p:spPr bwMode="auto">
          <a:xfrm>
            <a:off x="2844748" y="3059745"/>
            <a:ext cx="1872208"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Gerader Verbinder 34"/>
          <p:cNvCxnSpPr/>
          <p:nvPr/>
        </p:nvCxnSpPr>
        <p:spPr bwMode="auto">
          <a:xfrm flipH="1">
            <a:off x="2700734" y="4211873"/>
            <a:ext cx="432991"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Gerade Verbindung mit Pfeil 19"/>
          <p:cNvCxnSpPr>
            <a:endCxn id="5" idx="2"/>
          </p:cNvCxnSpPr>
          <p:nvPr/>
        </p:nvCxnSpPr>
        <p:spPr bwMode="auto">
          <a:xfrm flipH="1" flipV="1">
            <a:off x="2700733" y="2517413"/>
            <a:ext cx="2" cy="169446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p:cNvCxnSpPr>
            <a:endCxn id="6" idx="2"/>
          </p:cNvCxnSpPr>
          <p:nvPr/>
        </p:nvCxnSpPr>
        <p:spPr bwMode="auto">
          <a:xfrm flipV="1">
            <a:off x="4716956" y="2536664"/>
            <a:ext cx="0" cy="52308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p:cNvCxnSpPr>
            <a:endCxn id="7" idx="2"/>
          </p:cNvCxnSpPr>
          <p:nvPr/>
        </p:nvCxnSpPr>
        <p:spPr bwMode="auto">
          <a:xfrm flipV="1">
            <a:off x="6732236" y="2536664"/>
            <a:ext cx="942" cy="60033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bwMode="auto">
          <a:xfrm>
            <a:off x="4573885" y="3419785"/>
            <a:ext cx="144016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4" name="Gerader Verbinder 58"/>
          <p:cNvCxnSpPr/>
          <p:nvPr/>
        </p:nvCxnSpPr>
        <p:spPr bwMode="auto">
          <a:xfrm>
            <a:off x="4573885" y="3491793"/>
            <a:ext cx="216024"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Gerader Verbinder 60"/>
          <p:cNvCxnSpPr/>
          <p:nvPr/>
        </p:nvCxnSpPr>
        <p:spPr bwMode="auto">
          <a:xfrm>
            <a:off x="4789909" y="3491793"/>
            <a:ext cx="0" cy="115212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Gerader Verbinder 67"/>
          <p:cNvCxnSpPr/>
          <p:nvPr/>
        </p:nvCxnSpPr>
        <p:spPr bwMode="auto">
          <a:xfrm>
            <a:off x="4789909" y="4643921"/>
            <a:ext cx="50311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Gerader Verbinder 69"/>
          <p:cNvCxnSpPr/>
          <p:nvPr/>
        </p:nvCxnSpPr>
        <p:spPr bwMode="auto">
          <a:xfrm flipH="1">
            <a:off x="3061717" y="4643921"/>
            <a:ext cx="172819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Gerade Verbindung mit Pfeil 27"/>
          <p:cNvCxnSpPr>
            <a:endCxn id="10" idx="0"/>
          </p:cNvCxnSpPr>
          <p:nvPr/>
        </p:nvCxnSpPr>
        <p:spPr bwMode="auto">
          <a:xfrm flipH="1">
            <a:off x="3060774"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p:cNvCxnSpPr>
            <a:endCxn id="11" idx="0"/>
          </p:cNvCxnSpPr>
          <p:nvPr/>
        </p:nvCxnSpPr>
        <p:spPr bwMode="auto">
          <a:xfrm flipH="1">
            <a:off x="5293022" y="4643921"/>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30" name="Textfeld 29"/>
          <p:cNvSpPr txBox="1"/>
          <p:nvPr/>
        </p:nvSpPr>
        <p:spPr>
          <a:xfrm>
            <a:off x="3347861" y="2797132"/>
            <a:ext cx="2737247" cy="307777"/>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retrospektive   Suche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sp>
        <p:nvSpPr>
          <p:cNvPr id="31" name="Textfeld 30"/>
          <p:cNvSpPr txBox="1"/>
          <p:nvPr/>
        </p:nvSpPr>
        <p:spPr>
          <a:xfrm>
            <a:off x="4825180" y="3158175"/>
            <a:ext cx="1421470" cy="523220"/>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verwandte </a:t>
            </a:r>
          </a:p>
          <a:p>
            <a:r>
              <a:rPr lang="de-DE" sz="1400" dirty="0" smtClean="0">
                <a:latin typeface="Verdana" panose="020B0604030504040204" pitchFamily="34" charset="0"/>
                <a:ea typeface="Verdana" panose="020B0604030504040204" pitchFamily="34" charset="0"/>
                <a:cs typeface="Verdana" panose="020B0604030504040204" pitchFamily="34" charset="0"/>
              </a:rPr>
              <a:t>Aufsätze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pic>
        <p:nvPicPr>
          <p:cNvPr id="32" name="Grafik 31" descr="man-156793_640.png"/>
          <p:cNvPicPr>
            <a:picLocks noChangeAspect="1"/>
          </p:cNvPicPr>
          <p:nvPr/>
        </p:nvPicPr>
        <p:blipFill>
          <a:blip r:embed="rId2" cstate="print"/>
          <a:stretch>
            <a:fillRect/>
          </a:stretch>
        </p:blipFill>
        <p:spPr>
          <a:xfrm>
            <a:off x="7440962" y="72008"/>
            <a:ext cx="1595534" cy="1772816"/>
          </a:xfrm>
          <a:prstGeom prst="rect">
            <a:avLst/>
          </a:prstGeom>
        </p:spPr>
      </p:pic>
      <p:sp>
        <p:nvSpPr>
          <p:cNvPr id="33" name="Textfeld 32"/>
          <p:cNvSpPr txBox="1"/>
          <p:nvPr/>
        </p:nvSpPr>
        <p:spPr>
          <a:xfrm>
            <a:off x="7611865" y="1860793"/>
            <a:ext cx="1253728" cy="200055"/>
          </a:xfrm>
          <a:prstGeom prst="rect">
            <a:avLst/>
          </a:prstGeom>
          <a:noFill/>
        </p:spPr>
        <p:txBody>
          <a:bodyPr wrap="square" rtlCol="0">
            <a:spAutoFit/>
          </a:bodyPr>
          <a:lstStyle/>
          <a:p>
            <a:r>
              <a:rPr lang="de-DE" sz="700" dirty="0" smtClean="0">
                <a:latin typeface="+mj-lt"/>
              </a:rPr>
              <a:t>Quelle: pixabay.com (CC0)</a:t>
            </a:r>
            <a:endParaRPr lang="de-DE" sz="7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50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100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50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50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nodeType="withEffect">
                                  <p:stCondLst>
                                    <p:cond delay="50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50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50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24"/>
                                        </p:tgtEl>
                                        <p:attrNameLst>
                                          <p:attrName>style.visibility</p:attrName>
                                        </p:attrNameLst>
                                      </p:cBhvr>
                                      <p:to>
                                        <p:strVal val="visible"/>
                                      </p:to>
                                    </p:set>
                                  </p:childTnLst>
                                </p:cTn>
                              </p:par>
                              <p:par>
                                <p:cTn id="59" presetID="1" presetClass="entr" presetSubtype="0" fill="hold" grpId="0" nodeType="withEffect">
                                  <p:stCondLst>
                                    <p:cond delay="100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p:bldP spid="3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Schritte 4., 5. und 6.</a:t>
            </a:r>
            <a:endParaRPr lang="de-DE" dirty="0"/>
          </a:p>
        </p:txBody>
      </p:sp>
      <p:sp>
        <p:nvSpPr>
          <p:cNvPr id="3" name="Titel 2"/>
          <p:cNvSpPr>
            <a:spLocks noGrp="1"/>
          </p:cNvSpPr>
          <p:nvPr>
            <p:ph type="title"/>
          </p:nvPr>
        </p:nvSpPr>
        <p:spPr/>
        <p:txBody>
          <a:bodyPr/>
          <a:lstStyle/>
          <a:p>
            <a:r>
              <a:rPr lang="de-DE" dirty="0" smtClean="0"/>
              <a:t>Literaturauswahl, </a:t>
            </a:r>
            <a:r>
              <a:rPr lang="de-DE" dirty="0" err="1" smtClean="0"/>
              <a:t>auswertung</a:t>
            </a:r>
            <a:r>
              <a:rPr lang="de-DE" dirty="0" smtClean="0"/>
              <a:t> und </a:t>
            </a:r>
            <a:r>
              <a:rPr lang="de-DE" dirty="0" err="1" smtClean="0"/>
              <a:t>dokumentation</a:t>
            </a:r>
            <a:endParaRPr lang="de-DE" dirty="0"/>
          </a:p>
        </p:txBody>
      </p:sp>
    </p:spTree>
    <p:extLst>
      <p:ext uri="{BB962C8B-B14F-4D97-AF65-F5344CB8AC3E}">
        <p14:creationId xmlns:p14="http://schemas.microsoft.com/office/powerpoint/2010/main" val="32899947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 Auswählen</a:t>
            </a:r>
            <a:endParaRPr lang="de-DE" dirty="0"/>
          </a:p>
        </p:txBody>
      </p:sp>
      <p:sp>
        <p:nvSpPr>
          <p:cNvPr id="3" name="Inhaltsplatzhalter 2"/>
          <p:cNvSpPr>
            <a:spLocks noGrp="1"/>
          </p:cNvSpPr>
          <p:nvPr>
            <p:ph idx="1"/>
          </p:nvPr>
        </p:nvSpPr>
        <p:spPr/>
        <p:txBody>
          <a:bodyPr/>
          <a:lstStyle/>
          <a:p>
            <a:r>
              <a:rPr lang="de-DE" dirty="0" smtClean="0"/>
              <a:t>Die Auswahl der Literatur erfolgt in Schritten</a:t>
            </a:r>
          </a:p>
          <a:p>
            <a:pPr marL="671493" lvl="1" indent="-457200">
              <a:buFont typeface="+mj-lt"/>
              <a:buAutoNum type="arabicPeriod"/>
            </a:pPr>
            <a:r>
              <a:rPr lang="de-DE" dirty="0" smtClean="0"/>
              <a:t>Vorauswahl anhand der Titel der gefundenen Treffer</a:t>
            </a:r>
          </a:p>
          <a:p>
            <a:pPr marL="671493" lvl="1" indent="-457200">
              <a:buFont typeface="+mj-lt"/>
              <a:buAutoNum type="arabicPeriod"/>
            </a:pPr>
            <a:r>
              <a:rPr lang="de-DE" dirty="0" smtClean="0"/>
              <a:t>Auswahl anhand der Abstracts der Artikel</a:t>
            </a:r>
          </a:p>
          <a:p>
            <a:pPr lvl="2"/>
            <a:r>
              <a:rPr lang="de-DE" dirty="0" smtClean="0"/>
              <a:t>Diese bieten eine Übersicht über Ziele, Methoden, Ergebnisse</a:t>
            </a:r>
          </a:p>
          <a:p>
            <a:pPr marL="671493" lvl="1" indent="-457200">
              <a:buFont typeface="+mj-lt"/>
              <a:buAutoNum type="arabicPeriod"/>
            </a:pPr>
            <a:r>
              <a:rPr lang="de-DE" dirty="0" smtClean="0"/>
              <a:t>Notieren der Anzahl ursprünglich gefundenen, der verworfenen und der ausgewählten Artikel</a:t>
            </a:r>
          </a:p>
          <a:p>
            <a:pPr marL="671493" lvl="1" indent="-457200">
              <a:buFont typeface="+mj-lt"/>
              <a:buAutoNum type="arabicPeriod"/>
            </a:pP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73</a:t>
            </a:fld>
            <a:endParaRPr lang="de-DE"/>
          </a:p>
        </p:txBody>
      </p:sp>
    </p:spTree>
    <p:extLst>
      <p:ext uri="{BB962C8B-B14F-4D97-AF65-F5344CB8AC3E}">
        <p14:creationId xmlns:p14="http://schemas.microsoft.com/office/powerpoint/2010/main" val="2814672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 auswerten</a:t>
            </a:r>
            <a:endParaRPr lang="de-DE" dirty="0"/>
          </a:p>
        </p:txBody>
      </p:sp>
      <p:sp>
        <p:nvSpPr>
          <p:cNvPr id="3" name="Inhaltsplatzhalter 2"/>
          <p:cNvSpPr>
            <a:spLocks noGrp="1"/>
          </p:cNvSpPr>
          <p:nvPr>
            <p:ph idx="1"/>
          </p:nvPr>
        </p:nvSpPr>
        <p:spPr/>
        <p:txBody>
          <a:bodyPr/>
          <a:lstStyle/>
          <a:p>
            <a:r>
              <a:rPr lang="de-DE" dirty="0" smtClean="0"/>
              <a:t>Artikel im Original lesen</a:t>
            </a:r>
          </a:p>
          <a:p>
            <a:pPr lvl="1"/>
            <a:r>
              <a:rPr lang="de-DE" dirty="0" smtClean="0"/>
              <a:t>Qualität beurteilen</a:t>
            </a:r>
          </a:p>
          <a:p>
            <a:pPr lvl="1"/>
            <a:r>
              <a:rPr lang="de-DE" dirty="0" smtClean="0"/>
              <a:t>Relevanz für die eigene Arbeit (erneut) beurteilen</a:t>
            </a:r>
          </a:p>
          <a:p>
            <a:pPr lvl="1"/>
            <a:r>
              <a:rPr lang="de-DE" dirty="0" smtClean="0"/>
              <a:t>Wichtige Informationen ggf. markieren oder herausschreiben (Quellenangabe nicht vergessen!)</a:t>
            </a:r>
          </a:p>
          <a:p>
            <a:pPr lvl="1"/>
            <a:r>
              <a:rPr lang="de-DE" dirty="0" smtClean="0"/>
              <a:t>Erstellen eigener Zusammenfassungen kann die Arbeit vereinfachen</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74</a:t>
            </a:fld>
            <a:endParaRPr lang="de-DE"/>
          </a:p>
        </p:txBody>
      </p:sp>
    </p:spTree>
    <p:extLst>
      <p:ext uri="{BB962C8B-B14F-4D97-AF65-F5344CB8AC3E}">
        <p14:creationId xmlns:p14="http://schemas.microsoft.com/office/powerpoint/2010/main" val="11046336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Vorgehen dokumentieren</a:t>
            </a:r>
            <a:endParaRPr lang="de-DE" dirty="0"/>
          </a:p>
        </p:txBody>
      </p:sp>
      <p:sp>
        <p:nvSpPr>
          <p:cNvPr id="3" name="Inhaltsplatzhalter 2"/>
          <p:cNvSpPr>
            <a:spLocks noGrp="1"/>
          </p:cNvSpPr>
          <p:nvPr>
            <p:ph idx="1"/>
          </p:nvPr>
        </p:nvSpPr>
        <p:spPr/>
        <p:txBody>
          <a:bodyPr/>
          <a:lstStyle/>
          <a:p>
            <a:pPr marL="216000" indent="-216000">
              <a:spcAft>
                <a:spcPts val="420"/>
              </a:spcAft>
            </a:pPr>
            <a:r>
              <a:rPr lang="de-DE" sz="2000" dirty="0"/>
              <a:t>Das beschriebene Vorgehen </a:t>
            </a:r>
            <a:r>
              <a:rPr lang="de-DE" sz="2000" dirty="0" smtClean="0"/>
              <a:t>sollte man dokumentieren</a:t>
            </a:r>
            <a:endParaRPr lang="de-DE" sz="2000" dirty="0"/>
          </a:p>
          <a:p>
            <a:pPr marL="216000" indent="-216000">
              <a:spcAft>
                <a:spcPts val="420"/>
              </a:spcAft>
            </a:pPr>
            <a:r>
              <a:rPr lang="de-DE" sz="2000" dirty="0"/>
              <a:t>die Literaturrecherche muss in allen Punkten nachvollziehbar sein</a:t>
            </a:r>
          </a:p>
          <a:p>
            <a:pPr marL="216000" indent="-216000">
              <a:spcAft>
                <a:spcPts val="420"/>
              </a:spcAft>
            </a:pPr>
            <a:r>
              <a:rPr lang="de-DE" sz="2000" dirty="0"/>
              <a:t>Die Schritte 1 bis 4 können auch anhand einer grafischen Darstellung dokumentiert </a:t>
            </a:r>
            <a:r>
              <a:rPr lang="de-DE" sz="2000" dirty="0" smtClean="0"/>
              <a:t>werde (s. nächste Folie)</a:t>
            </a:r>
            <a:endParaRPr lang="de-DE" sz="2000" dirty="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75</a:t>
            </a:fld>
            <a:endParaRPr lang="de-DE"/>
          </a:p>
        </p:txBody>
      </p:sp>
    </p:spTree>
    <p:extLst>
      <p:ext uri="{BB962C8B-B14F-4D97-AF65-F5344CB8AC3E}">
        <p14:creationId xmlns:p14="http://schemas.microsoft.com/office/powerpoint/2010/main" val="1764176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graphische Dokumentation</a:t>
            </a:r>
            <a:endParaRPr lang="de-DE" dirty="0"/>
          </a:p>
        </p:txBody>
      </p:sp>
      <p:sp>
        <p:nvSpPr>
          <p:cNvPr id="3" name="Inhaltsplatzhalter 2"/>
          <p:cNvSpPr>
            <a:spLocks noGrp="1"/>
          </p:cNvSpPr>
          <p:nvPr>
            <p:ph idx="1"/>
          </p:nvPr>
        </p:nvSpPr>
        <p:spPr/>
        <p:txBody>
          <a:bodyPr/>
          <a:lstStyle/>
          <a:p>
            <a:endParaRPr lang="de-DE" dirty="0" smtClean="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76</a:t>
            </a:fld>
            <a:endParaRPr lang="de-DE"/>
          </a:p>
        </p:txBody>
      </p:sp>
      <p:sp>
        <p:nvSpPr>
          <p:cNvPr id="9" name="Rechteck 8"/>
          <p:cNvSpPr/>
          <p:nvPr/>
        </p:nvSpPr>
        <p:spPr>
          <a:xfrm>
            <a:off x="755575" y="1700808"/>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a:solidFill>
                  <a:schemeClr val="bg1"/>
                </a:solidFill>
              </a:rPr>
              <a:t>Verwendete Datenbanken: …</a:t>
            </a:r>
          </a:p>
          <a:p>
            <a:r>
              <a:rPr lang="de-DE" sz="1400" dirty="0">
                <a:solidFill>
                  <a:schemeClr val="bg1"/>
                </a:solidFill>
              </a:rPr>
              <a:t>Verwendete Suchbegriffe: …</a:t>
            </a: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sp>
        <p:nvSpPr>
          <p:cNvPr id="10" name="Rechteck 9"/>
          <p:cNvSpPr/>
          <p:nvPr/>
        </p:nvSpPr>
        <p:spPr>
          <a:xfrm>
            <a:off x="765104" y="2852936"/>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smtClean="0">
                <a:solidFill>
                  <a:schemeClr val="bg1"/>
                </a:solidFill>
              </a:rPr>
              <a:t>Auswahl über Titel</a:t>
            </a:r>
          </a:p>
          <a:p>
            <a:endParaRPr lang="de-DE" sz="1400" dirty="0" smtClean="0">
              <a:solidFill>
                <a:schemeClr val="bg1"/>
              </a:solidFill>
            </a:endParaRPr>
          </a:p>
          <a:p>
            <a:endParaRPr lang="de-DE" sz="1400" dirty="0" smtClean="0">
              <a:solidFill>
                <a:schemeClr val="bg1"/>
              </a:solidFill>
            </a:endParaRPr>
          </a:p>
          <a:p>
            <a:r>
              <a:rPr lang="de-DE" sz="1400" dirty="0" smtClean="0">
                <a:solidFill>
                  <a:schemeClr val="bg1"/>
                </a:solidFill>
              </a:rPr>
              <a:t>Artikel n =</a:t>
            </a:r>
          </a:p>
          <a:p>
            <a:endParaRPr lang="de-DE" sz="1400" dirty="0" err="1" smtClean="0">
              <a:solidFill>
                <a:schemeClr val="bg1"/>
              </a:solidFill>
            </a:endParaRPr>
          </a:p>
        </p:txBody>
      </p:sp>
      <p:sp>
        <p:nvSpPr>
          <p:cNvPr id="11" name="Rechteck 10"/>
          <p:cNvSpPr/>
          <p:nvPr/>
        </p:nvSpPr>
        <p:spPr>
          <a:xfrm>
            <a:off x="765104" y="4005064"/>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smtClean="0">
                <a:solidFill>
                  <a:schemeClr val="bg1"/>
                </a:solidFill>
              </a:rPr>
              <a:t>Auswahl über Abstracts</a:t>
            </a:r>
            <a:endParaRPr lang="de-DE" sz="1400" dirty="0">
              <a:solidFill>
                <a:schemeClr val="bg1"/>
              </a:solidFill>
            </a:endParaRPr>
          </a:p>
          <a:p>
            <a:endParaRPr lang="de-DE" sz="1400" dirty="0" smtClean="0">
              <a:solidFill>
                <a:schemeClr val="bg1"/>
              </a:solidFill>
            </a:endParaRP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sp>
        <p:nvSpPr>
          <p:cNvPr id="12" name="Rechteck 11"/>
          <p:cNvSpPr/>
          <p:nvPr/>
        </p:nvSpPr>
        <p:spPr>
          <a:xfrm>
            <a:off x="752302" y="5172559"/>
            <a:ext cx="2304257" cy="93610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de-DE" sz="1400" dirty="0" smtClean="0">
                <a:solidFill>
                  <a:schemeClr val="bg1"/>
                </a:solidFill>
              </a:rPr>
              <a:t>Auswahl über Volltext</a:t>
            </a:r>
            <a:endParaRPr lang="de-DE" sz="1400" dirty="0">
              <a:solidFill>
                <a:schemeClr val="bg1"/>
              </a:solidFill>
            </a:endParaRPr>
          </a:p>
          <a:p>
            <a:endParaRPr lang="de-DE" sz="1400" dirty="0" smtClean="0">
              <a:solidFill>
                <a:schemeClr val="bg1"/>
              </a:solidFill>
            </a:endParaRPr>
          </a:p>
          <a:p>
            <a:endParaRPr lang="de-DE" sz="1400" dirty="0">
              <a:solidFill>
                <a:schemeClr val="bg1"/>
              </a:solidFill>
            </a:endParaRPr>
          </a:p>
          <a:p>
            <a:r>
              <a:rPr lang="de-DE" sz="1400" dirty="0">
                <a:solidFill>
                  <a:schemeClr val="bg1"/>
                </a:solidFill>
              </a:rPr>
              <a:t>Artikel n =</a:t>
            </a:r>
          </a:p>
          <a:p>
            <a:endParaRPr lang="de-DE" sz="1400" dirty="0" err="1">
              <a:solidFill>
                <a:schemeClr val="bg1"/>
              </a:solidFill>
            </a:endParaRPr>
          </a:p>
        </p:txBody>
      </p:sp>
      <p:cxnSp>
        <p:nvCxnSpPr>
          <p:cNvPr id="14" name="Gerader Verbinder 13"/>
          <p:cNvCxnSpPr/>
          <p:nvPr/>
        </p:nvCxnSpPr>
        <p:spPr>
          <a:xfrm>
            <a:off x="755575" y="2276872"/>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5" name="Gerader Verbinder 14"/>
          <p:cNvCxnSpPr/>
          <p:nvPr/>
        </p:nvCxnSpPr>
        <p:spPr>
          <a:xfrm>
            <a:off x="765103" y="3429000"/>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6" name="Gerader Verbinder 15"/>
          <p:cNvCxnSpPr/>
          <p:nvPr/>
        </p:nvCxnSpPr>
        <p:spPr>
          <a:xfrm>
            <a:off x="765103" y="4581128"/>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17" name="Gerader Verbinder 16"/>
          <p:cNvCxnSpPr/>
          <p:nvPr/>
        </p:nvCxnSpPr>
        <p:spPr>
          <a:xfrm>
            <a:off x="752301" y="5733256"/>
            <a:ext cx="2304257" cy="0"/>
          </a:xfrm>
          <a:prstGeom prst="line">
            <a:avLst/>
          </a:prstGeom>
          <a:ln>
            <a:tailEnd type="none" w="lg" len="med"/>
          </a:ln>
        </p:spPr>
        <p:style>
          <a:lnRef idx="1">
            <a:schemeClr val="dk1"/>
          </a:lnRef>
          <a:fillRef idx="0">
            <a:schemeClr val="dk1"/>
          </a:fillRef>
          <a:effectRef idx="0">
            <a:schemeClr val="dk1"/>
          </a:effectRef>
          <a:fontRef idx="minor">
            <a:schemeClr val="tx1"/>
          </a:fontRef>
        </p:style>
      </p:cxnSp>
      <p:cxnSp>
        <p:nvCxnSpPr>
          <p:cNvPr id="21" name="Gerade Verbindung mit Pfeil 20"/>
          <p:cNvCxnSpPr/>
          <p:nvPr/>
        </p:nvCxnSpPr>
        <p:spPr>
          <a:xfrm>
            <a:off x="2195736" y="3429000"/>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a:xfrm>
            <a:off x="2267744" y="5733256"/>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feld 23"/>
          <p:cNvSpPr txBox="1"/>
          <p:nvPr/>
        </p:nvSpPr>
        <p:spPr>
          <a:xfrm>
            <a:off x="4499992" y="3320988"/>
            <a:ext cx="3456384" cy="215444"/>
          </a:xfrm>
          <a:prstGeom prst="rect">
            <a:avLst/>
          </a:prstGeom>
          <a:noFill/>
        </p:spPr>
        <p:txBody>
          <a:bodyPr wrap="square" lIns="0" tIns="0" rIns="0" bIns="0" rtlCol="0">
            <a:spAutoFit/>
          </a:bodyPr>
          <a:lstStyle/>
          <a:p>
            <a:pPr>
              <a:spcAft>
                <a:spcPts val="420"/>
              </a:spcAft>
            </a:pPr>
            <a:r>
              <a:rPr lang="de-DE" sz="1400" dirty="0" smtClean="0">
                <a:solidFill>
                  <a:schemeClr val="accent2"/>
                </a:solidFill>
                <a:latin typeface="+mn-lt"/>
              </a:rPr>
              <a:t>Ausschuss n =</a:t>
            </a:r>
          </a:p>
        </p:txBody>
      </p:sp>
      <p:sp>
        <p:nvSpPr>
          <p:cNvPr id="25" name="Textfeld 24"/>
          <p:cNvSpPr txBox="1"/>
          <p:nvPr/>
        </p:nvSpPr>
        <p:spPr>
          <a:xfrm>
            <a:off x="4499992" y="4473406"/>
            <a:ext cx="3456384" cy="215444"/>
          </a:xfrm>
          <a:prstGeom prst="rect">
            <a:avLst/>
          </a:prstGeom>
          <a:noFill/>
        </p:spPr>
        <p:txBody>
          <a:bodyPr wrap="square" lIns="0" tIns="0" rIns="0" bIns="0" rtlCol="0">
            <a:spAutoFit/>
          </a:bodyPr>
          <a:lstStyle/>
          <a:p>
            <a:pPr>
              <a:spcAft>
                <a:spcPts val="420"/>
              </a:spcAft>
            </a:pPr>
            <a:r>
              <a:rPr lang="de-DE" sz="1400" dirty="0" smtClean="0">
                <a:solidFill>
                  <a:schemeClr val="accent2"/>
                </a:solidFill>
                <a:latin typeface="+mn-lt"/>
              </a:rPr>
              <a:t>Ausschuss n =</a:t>
            </a:r>
          </a:p>
        </p:txBody>
      </p:sp>
      <p:sp>
        <p:nvSpPr>
          <p:cNvPr id="26" name="Textfeld 25"/>
          <p:cNvSpPr txBox="1"/>
          <p:nvPr/>
        </p:nvSpPr>
        <p:spPr>
          <a:xfrm>
            <a:off x="4499992" y="5625824"/>
            <a:ext cx="3456384" cy="215444"/>
          </a:xfrm>
          <a:prstGeom prst="rect">
            <a:avLst/>
          </a:prstGeom>
          <a:noFill/>
        </p:spPr>
        <p:txBody>
          <a:bodyPr wrap="square" lIns="0" tIns="0" rIns="0" bIns="0" rtlCol="0">
            <a:spAutoFit/>
          </a:bodyPr>
          <a:lstStyle/>
          <a:p>
            <a:pPr>
              <a:spcAft>
                <a:spcPts val="420"/>
              </a:spcAft>
            </a:pPr>
            <a:r>
              <a:rPr lang="de-DE" sz="1400" dirty="0" smtClean="0">
                <a:solidFill>
                  <a:schemeClr val="accent2"/>
                </a:solidFill>
                <a:latin typeface="+mn-lt"/>
              </a:rPr>
              <a:t>Ausschuss n =</a:t>
            </a:r>
          </a:p>
        </p:txBody>
      </p:sp>
      <p:cxnSp>
        <p:nvCxnSpPr>
          <p:cNvPr id="28" name="Gerade Verbindung mit Pfeil 27"/>
          <p:cNvCxnSpPr/>
          <p:nvPr/>
        </p:nvCxnSpPr>
        <p:spPr>
          <a:xfrm>
            <a:off x="1763688" y="2636912"/>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1763688" y="4941168"/>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p:nvPr/>
        </p:nvCxnSpPr>
        <p:spPr>
          <a:xfrm>
            <a:off x="1763688" y="3789040"/>
            <a:ext cx="0" cy="216024"/>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a:off x="2195736" y="4581128"/>
            <a:ext cx="21602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60727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Auf dem Laufenden bleiben</a:t>
            </a:r>
            <a:endParaRPr lang="de-DE" noProof="0"/>
          </a:p>
        </p:txBody>
      </p:sp>
      <p:sp>
        <p:nvSpPr>
          <p:cNvPr id="3" name="Inhaltsplatzhalter 2"/>
          <p:cNvSpPr>
            <a:spLocks noGrp="1"/>
          </p:cNvSpPr>
          <p:nvPr>
            <p:ph idx="1"/>
          </p:nvPr>
        </p:nvSpPr>
        <p:spPr/>
        <p:txBody>
          <a:bodyPr/>
          <a:lstStyle/>
          <a:p>
            <a:r>
              <a:rPr lang="de-DE" noProof="0" dirty="0" smtClean="0"/>
              <a:t>Viele Datenbanken bieten sogenannte </a:t>
            </a:r>
            <a:r>
              <a:rPr lang="de-DE" noProof="0" dirty="0" smtClean="0">
                <a:solidFill>
                  <a:schemeClr val="accent2"/>
                </a:solidFill>
              </a:rPr>
              <a:t>Alert-Dienste</a:t>
            </a:r>
          </a:p>
          <a:p>
            <a:r>
              <a:rPr lang="de-DE" noProof="0" dirty="0" smtClean="0"/>
              <a:t>Diese benachrichtigen Nutzer über </a:t>
            </a:r>
            <a:r>
              <a:rPr lang="de-DE" noProof="0" dirty="0" smtClean="0">
                <a:solidFill>
                  <a:schemeClr val="accent2"/>
                </a:solidFill>
              </a:rPr>
              <a:t>RSS-Feeds</a:t>
            </a:r>
            <a:r>
              <a:rPr lang="de-DE" noProof="0" dirty="0" smtClean="0"/>
              <a:t>      oder über </a:t>
            </a:r>
            <a:r>
              <a:rPr lang="de-DE" noProof="0" dirty="0" smtClean="0">
                <a:solidFill>
                  <a:schemeClr val="accent2"/>
                </a:solidFill>
              </a:rPr>
              <a:t>E-Mail</a:t>
            </a:r>
            <a:r>
              <a:rPr lang="de-DE" noProof="0" dirty="0" smtClean="0"/>
              <a:t>, zum Beispiel wenn</a:t>
            </a:r>
          </a:p>
          <a:p>
            <a:pPr lvl="1"/>
            <a:r>
              <a:rPr lang="de-DE" altLang="de-DE" noProof="0" dirty="0" smtClean="0"/>
              <a:t>ausgewählte Autoren etwas neues publizieren</a:t>
            </a:r>
          </a:p>
          <a:p>
            <a:pPr lvl="1"/>
            <a:r>
              <a:rPr lang="de-DE" altLang="de-DE" noProof="0" dirty="0" smtClean="0"/>
              <a:t>zu gespeicherten Suchanfragen neue Treffer erscheinen</a:t>
            </a:r>
          </a:p>
          <a:p>
            <a:pPr lvl="1"/>
            <a:r>
              <a:rPr lang="de-DE" altLang="de-DE" noProof="0" dirty="0" smtClean="0"/>
              <a:t>ausgewählte Publikationen zitiert werden</a:t>
            </a:r>
          </a:p>
          <a:p>
            <a:r>
              <a:rPr lang="de-DE" noProof="0" dirty="0" smtClean="0"/>
              <a:t>… häufig muss man sich dazu registrieren (z.B. bei </a:t>
            </a:r>
            <a:r>
              <a:rPr lang="de-DE" noProof="0" dirty="0" err="1" smtClean="0"/>
              <a:t>PubMed</a:t>
            </a:r>
            <a:r>
              <a:rPr lang="de-DE" noProof="0" dirty="0" smtClean="0"/>
              <a:t>)</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6690" y="2091765"/>
            <a:ext cx="266701" cy="266701"/>
          </a:xfrm>
          <a:prstGeom prst="rect">
            <a:avLst/>
          </a:prstGeom>
        </p:spPr>
      </p:pic>
      <p:pic>
        <p:nvPicPr>
          <p:cNvPr id="5" name="Grafik 4" descr="lamp-576789_640.png"/>
          <p:cNvPicPr>
            <a:picLocks noChangeAspect="1"/>
          </p:cNvPicPr>
          <p:nvPr/>
        </p:nvPicPr>
        <p:blipFill>
          <a:blip r:embed="rId3" cstate="print"/>
          <a:stretch>
            <a:fillRect/>
          </a:stretch>
        </p:blipFill>
        <p:spPr>
          <a:xfrm>
            <a:off x="6516216" y="2492896"/>
            <a:ext cx="1902917" cy="2096156"/>
          </a:xfrm>
          <a:prstGeom prst="rect">
            <a:avLst/>
          </a:prstGeom>
        </p:spPr>
      </p:pic>
      <p:sp>
        <p:nvSpPr>
          <p:cNvPr id="6" name="Textfeld 5"/>
          <p:cNvSpPr txBox="1"/>
          <p:nvPr/>
        </p:nvSpPr>
        <p:spPr>
          <a:xfrm>
            <a:off x="6840810" y="4581128"/>
            <a:ext cx="1253728" cy="200055"/>
          </a:xfrm>
          <a:prstGeom prst="rect">
            <a:avLst/>
          </a:prstGeom>
          <a:noFill/>
        </p:spPr>
        <p:txBody>
          <a:bodyPr wrap="square" rtlCol="0">
            <a:spAutoFit/>
          </a:bodyPr>
          <a:lstStyle/>
          <a:p>
            <a:r>
              <a:rPr lang="de-DE" sz="700" dirty="0" smtClean="0">
                <a:latin typeface="+mj-lt"/>
              </a:rPr>
              <a:t>Quelle: pixabay.com (CC0)</a:t>
            </a:r>
            <a:endParaRPr lang="de-DE" sz="700" dirty="0">
              <a:latin typeface="+mj-lt"/>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Zugriff auf Volltexte</a:t>
            </a:r>
            <a:endParaRPr lang="de-DE" dirty="0"/>
          </a:p>
        </p:txBody>
      </p:sp>
    </p:spTree>
    <p:extLst>
      <p:ext uri="{BB962C8B-B14F-4D97-AF65-F5344CB8AC3E}">
        <p14:creationId xmlns:p14="http://schemas.microsoft.com/office/powerpoint/2010/main" val="1910981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zitierwürdigkeit</a:t>
            </a:r>
            <a:endParaRPr lang="de-DE" dirty="0"/>
          </a:p>
        </p:txBody>
      </p:sp>
      <p:sp>
        <p:nvSpPr>
          <p:cNvPr id="3" name="Inhaltsplatzhalter 2"/>
          <p:cNvSpPr>
            <a:spLocks noGrp="1"/>
          </p:cNvSpPr>
          <p:nvPr>
            <p:ph idx="1"/>
          </p:nvPr>
        </p:nvSpPr>
        <p:spPr/>
        <p:txBody>
          <a:bodyPr/>
          <a:lstStyle/>
          <a:p>
            <a:r>
              <a:rPr lang="de-DE" dirty="0"/>
              <a:t>Zitierwürdige Literatur erfüllt folgende Aspekte</a:t>
            </a:r>
          </a:p>
          <a:p>
            <a:pPr lvl="1"/>
            <a:r>
              <a:rPr lang="de-DE" dirty="0"/>
              <a:t>Die Autorin, der Autor stammt aus einer wissenschaftlichen Institution </a:t>
            </a:r>
          </a:p>
          <a:p>
            <a:pPr lvl="1"/>
            <a:r>
              <a:rPr lang="de-DE" dirty="0"/>
              <a:t>Die Zielgruppe ist die Wissenschaft</a:t>
            </a:r>
          </a:p>
          <a:p>
            <a:pPr lvl="2"/>
            <a:r>
              <a:rPr lang="de-DE" dirty="0"/>
              <a:t>Verwendung von Fachsprache</a:t>
            </a:r>
          </a:p>
          <a:p>
            <a:pPr lvl="2"/>
            <a:r>
              <a:rPr lang="de-DE" dirty="0"/>
              <a:t>Publikation ist ggf. Teil einer wissenschaftlichen Zeitschrift</a:t>
            </a:r>
          </a:p>
          <a:p>
            <a:pPr lvl="1"/>
            <a:r>
              <a:rPr lang="de-DE" dirty="0"/>
              <a:t>Transparenz und wissenschaftliche Praxis</a:t>
            </a:r>
          </a:p>
          <a:p>
            <a:pPr lvl="2"/>
            <a:r>
              <a:rPr lang="de-DE" dirty="0"/>
              <a:t>Nachvollziehbare und ordentliche Zitate und Literaturverzeichnis </a:t>
            </a:r>
          </a:p>
          <a:p>
            <a:pPr lvl="1"/>
            <a:r>
              <a:rPr lang="de-DE" dirty="0"/>
              <a:t>Aktuell und relevant für das bearbeitete Thema</a:t>
            </a:r>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7</a:t>
            </a:fld>
            <a:endParaRPr lang="de-DE"/>
          </a:p>
        </p:txBody>
      </p:sp>
    </p:spTree>
    <p:extLst>
      <p:ext uri="{BB962C8B-B14F-4D97-AF65-F5344CB8AC3E}">
        <p14:creationId xmlns:p14="http://schemas.microsoft.com/office/powerpoint/2010/main" val="22688784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sfx.png"/>
          <p:cNvPicPr>
            <a:picLocks noChangeAspect="1"/>
          </p:cNvPicPr>
          <p:nvPr/>
        </p:nvPicPr>
        <p:blipFill>
          <a:blip r:embed="rId2" cstate="print"/>
          <a:stretch>
            <a:fillRect/>
          </a:stretch>
        </p:blipFill>
        <p:spPr>
          <a:xfrm>
            <a:off x="3707904" y="1555892"/>
            <a:ext cx="2664296" cy="432948"/>
          </a:xfrm>
          <a:prstGeom prst="roundRect">
            <a:avLst/>
          </a:prstGeom>
          <a:ln>
            <a:solidFill>
              <a:schemeClr val="tx1"/>
            </a:solidFill>
          </a:ln>
        </p:spPr>
      </p:pic>
      <p:sp>
        <p:nvSpPr>
          <p:cNvPr id="2" name="Titel 1"/>
          <p:cNvSpPr>
            <a:spLocks noGrp="1"/>
          </p:cNvSpPr>
          <p:nvPr>
            <p:ph type="title"/>
          </p:nvPr>
        </p:nvSpPr>
        <p:spPr/>
        <p:txBody>
          <a:bodyPr/>
          <a:lstStyle/>
          <a:p>
            <a:r>
              <a:rPr lang="de-DE" noProof="0" smtClean="0"/>
              <a:t>Auf gefundene Artikel zugreifen</a:t>
            </a:r>
            <a:endParaRPr lang="de-DE" noProof="0"/>
          </a:p>
        </p:txBody>
      </p:sp>
      <p:sp>
        <p:nvSpPr>
          <p:cNvPr id="3" name="Inhaltsplatzhalter 2"/>
          <p:cNvSpPr>
            <a:spLocks noGrp="1"/>
          </p:cNvSpPr>
          <p:nvPr>
            <p:ph idx="1"/>
          </p:nvPr>
        </p:nvSpPr>
        <p:spPr/>
        <p:txBody>
          <a:bodyPr/>
          <a:lstStyle/>
          <a:p>
            <a:r>
              <a:rPr lang="de-DE" noProof="0" smtClean="0"/>
              <a:t>Linkingservice  SFX			         </a:t>
            </a:r>
          </a:p>
          <a:p>
            <a:pPr lvl="1"/>
            <a:r>
              <a:rPr lang="de-DE" noProof="0" smtClean="0"/>
              <a:t>zeigt kürzesten Weg zum gewünschten Dokument</a:t>
            </a:r>
          </a:p>
          <a:p>
            <a:pPr lvl="1"/>
            <a:r>
              <a:rPr lang="de-DE" noProof="0" smtClean="0"/>
              <a:t>In vollem Umfang nur innerhalb der Universität Bonn nutzbar</a:t>
            </a:r>
          </a:p>
          <a:p>
            <a:pPr lvl="1"/>
            <a:r>
              <a:rPr lang="de-DE" noProof="0" smtClean="0"/>
              <a:t>Für Studierende und Mitarbeiter auch von außen über VPN-Client oder Shibboleth-Authentifizierung</a:t>
            </a:r>
          </a:p>
          <a:p>
            <a:pPr lvl="1"/>
            <a:r>
              <a:rPr lang="de-DE" noProof="0" smtClean="0"/>
              <a:t>Externe Nutzer erhalten nur eingeschränkten Zugriff auf Ressourcen</a:t>
            </a:r>
          </a:p>
          <a:p>
            <a:pPr lvl="1"/>
            <a:r>
              <a:rPr lang="de-DE" noProof="0" smtClean="0"/>
              <a:t>Nicht alle Datenbanken unterstützen SFX</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sfx_kein.PNG"/>
          <p:cNvPicPr>
            <a:picLocks noChangeAspect="1"/>
          </p:cNvPicPr>
          <p:nvPr/>
        </p:nvPicPr>
        <p:blipFill>
          <a:blip r:embed="rId3" cstate="print"/>
          <a:srcRect l="3152" r="1576" b="4063"/>
          <a:stretch>
            <a:fillRect/>
          </a:stretch>
        </p:blipFill>
        <p:spPr>
          <a:xfrm>
            <a:off x="1147466" y="4021922"/>
            <a:ext cx="7807618" cy="22873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Grafik 4" descr="sfx_check.PNG"/>
          <p:cNvPicPr>
            <a:picLocks noChangeAspect="1"/>
          </p:cNvPicPr>
          <p:nvPr/>
        </p:nvPicPr>
        <p:blipFill>
          <a:blip r:embed="rId4" cstate="print"/>
          <a:srcRect l="3856" t="41462" r="1157" b="5923"/>
          <a:stretch>
            <a:fillRect/>
          </a:stretch>
        </p:blipFill>
        <p:spPr>
          <a:xfrm>
            <a:off x="1128697" y="3608305"/>
            <a:ext cx="7791596" cy="1404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el 1"/>
          <p:cNvSpPr>
            <a:spLocks noGrp="1"/>
          </p:cNvSpPr>
          <p:nvPr>
            <p:ph type="title"/>
          </p:nvPr>
        </p:nvSpPr>
        <p:spPr/>
        <p:txBody>
          <a:bodyPr/>
          <a:lstStyle/>
          <a:p>
            <a:r>
              <a:rPr lang="de-DE" noProof="0" dirty="0" err="1" smtClean="0"/>
              <a:t>Linkingservice</a:t>
            </a:r>
            <a:r>
              <a:rPr lang="de-DE" noProof="0" dirty="0" smtClean="0"/>
              <a:t> SFX</a:t>
            </a:r>
            <a:endParaRPr lang="de-DE" noProof="0" dirty="0"/>
          </a:p>
        </p:txBody>
      </p:sp>
      <p:pic>
        <p:nvPicPr>
          <p:cNvPr id="4" name="Inhaltsplatzhalter 3" descr="sfx_volltext.PNG"/>
          <p:cNvPicPr>
            <a:picLocks noGrp="1" noChangeAspect="1"/>
          </p:cNvPicPr>
          <p:nvPr>
            <p:ph idx="1"/>
          </p:nvPr>
        </p:nvPicPr>
        <p:blipFill>
          <a:blip r:embed="rId5" cstate="print"/>
          <a:srcRect b="8788"/>
          <a:stretch>
            <a:fillRect/>
          </a:stretch>
        </p:blipFill>
        <p:spPr>
          <a:xfrm>
            <a:off x="1178220" y="1633961"/>
            <a:ext cx="5648832" cy="2011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Abgerundetes Rechteck 6"/>
          <p:cNvSpPr/>
          <p:nvPr/>
        </p:nvSpPr>
        <p:spPr>
          <a:xfrm>
            <a:off x="1475656" y="3392680"/>
            <a:ext cx="3672408" cy="1596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5004047" y="1694484"/>
            <a:ext cx="1785671" cy="683876"/>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Volltext vorhanden</a:t>
            </a:r>
            <a:endParaRPr lang="de-DE" sz="2000" dirty="0">
              <a:solidFill>
                <a:schemeClr val="tx1"/>
              </a:solidFill>
            </a:endParaRPr>
          </a:p>
        </p:txBody>
      </p:sp>
      <p:sp>
        <p:nvSpPr>
          <p:cNvPr id="12" name="Abgerundetes Rechteck 11"/>
          <p:cNvSpPr/>
          <p:nvPr/>
        </p:nvSpPr>
        <p:spPr>
          <a:xfrm>
            <a:off x="6660232" y="3573016"/>
            <a:ext cx="2258761" cy="720081"/>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Kein Volltext, aber Teile im Bestand</a:t>
            </a:r>
            <a:endParaRPr lang="de-DE" sz="2000" dirty="0">
              <a:solidFill>
                <a:schemeClr val="tx1"/>
              </a:solidFill>
            </a:endParaRPr>
          </a:p>
        </p:txBody>
      </p:sp>
      <p:sp>
        <p:nvSpPr>
          <p:cNvPr id="13" name="Abgerundetes Rechteck 12"/>
          <p:cNvSpPr/>
          <p:nvPr/>
        </p:nvSpPr>
        <p:spPr>
          <a:xfrm>
            <a:off x="7107177" y="5252317"/>
            <a:ext cx="1713295" cy="264915"/>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Kein Bestand</a:t>
            </a:r>
            <a:endParaRPr lang="de-DE" sz="2000" dirty="0">
              <a:solidFill>
                <a:schemeClr val="tx1"/>
              </a:solidFill>
            </a:endParaRPr>
          </a:p>
        </p:txBody>
      </p:sp>
      <p:sp>
        <p:nvSpPr>
          <p:cNvPr id="14" name="Abgerundetes Rechteck 13"/>
          <p:cNvSpPr/>
          <p:nvPr/>
        </p:nvSpPr>
        <p:spPr>
          <a:xfrm>
            <a:off x="1331639" y="4205450"/>
            <a:ext cx="5100585" cy="1472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3555262" y="4778186"/>
            <a:ext cx="2520280" cy="16298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Abgerundetes Rechteck 15"/>
          <p:cNvSpPr/>
          <p:nvPr/>
        </p:nvSpPr>
        <p:spPr>
          <a:xfrm>
            <a:off x="3624270" y="6093296"/>
            <a:ext cx="2531906" cy="1498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par>
                                <p:cTn id="17" presetID="2" presetClass="exit" presetSubtype="4" fill="hold" grpId="1" nodeType="with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3" presetClass="entr" presetSubtype="1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par>
                                <p:cTn id="33" presetID="2" presetClass="exit" presetSubtype="4" fill="hold" grpId="1" nodeType="withEffect">
                                  <p:stCondLst>
                                    <p:cond delay="0"/>
                                  </p:stCondLst>
                                  <p:childTnLst>
                                    <p:anim calcmode="lin" valueType="num">
                                      <p:cBhvr additive="base">
                                        <p:cTn id="34" dur="500"/>
                                        <p:tgtEl>
                                          <p:spTgt spid="12"/>
                                        </p:tgtEl>
                                        <p:attrNameLst>
                                          <p:attrName>ppt_x</p:attrName>
                                        </p:attrNameLst>
                                      </p:cBhvr>
                                      <p:tavLst>
                                        <p:tav tm="0">
                                          <p:val>
                                            <p:strVal val="ppt_x"/>
                                          </p:val>
                                        </p:tav>
                                        <p:tav tm="100000">
                                          <p:val>
                                            <p:strVal val="ppt_x"/>
                                          </p:val>
                                        </p:tav>
                                      </p:tavLst>
                                    </p:anim>
                                    <p:anim calcmode="lin" valueType="num">
                                      <p:cBhvr additive="base">
                                        <p:cTn id="35" dur="500"/>
                                        <p:tgtEl>
                                          <p:spTgt spid="12"/>
                                        </p:tgtEl>
                                        <p:attrNameLst>
                                          <p:attrName>ppt_y</p:attrName>
                                        </p:attrNameLst>
                                      </p:cBhvr>
                                      <p:tavLst>
                                        <p:tav tm="0">
                                          <p:val>
                                            <p:strVal val="ppt_y"/>
                                          </p:val>
                                        </p:tav>
                                        <p:tav tm="100000">
                                          <p:val>
                                            <p:strVal val="1+ppt_h/2"/>
                                          </p:val>
                                        </p:tav>
                                      </p:tavLst>
                                    </p:anim>
                                    <p:set>
                                      <p:cBhvr>
                                        <p:cTn id="36" dur="1" fill="hold">
                                          <p:stCondLst>
                                            <p:cond delay="499"/>
                                          </p:stCondLst>
                                        </p:cTn>
                                        <p:tgtEl>
                                          <p:spTgt spid="12"/>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5"/>
                                        </p:tgtEl>
                                        <p:attrNameLst>
                                          <p:attrName>ppt_x</p:attrName>
                                        </p:attrNameLst>
                                      </p:cBhvr>
                                      <p:tavLst>
                                        <p:tav tm="0">
                                          <p:val>
                                            <p:strVal val="ppt_x"/>
                                          </p:val>
                                        </p:tav>
                                        <p:tav tm="100000">
                                          <p:val>
                                            <p:strVal val="ppt_x"/>
                                          </p:val>
                                        </p:tav>
                                      </p:tavLst>
                                    </p:anim>
                                    <p:anim calcmode="lin" valueType="num">
                                      <p:cBhvr additive="base">
                                        <p:cTn id="39" dur="500"/>
                                        <p:tgtEl>
                                          <p:spTgt spid="5"/>
                                        </p:tgtEl>
                                        <p:attrNameLst>
                                          <p:attrName>ppt_y</p:attrName>
                                        </p:attrNameLst>
                                      </p:cBhvr>
                                      <p:tavLst>
                                        <p:tav tm="0">
                                          <p:val>
                                            <p:strVal val="ppt_y"/>
                                          </p:val>
                                        </p:tav>
                                        <p:tav tm="100000">
                                          <p:val>
                                            <p:strVal val="1+ppt_h/2"/>
                                          </p:val>
                                        </p:tav>
                                      </p:tavLst>
                                    </p:anim>
                                    <p:set>
                                      <p:cBhvr>
                                        <p:cTn id="40" dur="1" fill="hold">
                                          <p:stCondLst>
                                            <p:cond delay="499"/>
                                          </p:stCondLst>
                                        </p:cTn>
                                        <p:tgtEl>
                                          <p:spTgt spid="5"/>
                                        </p:tgtEl>
                                        <p:attrNameLst>
                                          <p:attrName>style.visibility</p:attrName>
                                        </p:attrNameLst>
                                      </p:cBhvr>
                                      <p:to>
                                        <p:strVal val="hidden"/>
                                      </p:to>
                                    </p:set>
                                  </p:childTnLst>
                                </p:cTn>
                              </p:par>
                              <p:par>
                                <p:cTn id="41" presetID="42"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1000"/>
                                        <p:tgtEl>
                                          <p:spTgt spid="6"/>
                                        </p:tgtEl>
                                      </p:cBhvr>
                                    </p:animEffect>
                                    <p:anim calcmode="lin" valueType="num">
                                      <p:cBhvr>
                                        <p:cTn id="44" dur="1000" fill="hold"/>
                                        <p:tgtEl>
                                          <p:spTgt spid="6"/>
                                        </p:tgtEl>
                                        <p:attrNameLst>
                                          <p:attrName>ppt_x</p:attrName>
                                        </p:attrNameLst>
                                      </p:cBhvr>
                                      <p:tavLst>
                                        <p:tav tm="0">
                                          <p:val>
                                            <p:strVal val="#ppt_x"/>
                                          </p:val>
                                        </p:tav>
                                        <p:tav tm="100000">
                                          <p:val>
                                            <p:strVal val="#ppt_x"/>
                                          </p:val>
                                        </p:tav>
                                      </p:tavLst>
                                    </p:anim>
                                    <p:anim calcmode="lin" valueType="num">
                                      <p:cBhvr>
                                        <p:cTn id="4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blinds(horizontal)">
                                      <p:cBhvr>
                                        <p:cTn id="55" dur="500"/>
                                        <p:tgtEl>
                                          <p:spTgt spid="5"/>
                                        </p:tgtEl>
                                      </p:cBhvr>
                                    </p:animEffect>
                                  </p:childTnLst>
                                </p:cTn>
                              </p:par>
                              <p:par>
                                <p:cTn id="56" presetID="3" presetClass="entr" presetSubtype="10" fill="hold" nodeType="with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linds(horizontal)">
                                      <p:cBhvr>
                                        <p:cTn id="58" dur="500"/>
                                        <p:tgtEl>
                                          <p:spTgt spid="4"/>
                                        </p:tgtEl>
                                      </p:cBhvr>
                                    </p:animEffect>
                                  </p:childTnLst>
                                </p:cTn>
                              </p:par>
                              <p:par>
                                <p:cTn id="59" presetID="3" presetClass="entr" presetSubtype="10" fill="hold" grpId="2"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blinds(horizontal)">
                                      <p:cBhvr>
                                        <p:cTn id="61" dur="500"/>
                                        <p:tgtEl>
                                          <p:spTgt spid="7"/>
                                        </p:tgtEl>
                                      </p:cBhvr>
                                    </p:animEffect>
                                  </p:childTnLst>
                                </p:cTn>
                              </p:par>
                              <p:par>
                                <p:cTn id="62" presetID="3" presetClass="entr" presetSubtype="10" fill="hold" grpId="2"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blinds(horizontal)">
                                      <p:cBhvr>
                                        <p:cTn id="64" dur="500"/>
                                        <p:tgtEl>
                                          <p:spTgt spid="11"/>
                                        </p:tgtEl>
                                      </p:cBhvr>
                                    </p:animEffect>
                                  </p:childTnLst>
                                </p:cTn>
                              </p:par>
                              <p:par>
                                <p:cTn id="65" presetID="3" presetClass="entr" presetSubtype="10" fill="hold" grpId="2"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blinds(horizontal)">
                                      <p:cBhvr>
                                        <p:cTn id="67" dur="500"/>
                                        <p:tgtEl>
                                          <p:spTgt spid="1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blinds(horizontal)">
                                      <p:cBhvr>
                                        <p:cTn id="70" dur="500"/>
                                        <p:tgtEl>
                                          <p:spTgt spid="14"/>
                                        </p:tgtEl>
                                      </p:cBhvr>
                                    </p:animEffect>
                                  </p:childTnLst>
                                </p:cTn>
                              </p:par>
                              <p:par>
                                <p:cTn id="71" presetID="2" presetClass="exit" presetSubtype="4" fill="hold" grpId="1" nodeType="withEffect">
                                  <p:stCondLst>
                                    <p:cond delay="0"/>
                                  </p:stCondLst>
                                  <p:childTnLst>
                                    <p:anim calcmode="lin" valueType="num">
                                      <p:cBhvr additive="base">
                                        <p:cTn id="72" dur="500"/>
                                        <p:tgtEl>
                                          <p:spTgt spid="14"/>
                                        </p:tgtEl>
                                        <p:attrNameLst>
                                          <p:attrName>ppt_x</p:attrName>
                                        </p:attrNameLst>
                                      </p:cBhvr>
                                      <p:tavLst>
                                        <p:tav tm="0">
                                          <p:val>
                                            <p:strVal val="ppt_x"/>
                                          </p:val>
                                        </p:tav>
                                        <p:tav tm="100000">
                                          <p:val>
                                            <p:strVal val="ppt_x"/>
                                          </p:val>
                                        </p:tav>
                                      </p:tavLst>
                                    </p:anim>
                                    <p:anim calcmode="lin" valueType="num">
                                      <p:cBhvr additive="base">
                                        <p:cTn id="73" dur="500"/>
                                        <p:tgtEl>
                                          <p:spTgt spid="14"/>
                                        </p:tgtEl>
                                        <p:attrNameLst>
                                          <p:attrName>ppt_y</p:attrName>
                                        </p:attrNameLst>
                                      </p:cBhvr>
                                      <p:tavLst>
                                        <p:tav tm="0">
                                          <p:val>
                                            <p:strVal val="ppt_y"/>
                                          </p:val>
                                        </p:tav>
                                        <p:tav tm="100000">
                                          <p:val>
                                            <p:strVal val="1+ppt_h/2"/>
                                          </p:val>
                                        </p:tav>
                                      </p:tavLst>
                                    </p:anim>
                                    <p:set>
                                      <p:cBhvr>
                                        <p:cTn id="74" dur="1" fill="hold">
                                          <p:stCondLst>
                                            <p:cond delay="499"/>
                                          </p:stCondLst>
                                        </p:cTn>
                                        <p:tgtEl>
                                          <p:spTgt spid="14"/>
                                        </p:tgtEl>
                                        <p:attrNameLst>
                                          <p:attrName>style.visibility</p:attrName>
                                        </p:attrNameLst>
                                      </p:cBhvr>
                                      <p:to>
                                        <p:strVal val="hidden"/>
                                      </p:to>
                                    </p:set>
                                  </p:childTnLst>
                                </p:cTn>
                              </p:par>
                              <p:par>
                                <p:cTn id="75" presetID="3" presetClass="entr" presetSubtype="10" fill="hold" grpId="2" nodeType="with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blinds(horizontal)">
                                      <p:cBhvr>
                                        <p:cTn id="77" dur="500"/>
                                        <p:tgtEl>
                                          <p:spTgt spid="14"/>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blinds(horizontal)">
                                      <p:cBhvr>
                                        <p:cTn id="80" dur="500"/>
                                        <p:tgtEl>
                                          <p:spTgt spid="15"/>
                                        </p:tgtEl>
                                      </p:cBhvr>
                                    </p:animEffect>
                                  </p:childTnLst>
                                </p:cTn>
                              </p:par>
                              <p:par>
                                <p:cTn id="81" presetID="2" presetClass="exit" presetSubtype="4" fill="hold" grpId="1" nodeType="withEffect">
                                  <p:stCondLst>
                                    <p:cond delay="0"/>
                                  </p:stCondLst>
                                  <p:childTnLst>
                                    <p:anim calcmode="lin" valueType="num">
                                      <p:cBhvr additive="base">
                                        <p:cTn id="82" dur="500"/>
                                        <p:tgtEl>
                                          <p:spTgt spid="15"/>
                                        </p:tgtEl>
                                        <p:attrNameLst>
                                          <p:attrName>ppt_x</p:attrName>
                                        </p:attrNameLst>
                                      </p:cBhvr>
                                      <p:tavLst>
                                        <p:tav tm="0">
                                          <p:val>
                                            <p:strVal val="ppt_x"/>
                                          </p:val>
                                        </p:tav>
                                        <p:tav tm="100000">
                                          <p:val>
                                            <p:strVal val="ppt_x"/>
                                          </p:val>
                                        </p:tav>
                                      </p:tavLst>
                                    </p:anim>
                                    <p:anim calcmode="lin" valueType="num">
                                      <p:cBhvr additive="base">
                                        <p:cTn id="83" dur="500"/>
                                        <p:tgtEl>
                                          <p:spTgt spid="15"/>
                                        </p:tgtEl>
                                        <p:attrNameLst>
                                          <p:attrName>ppt_y</p:attrName>
                                        </p:attrNameLst>
                                      </p:cBhvr>
                                      <p:tavLst>
                                        <p:tav tm="0">
                                          <p:val>
                                            <p:strVal val="ppt_y"/>
                                          </p:val>
                                        </p:tav>
                                        <p:tav tm="100000">
                                          <p:val>
                                            <p:strVal val="1+ppt_h/2"/>
                                          </p:val>
                                        </p:tav>
                                      </p:tavLst>
                                    </p:anim>
                                    <p:set>
                                      <p:cBhvr>
                                        <p:cTn id="84" dur="1" fill="hold">
                                          <p:stCondLst>
                                            <p:cond delay="499"/>
                                          </p:stCondLst>
                                        </p:cTn>
                                        <p:tgtEl>
                                          <p:spTgt spid="15"/>
                                        </p:tgtEl>
                                        <p:attrNameLst>
                                          <p:attrName>style.visibility</p:attrName>
                                        </p:attrNameLst>
                                      </p:cBhvr>
                                      <p:to>
                                        <p:strVal val="hidden"/>
                                      </p:to>
                                    </p:set>
                                  </p:childTnLst>
                                </p:cTn>
                              </p:par>
                              <p:par>
                                <p:cTn id="85" presetID="3" presetClass="entr" presetSubtype="10" fill="hold" grpId="2"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blinds(horizontal)">
                                      <p:cBhvr>
                                        <p:cTn id="87" dur="500"/>
                                        <p:tgtEl>
                                          <p:spTgt spid="15"/>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blinds(horizontal)">
                                      <p:cBhvr>
                                        <p:cTn id="90" dur="500"/>
                                        <p:tgtEl>
                                          <p:spTgt spid="16"/>
                                        </p:tgtEl>
                                      </p:cBhvr>
                                    </p:animEffect>
                                  </p:childTnLst>
                                </p:cTn>
                              </p:par>
                              <p:par>
                                <p:cTn id="91" presetID="2" presetClass="exit" presetSubtype="4" fill="hold" grpId="1" nodeType="withEffect">
                                  <p:stCondLst>
                                    <p:cond delay="0"/>
                                  </p:stCondLst>
                                  <p:childTnLst>
                                    <p:anim calcmode="lin" valueType="num">
                                      <p:cBhvr additive="base">
                                        <p:cTn id="92" dur="500"/>
                                        <p:tgtEl>
                                          <p:spTgt spid="16"/>
                                        </p:tgtEl>
                                        <p:attrNameLst>
                                          <p:attrName>ppt_x</p:attrName>
                                        </p:attrNameLst>
                                      </p:cBhvr>
                                      <p:tavLst>
                                        <p:tav tm="0">
                                          <p:val>
                                            <p:strVal val="ppt_x"/>
                                          </p:val>
                                        </p:tav>
                                        <p:tav tm="100000">
                                          <p:val>
                                            <p:strVal val="ppt_x"/>
                                          </p:val>
                                        </p:tav>
                                      </p:tavLst>
                                    </p:anim>
                                    <p:anim calcmode="lin" valueType="num">
                                      <p:cBhvr additive="base">
                                        <p:cTn id="93" dur="500"/>
                                        <p:tgtEl>
                                          <p:spTgt spid="16"/>
                                        </p:tgtEl>
                                        <p:attrNameLst>
                                          <p:attrName>ppt_y</p:attrName>
                                        </p:attrNameLst>
                                      </p:cBhvr>
                                      <p:tavLst>
                                        <p:tav tm="0">
                                          <p:val>
                                            <p:strVal val="ppt_y"/>
                                          </p:val>
                                        </p:tav>
                                        <p:tav tm="100000">
                                          <p:val>
                                            <p:strVal val="1+ppt_h/2"/>
                                          </p:val>
                                        </p:tav>
                                      </p:tavLst>
                                    </p:anim>
                                    <p:set>
                                      <p:cBhvr>
                                        <p:cTn id="94" dur="1" fill="hold">
                                          <p:stCondLst>
                                            <p:cond delay="499"/>
                                          </p:stCondLst>
                                        </p:cTn>
                                        <p:tgtEl>
                                          <p:spTgt spid="16"/>
                                        </p:tgtEl>
                                        <p:attrNameLst>
                                          <p:attrName>style.visibility</p:attrName>
                                        </p:attrNameLst>
                                      </p:cBhvr>
                                      <p:to>
                                        <p:strVal val="hidden"/>
                                      </p:to>
                                    </p:set>
                                  </p:childTnLst>
                                </p:cTn>
                              </p:par>
                              <p:par>
                                <p:cTn id="95" presetID="3" presetClass="entr" presetSubtype="10" fill="hold" grpId="2" nodeType="with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blinds(horizontal)">
                                      <p:cBhvr>
                                        <p:cTn id="9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11" grpId="0" animBg="1"/>
      <p:bldP spid="11" grpId="1" animBg="1"/>
      <p:bldP spid="11" grpId="2" animBg="1"/>
      <p:bldP spid="12" grpId="0" animBg="1"/>
      <p:bldP spid="12" grpId="1" animBg="1"/>
      <p:bldP spid="12" grpId="2" animBg="1"/>
      <p:bldP spid="13" grpId="0" animBg="1"/>
      <p:bldP spid="14" grpId="0" animBg="1"/>
      <p:bldP spid="14" grpId="1" animBg="1"/>
      <p:bldP spid="14" grpId="2" animBg="1"/>
      <p:bldP spid="15" grpId="0" animBg="1"/>
      <p:bldP spid="15" grpId="1" animBg="1"/>
      <p:bldP spid="15" grpId="2" animBg="1"/>
      <p:bldP spid="16" grpId="0" animBg="1"/>
      <p:bldP spid="16" grpId="1" animBg="1"/>
      <p:bldP spid="16" grpId="2"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fernleihe2.PNG"/>
          <p:cNvPicPr>
            <a:picLocks noChangeAspect="1"/>
          </p:cNvPicPr>
          <p:nvPr/>
        </p:nvPicPr>
        <p:blipFill>
          <a:blip r:embed="rId2" cstate="print"/>
          <a:stretch>
            <a:fillRect/>
          </a:stretch>
        </p:blipFill>
        <p:spPr>
          <a:xfrm>
            <a:off x="4880774" y="3933056"/>
            <a:ext cx="3435642" cy="2056308"/>
          </a:xfrm>
          <a:prstGeom prst="rect">
            <a:avLst/>
          </a:prstGeom>
          <a:ln>
            <a:solidFill>
              <a:schemeClr val="tx1"/>
            </a:solid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noProof="0" smtClean="0"/>
              <a:t>Fernleihe</a:t>
            </a:r>
            <a:endParaRPr lang="de-DE" noProof="0"/>
          </a:p>
        </p:txBody>
      </p:sp>
      <p:sp>
        <p:nvSpPr>
          <p:cNvPr id="3" name="Inhaltsplatzhalter 2"/>
          <p:cNvSpPr>
            <a:spLocks noGrp="1"/>
          </p:cNvSpPr>
          <p:nvPr>
            <p:ph idx="1"/>
          </p:nvPr>
        </p:nvSpPr>
        <p:spPr/>
        <p:txBody>
          <a:bodyPr/>
          <a:lstStyle/>
          <a:p>
            <a:r>
              <a:rPr lang="de-DE" noProof="0" smtClean="0"/>
              <a:t>Bücher und Aufsatzkopien können über die Fernleihe bestellt werden, vorausgesetzt es befindet sich kein Bestand in Bonn</a:t>
            </a:r>
          </a:p>
          <a:p>
            <a:r>
              <a:rPr lang="de-DE" noProof="0" smtClean="0"/>
              <a:t>Kosten in den meisten Fällen: 1,50€</a:t>
            </a:r>
          </a:p>
          <a:p>
            <a:r>
              <a:rPr lang="de-DE" noProof="0" smtClean="0"/>
              <a:t>Aufsatzkopien dürfen behalten werden</a:t>
            </a:r>
          </a:p>
          <a:p>
            <a:r>
              <a:rPr lang="de-DE" noProof="0" smtClean="0"/>
              <a:t>Informationen und FAQs unter </a:t>
            </a:r>
            <a:r>
              <a:rPr lang="de-DE" noProof="0" smtClean="0">
                <a:hlinkClick r:id="rId3"/>
              </a:rPr>
              <a:t>https://www.ulb.uni-bonn.de/nutzung/fernleihe</a:t>
            </a:r>
            <a:r>
              <a:rPr lang="de-DE" noProof="0" smtClean="0"/>
              <a:t> </a:t>
            </a:r>
          </a:p>
          <a:p>
            <a:endParaRPr lang="de-DE" noProof="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Elektronische Zeitschriftenbibliothek - EZB</a:t>
            </a:r>
            <a:endParaRPr lang="de-DE" noProof="0"/>
          </a:p>
        </p:txBody>
      </p:sp>
      <p:pic>
        <p:nvPicPr>
          <p:cNvPr id="4" name="Inhaltsplatzhalter 3" descr="ulb_startseite.PNG"/>
          <p:cNvPicPr>
            <a:picLocks noGrp="1" noChangeAspect="1"/>
          </p:cNvPicPr>
          <p:nvPr>
            <p:ph idx="1"/>
          </p:nvPr>
        </p:nvPicPr>
        <p:blipFill>
          <a:blip r:embed="rId2" cstate="print"/>
          <a:stretch>
            <a:fillRect/>
          </a:stretch>
        </p:blipFill>
        <p:spPr>
          <a:xfrm>
            <a:off x="1040284" y="1619250"/>
            <a:ext cx="7065020" cy="43815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3347864" y="4042568"/>
            <a:ext cx="10081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4355976" y="3187104"/>
            <a:ext cx="1656184" cy="665006"/>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Elektronische Zeitschriften</a:t>
            </a:r>
            <a:endParaRPr lang="de-DE" sz="2000" dirty="0">
              <a:solidFill>
                <a:schemeClr val="tx1"/>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Elektronische Zeitschriftenbibliothek - EZB</a:t>
            </a:r>
            <a:endParaRPr lang="de-DE" noProof="0"/>
          </a:p>
        </p:txBody>
      </p:sp>
      <p:pic>
        <p:nvPicPr>
          <p:cNvPr id="8" name="Inhaltsplatzhalter 7" descr="ezb1.PNG"/>
          <p:cNvPicPr>
            <a:picLocks noGrp="1" noChangeAspect="1"/>
          </p:cNvPicPr>
          <p:nvPr>
            <p:ph idx="1"/>
          </p:nvPr>
        </p:nvPicPr>
        <p:blipFill>
          <a:blip r:embed="rId2" cstate="print"/>
          <a:stretch>
            <a:fillRect/>
          </a:stretch>
        </p:blipFill>
        <p:spPr>
          <a:xfrm>
            <a:off x="852553" y="1628800"/>
            <a:ext cx="5087599" cy="4572000"/>
          </a:xfrm>
          <a:prstGeom prst="rect">
            <a:avLst/>
          </a:prstGeom>
          <a:ln>
            <a:noFill/>
          </a:ln>
          <a:effectLst>
            <a:outerShdw blurRad="292100" dist="139700" dir="2700000" algn="tl" rotWithShape="0">
              <a:srgbClr val="333333">
                <a:alpha val="65000"/>
              </a:srgbClr>
            </a:outerShdw>
          </a:effectLst>
        </p:spPr>
      </p:pic>
      <p:pic>
        <p:nvPicPr>
          <p:cNvPr id="9" name="Grafik 8" descr="ezb2.PNG"/>
          <p:cNvPicPr>
            <a:picLocks noChangeAspect="1"/>
          </p:cNvPicPr>
          <p:nvPr/>
        </p:nvPicPr>
        <p:blipFill>
          <a:blip r:embed="rId3" cstate="print"/>
          <a:stretch>
            <a:fillRect/>
          </a:stretch>
        </p:blipFill>
        <p:spPr>
          <a:xfrm>
            <a:off x="6012160" y="2573596"/>
            <a:ext cx="2972215" cy="2943636"/>
          </a:xfrm>
          <a:prstGeom prst="rect">
            <a:avLst/>
          </a:prstGeom>
          <a:ln>
            <a:noFill/>
          </a:ln>
          <a:effectLst>
            <a:outerShdw blurRad="292100" dist="139700" dir="2700000" algn="tl" rotWithShape="0">
              <a:srgbClr val="333333">
                <a:alpha val="65000"/>
              </a:srgbClr>
            </a:outerShdw>
          </a:effectLst>
        </p:spPr>
      </p:pic>
      <p:sp>
        <p:nvSpPr>
          <p:cNvPr id="10" name="Abgerundetes Rechteck 9"/>
          <p:cNvSpPr/>
          <p:nvPr/>
        </p:nvSpPr>
        <p:spPr>
          <a:xfrm>
            <a:off x="6616197" y="2258120"/>
            <a:ext cx="1872208" cy="36004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Zugänglichkeit</a:t>
            </a:r>
            <a:endParaRPr lang="de-DE" sz="2200" dirty="0">
              <a:solidFill>
                <a:schemeClr val="tx1"/>
              </a:solidFill>
            </a:endParaRPr>
          </a:p>
        </p:txBody>
      </p:sp>
      <p:sp>
        <p:nvSpPr>
          <p:cNvPr id="16" name="Abgerundetes Rechteck 15"/>
          <p:cNvSpPr/>
          <p:nvPr/>
        </p:nvSpPr>
        <p:spPr>
          <a:xfrm>
            <a:off x="6012160" y="3645024"/>
            <a:ext cx="1152128" cy="432048"/>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Uni-Netz / VPN</a:t>
            </a:r>
            <a:endParaRPr lang="de-DE" sz="1400" dirty="0">
              <a:solidFill>
                <a:schemeClr val="tx1"/>
              </a:solidFill>
            </a:endParaRPr>
          </a:p>
        </p:txBody>
      </p:sp>
      <p:sp>
        <p:nvSpPr>
          <p:cNvPr id="17" name="Abgerundetes Rechteck 16"/>
          <p:cNvSpPr/>
          <p:nvPr/>
        </p:nvSpPr>
        <p:spPr>
          <a:xfrm>
            <a:off x="8172400" y="2852936"/>
            <a:ext cx="828600" cy="432048"/>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Open Access</a:t>
            </a:r>
            <a:endParaRPr lang="de-DE" sz="1400" dirty="0">
              <a:solidFill>
                <a:schemeClr val="tx1"/>
              </a:solidFill>
            </a:endParaRPr>
          </a:p>
        </p:txBody>
      </p:sp>
      <p:sp>
        <p:nvSpPr>
          <p:cNvPr id="18" name="Abgerundetes Rechteck 17"/>
          <p:cNvSpPr/>
          <p:nvPr/>
        </p:nvSpPr>
        <p:spPr>
          <a:xfrm>
            <a:off x="8244408" y="4653136"/>
            <a:ext cx="828600" cy="432048"/>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Keine Lizenz</a:t>
            </a:r>
            <a:endParaRPr lang="de-DE" sz="1400" dirty="0">
              <a:solidFill>
                <a:schemeClr val="tx1"/>
              </a:solidFill>
            </a:endParaRPr>
          </a:p>
        </p:txBody>
      </p:sp>
      <p:sp>
        <p:nvSpPr>
          <p:cNvPr id="19" name="Abgerundetes Rechteck 18"/>
          <p:cNvSpPr/>
          <p:nvPr/>
        </p:nvSpPr>
        <p:spPr>
          <a:xfrm>
            <a:off x="2204362" y="1934084"/>
            <a:ext cx="158417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p:cNvSpPr/>
          <p:nvPr/>
        </p:nvSpPr>
        <p:spPr>
          <a:xfrm>
            <a:off x="899592" y="3895552"/>
            <a:ext cx="86409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4073570" y="1700808"/>
            <a:ext cx="1800200" cy="6393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Uni Bonn voreingestellt</a:t>
            </a:r>
            <a:endParaRPr lang="de-DE" sz="2000" dirty="0">
              <a:solidFill>
                <a:schemeClr val="tx1"/>
              </a:solidFill>
            </a:endParaRPr>
          </a:p>
        </p:txBody>
      </p:sp>
      <p:sp>
        <p:nvSpPr>
          <p:cNvPr id="12" name="Abgerundetes Rechteck 11"/>
          <p:cNvSpPr/>
          <p:nvPr/>
        </p:nvSpPr>
        <p:spPr>
          <a:xfrm>
            <a:off x="348497" y="4149080"/>
            <a:ext cx="1703223" cy="864096"/>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Andere Bibliotheken auswählbar</a:t>
            </a:r>
            <a:endParaRPr lang="de-DE" sz="2000" dirty="0">
              <a:solidFill>
                <a:schemeClr val="tx1"/>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Zeitschriftendatenbank - ZDB</a:t>
            </a:r>
            <a:endParaRPr lang="de-DE" noProof="0"/>
          </a:p>
        </p:txBody>
      </p:sp>
      <p:pic>
        <p:nvPicPr>
          <p:cNvPr id="4" name="Inhaltsplatzhalter 3" descr="ulb_startseite.PNG"/>
          <p:cNvPicPr>
            <a:picLocks noGrp="1" noChangeAspect="1"/>
          </p:cNvPicPr>
          <p:nvPr>
            <p:ph idx="1"/>
          </p:nvPr>
        </p:nvPicPr>
        <p:blipFill>
          <a:blip r:embed="rId2" cstate="print"/>
          <a:stretch>
            <a:fillRect/>
          </a:stretch>
        </p:blipFill>
        <p:spPr>
          <a:xfrm>
            <a:off x="1040284" y="1619250"/>
            <a:ext cx="7065020" cy="4381500"/>
          </a:xfrm>
          <a:prstGeom prst="rect">
            <a:avLst/>
          </a:prstGeom>
          <a:ln>
            <a:noFill/>
          </a:ln>
          <a:effectLst>
            <a:outerShdw blurRad="292100" dist="139700" dir="2700000" algn="tl" rotWithShape="0">
              <a:srgbClr val="333333">
                <a:alpha val="65000"/>
              </a:srgbClr>
            </a:outerShdw>
          </a:effectLst>
        </p:spPr>
      </p:pic>
      <p:sp>
        <p:nvSpPr>
          <p:cNvPr id="6" name="Abgerundetes Rechteck 5"/>
          <p:cNvSpPr/>
          <p:nvPr/>
        </p:nvSpPr>
        <p:spPr>
          <a:xfrm>
            <a:off x="3347864" y="3229910"/>
            <a:ext cx="1656184" cy="7200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000" dirty="0" smtClean="0">
                <a:solidFill>
                  <a:schemeClr val="tx1"/>
                </a:solidFill>
              </a:rPr>
              <a:t>Gedruckte Zeitschriften</a:t>
            </a:r>
            <a:endParaRPr lang="de-DE" sz="2000" dirty="0">
              <a:solidFill>
                <a:schemeClr val="tx1"/>
              </a:solidFill>
            </a:endParaRPr>
          </a:p>
        </p:txBody>
      </p:sp>
      <p:sp>
        <p:nvSpPr>
          <p:cNvPr id="7" name="Abgerundetes Rechteck 6"/>
          <p:cNvSpPr/>
          <p:nvPr/>
        </p:nvSpPr>
        <p:spPr>
          <a:xfrm>
            <a:off x="2429012" y="4051194"/>
            <a:ext cx="918852" cy="1815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ZDB - Suche</a:t>
            </a:r>
            <a:endParaRPr lang="de-DE" noProof="0"/>
          </a:p>
        </p:txBody>
      </p:sp>
      <p:sp>
        <p:nvSpPr>
          <p:cNvPr id="7" name="Inhaltsplatzhalter 6"/>
          <p:cNvSpPr>
            <a:spLocks noGrp="1"/>
          </p:cNvSpPr>
          <p:nvPr>
            <p:ph idx="1"/>
          </p:nvPr>
        </p:nvSpPr>
        <p:spPr>
          <a:xfrm>
            <a:off x="762000" y="3717032"/>
            <a:ext cx="7543800" cy="1930152"/>
          </a:xfrm>
        </p:spPr>
        <p:txBody>
          <a:bodyPr/>
          <a:lstStyle/>
          <a:p>
            <a:pPr marL="0" indent="0">
              <a:buNone/>
            </a:pPr>
            <a:endParaRPr lang="de-DE" sz="2000" dirty="0"/>
          </a:p>
          <a:p>
            <a:r>
              <a:rPr lang="de-DE" sz="2000" noProof="0" dirty="0" smtClean="0"/>
              <a:t>Alle Felder: </a:t>
            </a:r>
            <a:r>
              <a:rPr lang="de-DE" sz="2000" noProof="0" dirty="0" err="1" smtClean="0"/>
              <a:t>science</a:t>
            </a:r>
            <a:r>
              <a:rPr lang="de-DE" sz="2000" noProof="0" dirty="0" smtClean="0"/>
              <a:t>		 	=&gt; 29510 Treffer</a:t>
            </a:r>
          </a:p>
          <a:p>
            <a:r>
              <a:rPr lang="de-DE" sz="2000" noProof="0" dirty="0" smtClean="0"/>
              <a:t>Titelstichwort</a:t>
            </a:r>
            <a:r>
              <a:rPr lang="de-DE" sz="2000" dirty="0"/>
              <a:t>e</a:t>
            </a:r>
            <a:r>
              <a:rPr lang="de-DE" sz="2000" noProof="0" dirty="0" smtClean="0"/>
              <a:t>: </a:t>
            </a:r>
            <a:r>
              <a:rPr lang="de-DE" sz="2000" noProof="0" dirty="0" err="1" smtClean="0"/>
              <a:t>science</a:t>
            </a:r>
            <a:r>
              <a:rPr lang="de-DE" sz="2000" noProof="0" dirty="0" smtClean="0"/>
              <a:t> 			=&gt; 19507 Treffer</a:t>
            </a:r>
          </a:p>
          <a:p>
            <a:r>
              <a:rPr lang="de-DE" sz="2000" noProof="0" dirty="0" smtClean="0"/>
              <a:t>Titel exakt: </a:t>
            </a:r>
            <a:r>
              <a:rPr lang="de-DE" sz="2000" noProof="0" dirty="0" err="1" smtClean="0"/>
              <a:t>science</a:t>
            </a:r>
            <a:r>
              <a:rPr lang="de-DE" sz="2000" noProof="0" dirty="0" smtClean="0"/>
              <a:t> 			=&gt;   65 Treffer</a:t>
            </a:r>
          </a:p>
        </p:txBody>
      </p:sp>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t="45343" b="-2061"/>
          <a:stretch/>
        </p:blipFill>
        <p:spPr>
          <a:xfrm>
            <a:off x="974812" y="1628800"/>
            <a:ext cx="7194376" cy="2016000"/>
          </a:xfrm>
          <a:prstGeom prst="rect">
            <a:avLst/>
          </a:prstGeo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2">
            <a:extLst>
              <a:ext uri="{28A0092B-C50C-407E-A947-70E740481C1C}">
                <a14:useLocalDpi xmlns:a14="http://schemas.microsoft.com/office/drawing/2010/main" val="0"/>
              </a:ext>
            </a:extLst>
          </a:blip>
          <a:srcRect r="1838"/>
          <a:stretch/>
        </p:blipFill>
        <p:spPr>
          <a:xfrm>
            <a:off x="323257" y="3164677"/>
            <a:ext cx="8388000" cy="1276528"/>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57" y="1644919"/>
            <a:ext cx="8497486" cy="1267002"/>
          </a:xfrm>
          <a:prstGeom prst="rect">
            <a:avLst/>
          </a:prstGeom>
        </p:spPr>
      </p:pic>
      <p:sp>
        <p:nvSpPr>
          <p:cNvPr id="2" name="Titel 1"/>
          <p:cNvSpPr>
            <a:spLocks noGrp="1"/>
          </p:cNvSpPr>
          <p:nvPr>
            <p:ph type="title"/>
          </p:nvPr>
        </p:nvSpPr>
        <p:spPr/>
        <p:txBody>
          <a:bodyPr/>
          <a:lstStyle/>
          <a:p>
            <a:r>
              <a:rPr lang="de-DE" noProof="0" smtClean="0"/>
              <a:t>ZDB - Besitznachweise</a:t>
            </a:r>
            <a:endParaRPr lang="de-DE" noProof="0"/>
          </a:p>
        </p:txBody>
      </p:sp>
      <p:sp>
        <p:nvSpPr>
          <p:cNvPr id="7" name="Textfeld 6"/>
          <p:cNvSpPr txBox="1"/>
          <p:nvPr/>
        </p:nvSpPr>
        <p:spPr>
          <a:xfrm>
            <a:off x="5004048" y="1988840"/>
            <a:ext cx="2952328"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spcBef>
                <a:spcPts val="600"/>
              </a:spcBef>
            </a:pPr>
            <a:r>
              <a:rPr lang="de-DE" sz="1800" dirty="0" smtClean="0">
                <a:latin typeface="+mn-lt"/>
              </a:rPr>
              <a:t>Bibliothek</a:t>
            </a:r>
          </a:p>
          <a:p>
            <a:pPr>
              <a:spcBef>
                <a:spcPts val="600"/>
              </a:spcBef>
            </a:pPr>
            <a:r>
              <a:rPr lang="de-DE" sz="1800" dirty="0" smtClean="0">
                <a:latin typeface="+mn-lt"/>
              </a:rPr>
              <a:t>Signatur (Aufstellungsnummer)</a:t>
            </a:r>
          </a:p>
          <a:p>
            <a:pPr>
              <a:spcBef>
                <a:spcPts val="600"/>
              </a:spcBef>
            </a:pPr>
            <a:r>
              <a:rPr lang="de-DE" sz="1800" dirty="0" smtClean="0">
                <a:latin typeface="+mn-lt"/>
              </a:rPr>
              <a:t>Vorhandene Jahrgänge (hier: bis heute)</a:t>
            </a:r>
            <a:endParaRPr lang="de-DE" sz="1800" dirty="0">
              <a:latin typeface="+mn-lt"/>
            </a:endParaRPr>
          </a:p>
        </p:txBody>
      </p:sp>
      <p:sp>
        <p:nvSpPr>
          <p:cNvPr id="8" name="Textfeld 7"/>
          <p:cNvSpPr txBox="1"/>
          <p:nvPr/>
        </p:nvSpPr>
        <p:spPr>
          <a:xfrm>
            <a:off x="5220072" y="4185902"/>
            <a:ext cx="2952328"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000" dirty="0" smtClean="0">
                <a:latin typeface="+mn-lt"/>
              </a:rPr>
              <a:t>hier: nur wenige Jahrgänge vorhanden</a:t>
            </a:r>
            <a:endParaRPr lang="de-DE" sz="2000" dirty="0">
              <a:latin typeface="+mn-lt"/>
            </a:endParaRPr>
          </a:p>
        </p:txBody>
      </p:sp>
      <p:cxnSp>
        <p:nvCxnSpPr>
          <p:cNvPr id="10" name="Gerade Verbindung mit Pfeil 9"/>
          <p:cNvCxnSpPr/>
          <p:nvPr/>
        </p:nvCxnSpPr>
        <p:spPr>
          <a:xfrm flipH="1" flipV="1">
            <a:off x="1835696" y="1919881"/>
            <a:ext cx="3168352" cy="29492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2987824" y="2278420"/>
            <a:ext cx="2016224" cy="1424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2915816" y="2454701"/>
            <a:ext cx="2088232" cy="5422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a:stCxn id="8" idx="1"/>
          </p:cNvCxnSpPr>
          <p:nvPr/>
        </p:nvCxnSpPr>
        <p:spPr>
          <a:xfrm flipH="1" flipV="1">
            <a:off x="3635896" y="4005065"/>
            <a:ext cx="1584176" cy="53478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Bibliothekssigel</a:t>
            </a:r>
            <a:endParaRPr lang="de-DE" noProof="0"/>
          </a:p>
        </p:txBody>
      </p:sp>
      <p:sp>
        <p:nvSpPr>
          <p:cNvPr id="3" name="Inhaltsplatzhalter 2"/>
          <p:cNvSpPr>
            <a:spLocks noGrp="1"/>
          </p:cNvSpPr>
          <p:nvPr>
            <p:ph idx="1"/>
          </p:nvPr>
        </p:nvSpPr>
        <p:spPr/>
        <p:txBody>
          <a:bodyPr/>
          <a:lstStyle/>
          <a:p>
            <a:r>
              <a:rPr lang="de-DE" noProof="0" smtClean="0"/>
              <a:t>Sigel identifizieren die besitzende Bibliothek und stellen ein Ordnungsmerkmal der ZDB dar</a:t>
            </a:r>
          </a:p>
          <a:p>
            <a:pPr lvl="1"/>
            <a:r>
              <a:rPr lang="de-DE" noProof="0" smtClean="0"/>
              <a:t>5 = ULB Bonn Hauptbibliothek</a:t>
            </a:r>
          </a:p>
          <a:p>
            <a:pPr lvl="1"/>
            <a:r>
              <a:rPr lang="de-DE" noProof="0" smtClean="0"/>
              <a:t>5 N = ULB Bonn, Abteilungsbibliothek, Nussallee 15a</a:t>
            </a:r>
          </a:p>
          <a:p>
            <a:pPr lvl="1"/>
            <a:r>
              <a:rPr lang="de-DE" noProof="0" smtClean="0"/>
              <a:t>5/.. = Universität Bonn, Institut</a:t>
            </a:r>
          </a:p>
          <a:p>
            <a:pPr lvl="1"/>
            <a:r>
              <a:rPr lang="de-DE" noProof="0" smtClean="0"/>
              <a:t>98 = ZB MED Bonn, in der Abteilungsbibliothek</a:t>
            </a:r>
          </a:p>
          <a:p>
            <a:pPr lvl="1"/>
            <a:r>
              <a:rPr lang="de-DE" noProof="0" smtClean="0"/>
              <a:t>Bo .. = weitere Bonner Bibliotheken</a:t>
            </a:r>
          </a:p>
          <a:p>
            <a:pPr lvl="1"/>
            <a:r>
              <a:rPr lang="de-DE" noProof="0" smtClean="0"/>
              <a:t>38 = USB Köln</a:t>
            </a:r>
          </a:p>
          <a:p>
            <a:pPr lvl="1"/>
            <a:r>
              <a:rPr lang="de-DE" noProof="0" smtClean="0"/>
              <a:t>38 M = ZB MED, Standort Köln</a:t>
            </a:r>
            <a:endParaRPr lang="de-DE" noProof="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Anhang: Ressourcen</a:t>
            </a:r>
            <a:endParaRPr lang="de-DE" dirty="0"/>
          </a:p>
        </p:txBody>
      </p:sp>
      <p:sp>
        <p:nvSpPr>
          <p:cNvPr id="3" name="Inhaltsplatzhalter 2"/>
          <p:cNvSpPr>
            <a:spLocks noGrp="1"/>
          </p:cNvSpPr>
          <p:nvPr>
            <p:ph idx="1"/>
          </p:nvPr>
        </p:nvSpPr>
        <p:spPr/>
        <p:txBody>
          <a:bodyPr/>
          <a:lstStyle/>
          <a:p>
            <a:r>
              <a:rPr lang="de-DE" dirty="0" smtClean="0"/>
              <a:t>MEDLINE (Ovid) Database </a:t>
            </a:r>
            <a:r>
              <a:rPr lang="de-DE" dirty="0" err="1" smtClean="0"/>
              <a:t>guide</a:t>
            </a:r>
            <a:endParaRPr lang="de-DE" dirty="0">
              <a:hlinkClick r:id="rId2"/>
            </a:endParaRPr>
          </a:p>
          <a:p>
            <a:pPr lvl="1"/>
            <a:r>
              <a:rPr lang="de-DE" dirty="0" smtClean="0">
                <a:hlinkClick r:id="rId2"/>
              </a:rPr>
              <a:t>http</a:t>
            </a:r>
            <a:r>
              <a:rPr lang="de-DE" dirty="0">
                <a:hlinkClick r:id="rId2"/>
              </a:rPr>
              <a:t>://</a:t>
            </a:r>
            <a:r>
              <a:rPr lang="de-DE" dirty="0" smtClean="0">
                <a:hlinkClick r:id="rId2"/>
              </a:rPr>
              <a:t>ospguides.ovid.com/OSPguides/medline.htm</a:t>
            </a:r>
            <a:endParaRPr lang="de-DE" dirty="0" smtClean="0"/>
          </a:p>
          <a:p>
            <a:r>
              <a:rPr lang="de-DE" dirty="0" err="1" smtClean="0"/>
              <a:t>PubMed</a:t>
            </a:r>
            <a:r>
              <a:rPr lang="de-DE" dirty="0" smtClean="0"/>
              <a:t> Tutorial</a:t>
            </a:r>
          </a:p>
          <a:p>
            <a:pPr lvl="1"/>
            <a:r>
              <a:rPr lang="de-DE" dirty="0">
                <a:hlinkClick r:id="rId3"/>
              </a:rPr>
              <a:t>https://</a:t>
            </a:r>
            <a:r>
              <a:rPr lang="de-DE" dirty="0" smtClean="0">
                <a:hlinkClick r:id="rId3"/>
              </a:rPr>
              <a:t>www.nlm.nih.gov/bsd/disted/pubmedtutorial/cover.html</a:t>
            </a:r>
            <a:r>
              <a:rPr lang="de-DE" dirty="0" smtClean="0"/>
              <a:t>  </a:t>
            </a:r>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88</a:t>
            </a:fld>
            <a:endParaRPr lang="de-DE"/>
          </a:p>
        </p:txBody>
      </p:sp>
      <p:sp>
        <p:nvSpPr>
          <p:cNvPr id="7" name="Abgerundete rechteckige Legende 6"/>
          <p:cNvSpPr/>
          <p:nvPr/>
        </p:nvSpPr>
        <p:spPr>
          <a:xfrm>
            <a:off x="7654636" y="3428755"/>
            <a:ext cx="1203612" cy="381473"/>
          </a:xfrm>
          <a:prstGeom prst="wedgeRoundRectCallout">
            <a:avLst>
              <a:gd name="adj1" fmla="val -46513"/>
              <a:gd name="adj2" fmla="val -96176"/>
              <a:gd name="adj3" fmla="val 16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accent2"/>
                </a:solidFill>
                <a:hlinkClick r:id="rId4" action="ppaction://hlinksldjump"/>
              </a:rPr>
              <a:t>Zurück zur Tabelle</a:t>
            </a:r>
            <a:endParaRPr lang="de-DE" sz="1400" dirty="0" smtClean="0">
              <a:solidFill>
                <a:schemeClr val="accent2"/>
              </a:solidFill>
            </a:endParaRPr>
          </a:p>
        </p:txBody>
      </p:sp>
    </p:spTree>
    <p:extLst>
      <p:ext uri="{BB962C8B-B14F-4D97-AF65-F5344CB8AC3E}">
        <p14:creationId xmlns:p14="http://schemas.microsoft.com/office/powerpoint/2010/main" val="16645660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Relevanz der quelle</a:t>
            </a:r>
            <a:endParaRPr lang="de-DE" dirty="0"/>
          </a:p>
        </p:txBody>
      </p:sp>
      <p:sp>
        <p:nvSpPr>
          <p:cNvPr id="3" name="Inhaltsplatzhalter 2"/>
          <p:cNvSpPr>
            <a:spLocks noGrp="1"/>
          </p:cNvSpPr>
          <p:nvPr>
            <p:ph idx="1"/>
          </p:nvPr>
        </p:nvSpPr>
        <p:spPr/>
        <p:txBody>
          <a:bodyPr/>
          <a:lstStyle/>
          <a:p>
            <a:r>
              <a:rPr lang="de-DE" dirty="0"/>
              <a:t>Ggf. über Zitationszahlen</a:t>
            </a:r>
          </a:p>
          <a:p>
            <a:pPr lvl="1"/>
            <a:r>
              <a:rPr lang="de-DE" dirty="0"/>
              <a:t>Quelle z.B. Web </a:t>
            </a:r>
            <a:r>
              <a:rPr lang="de-DE" dirty="0" err="1"/>
              <a:t>of</a:t>
            </a:r>
            <a:r>
              <a:rPr lang="de-DE" dirty="0"/>
              <a:t> Science</a:t>
            </a:r>
          </a:p>
          <a:p>
            <a:pPr lvl="2"/>
            <a:r>
              <a:rPr lang="de-DE" dirty="0"/>
              <a:t>Aber neue Artikel oder Artikel auf speziellen Gebieten können (noch) nicht so häufig zitiert sein</a:t>
            </a:r>
          </a:p>
          <a:p>
            <a:r>
              <a:rPr lang="de-DE" dirty="0"/>
              <a:t>Ansehen der Zeitschrift über Rankinglisten (z.B. Impact Faktor)</a:t>
            </a:r>
          </a:p>
          <a:p>
            <a:pPr lvl="1"/>
            <a:r>
              <a:rPr lang="de-DE" dirty="0">
                <a:cs typeface="Arial" panose="020B0604020202020204" pitchFamily="34" charset="0"/>
              </a:rPr>
              <a:t>Quelle z.B. Journal </a:t>
            </a:r>
            <a:r>
              <a:rPr lang="de-DE" dirty="0" err="1">
                <a:cs typeface="Arial" panose="020B0604020202020204" pitchFamily="34" charset="0"/>
              </a:rPr>
              <a:t>Citation</a:t>
            </a:r>
            <a:r>
              <a:rPr lang="de-DE" dirty="0">
                <a:cs typeface="Arial" panose="020B0604020202020204" pitchFamily="34" charset="0"/>
              </a:rPr>
              <a:t> Reports</a:t>
            </a:r>
            <a:endParaRPr lang="de-DE" dirty="0"/>
          </a:p>
          <a:p>
            <a:endParaRPr lang="de-DE" dirty="0"/>
          </a:p>
        </p:txBody>
      </p:sp>
      <p:sp>
        <p:nvSpPr>
          <p:cNvPr id="4" name="Datumsplatzhalter 3"/>
          <p:cNvSpPr>
            <a:spLocks noGrp="1"/>
          </p:cNvSpPr>
          <p:nvPr>
            <p:ph type="dt" sz="half" idx="10"/>
          </p:nvPr>
        </p:nvSpPr>
        <p:spPr/>
        <p:txBody>
          <a:bodyPr/>
          <a:lstStyle/>
          <a:p>
            <a:fld id="{288921BD-6B3C-47BC-83C4-1C45CD0812D9}" type="datetime1">
              <a:rPr lang="de-DE" smtClean="0"/>
              <a:t>26.03.2021</a:t>
            </a:fld>
            <a:endParaRPr lang="de-DE"/>
          </a:p>
        </p:txBody>
      </p:sp>
      <p:sp>
        <p:nvSpPr>
          <p:cNvPr id="5" name="Fußzeilenplatzhalter 4"/>
          <p:cNvSpPr>
            <a:spLocks noGrp="1"/>
          </p:cNvSpPr>
          <p:nvPr>
            <p:ph type="ftr" sz="quarter" idx="11"/>
          </p:nvPr>
        </p:nvSpPr>
        <p:spPr/>
        <p:txBody>
          <a:bodyPr/>
          <a:lstStyle/>
          <a:p>
            <a:r>
              <a:rPr lang="de-DE" smtClean="0"/>
              <a:t>Präsentationstitel/Autor/Veranstaltung</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8</a:t>
            </a:fld>
            <a:endParaRPr lang="de-DE"/>
          </a:p>
        </p:txBody>
      </p:sp>
    </p:spTree>
    <p:extLst>
      <p:ext uri="{BB962C8B-B14F-4D97-AF65-F5344CB8AC3E}">
        <p14:creationId xmlns:p14="http://schemas.microsoft.com/office/powerpoint/2010/main" val="32556145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smtClean="0"/>
              <a:t>Viel Erfolg!</a:t>
            </a:r>
            <a:endParaRPr lang="de-DE" dirty="0"/>
          </a:p>
        </p:txBody>
      </p:sp>
      <p:sp>
        <p:nvSpPr>
          <p:cNvPr id="3" name="Textplatzhalter 2"/>
          <p:cNvSpPr>
            <a:spLocks noGrp="1"/>
          </p:cNvSpPr>
          <p:nvPr>
            <p:ph type="body" sz="quarter" idx="14"/>
          </p:nvPr>
        </p:nvSpPr>
        <p:spPr/>
        <p:txBody>
          <a:bodyPr/>
          <a:lstStyle/>
          <a:p>
            <a:r>
              <a:rPr lang="de-DE" dirty="0" smtClean="0"/>
              <a:t>Dr. Daniel T. Rudolf</a:t>
            </a:r>
          </a:p>
          <a:p>
            <a:r>
              <a:rPr lang="de-DE" dirty="0" smtClean="0"/>
              <a:t>Universitäts- und Landesbibliothek</a:t>
            </a:r>
          </a:p>
          <a:p>
            <a:r>
              <a:rPr lang="de-DE" dirty="0" smtClean="0"/>
              <a:t>rudolf@ulb.uni-bonn.de</a:t>
            </a:r>
            <a:endParaRPr lang="de-DE" dirty="0"/>
          </a:p>
        </p:txBody>
      </p:sp>
    </p:spTree>
    <p:extLst>
      <p:ext uri="{BB962C8B-B14F-4D97-AF65-F5344CB8AC3E}">
        <p14:creationId xmlns:p14="http://schemas.microsoft.com/office/powerpoint/2010/main" val="2587308080"/>
      </p:ext>
    </p:extLst>
  </p:cSld>
  <p:clrMapOvr>
    <a:masterClrMapping/>
  </p:clrMapOvr>
</p:sld>
</file>

<file path=ppt/theme/theme1.xml><?xml version="1.0" encoding="utf-8"?>
<a:theme xmlns:a="http://schemas.openxmlformats.org/drawingml/2006/main" name="Uni_Bonn">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fontScheme name="Uni-Bonn">
      <a:majorFont>
        <a:latin typeface="Exo 2"/>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sz="14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16000" indent="-216000">
          <a:spcAft>
            <a:spcPts val="420"/>
          </a:spcAft>
          <a:buFont typeface="Calibri" panose="020F0502020204030204" pitchFamily="34" charset="0"/>
          <a:buChar char="−"/>
          <a:defRPr sz="1400" dirty="0" err="1" smtClean="0">
            <a:solidFill>
              <a:schemeClr val="accent2"/>
            </a:solidFill>
          </a:defRPr>
        </a:defPPr>
      </a:lstStyle>
    </a:tx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3867</Words>
  <Characters>0</Characters>
  <Application>Microsoft Office PowerPoint</Application>
  <PresentationFormat>Bildschirmpräsentation (4:3)</PresentationFormat>
  <Lines>0</Lines>
  <Paragraphs>874</Paragraphs>
  <Slides>90</Slides>
  <Notes>6</Notes>
  <HiddenSlides>7</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90</vt:i4>
      </vt:variant>
    </vt:vector>
  </HeadingPairs>
  <TitlesOfParts>
    <vt:vector size="101" baseType="lpstr">
      <vt:lpstr>Arial</vt:lpstr>
      <vt:lpstr>Calibri</vt:lpstr>
      <vt:lpstr>Cambria Math</vt:lpstr>
      <vt:lpstr>Exo 2</vt:lpstr>
      <vt:lpstr>Exo 2 Semi Bold</vt:lpstr>
      <vt:lpstr>Symbol</vt:lpstr>
      <vt:lpstr>Times New Roman</vt:lpstr>
      <vt:lpstr>Verdana</vt:lpstr>
      <vt:lpstr>Wingdings</vt:lpstr>
      <vt:lpstr>ヒラギノ角ゴ ProN W3</vt:lpstr>
      <vt:lpstr>Uni_Bonn</vt:lpstr>
      <vt:lpstr>Grundlagen</vt:lpstr>
      <vt:lpstr>Wissenschaftliche Information</vt:lpstr>
      <vt:lpstr>Wissenschaftliche Literatur</vt:lpstr>
      <vt:lpstr>Primär, sekundär, tertiär</vt:lpstr>
      <vt:lpstr>Selbständig - unselbständig</vt:lpstr>
      <vt:lpstr>Wissenschaftliche Literatur</vt:lpstr>
      <vt:lpstr>zitierfähigkeit</vt:lpstr>
      <vt:lpstr>zitierwürdigkeit</vt:lpstr>
      <vt:lpstr>Relevanz der quelle</vt:lpstr>
      <vt:lpstr>recherche</vt:lpstr>
      <vt:lpstr>Bestandteile der Recherche</vt:lpstr>
      <vt:lpstr>Quelle</vt:lpstr>
      <vt:lpstr>Ablauf einer Recherche</vt:lpstr>
      <vt:lpstr>Überblick über Datenbanken (Medizin und Randgebiete)</vt:lpstr>
      <vt:lpstr>Pubmed</vt:lpstr>
      <vt:lpstr>Medline</vt:lpstr>
      <vt:lpstr>Cochrane library</vt:lpstr>
      <vt:lpstr>Web of science</vt:lpstr>
      <vt:lpstr>Weitere Datenbanken</vt:lpstr>
      <vt:lpstr>Formulierung einer Fragestellung / Recherchestrategie</vt:lpstr>
      <vt:lpstr>Allgemeine und spezifische fragen</vt:lpstr>
      <vt:lpstr>Das pico Modell</vt:lpstr>
      <vt:lpstr>Was ist eine wohlformulierte Frage?</vt:lpstr>
      <vt:lpstr>PICO</vt:lpstr>
      <vt:lpstr>Pico Beispiel 1</vt:lpstr>
      <vt:lpstr>Pico Beispiel 2</vt:lpstr>
      <vt:lpstr>Welche Literatur passt?</vt:lpstr>
      <vt:lpstr>EBM Pyramide</vt:lpstr>
      <vt:lpstr>EBM pyramid</vt:lpstr>
      <vt:lpstr>Übung</vt:lpstr>
      <vt:lpstr>Übung</vt:lpstr>
      <vt:lpstr>Übung - pico</vt:lpstr>
      <vt:lpstr>Durchführung der recherche</vt:lpstr>
      <vt:lpstr>Recherche</vt:lpstr>
      <vt:lpstr>Recherche</vt:lpstr>
      <vt:lpstr>Precision und Recall</vt:lpstr>
      <vt:lpstr>Precision und Recall</vt:lpstr>
      <vt:lpstr>Precision und Recall</vt:lpstr>
      <vt:lpstr>Datenbanken - Recherche</vt:lpstr>
      <vt:lpstr>Trunkierung – Wildcards</vt:lpstr>
      <vt:lpstr>Trunkierung – Wildcards</vt:lpstr>
      <vt:lpstr>Logische Verknüpfungen</vt:lpstr>
      <vt:lpstr>Recherchematrix</vt:lpstr>
      <vt:lpstr>Übung </vt:lpstr>
      <vt:lpstr>Beispielsuchanfrage</vt:lpstr>
      <vt:lpstr>Funktionen der durchsuchten Datenbanken nutzen</vt:lpstr>
      <vt:lpstr>Eingrenzen/erweitern</vt:lpstr>
      <vt:lpstr>Datenbankinfosystem - DBIS</vt:lpstr>
      <vt:lpstr>Datenbankinfosystem - DBIS</vt:lpstr>
      <vt:lpstr>DBIS - Fachansicht</vt:lpstr>
      <vt:lpstr>DBIS - Detailansicht</vt:lpstr>
      <vt:lpstr>Datenbanken - Pubmed</vt:lpstr>
      <vt:lpstr>basissuche</vt:lpstr>
      <vt:lpstr>basissuche</vt:lpstr>
      <vt:lpstr>Mesh terms</vt:lpstr>
      <vt:lpstr>Advanced search</vt:lpstr>
      <vt:lpstr>Advanced search – MeSh terms</vt:lpstr>
      <vt:lpstr>Ergebnisanzeige - Formate</vt:lpstr>
      <vt:lpstr>Ergebnisanzeige - abstract</vt:lpstr>
      <vt:lpstr>Search history</vt:lpstr>
      <vt:lpstr>Suchschritte kombinieren</vt:lpstr>
      <vt:lpstr>Trefferliste sortieren</vt:lpstr>
      <vt:lpstr>Mesh terms im ergebnis</vt:lpstr>
      <vt:lpstr>Übung</vt:lpstr>
      <vt:lpstr>My NCBI</vt:lpstr>
      <vt:lpstr>My NCBI</vt:lpstr>
      <vt:lpstr>Web of Science</vt:lpstr>
      <vt:lpstr>Web of Science</vt:lpstr>
      <vt:lpstr>Web of Science</vt:lpstr>
      <vt:lpstr>Web of Science</vt:lpstr>
      <vt:lpstr>Übung</vt:lpstr>
      <vt:lpstr>Web of science</vt:lpstr>
      <vt:lpstr>Literaturauswahl, auswertung und dokumentation</vt:lpstr>
      <vt:lpstr>Literatur Auswählen</vt:lpstr>
      <vt:lpstr>Literatur auswerten</vt:lpstr>
      <vt:lpstr>Vorgehen dokumentieren</vt:lpstr>
      <vt:lpstr>graphische Dokumentation</vt:lpstr>
      <vt:lpstr>Auf dem Laufenden bleiben</vt:lpstr>
      <vt:lpstr>Zugriff auf Volltexte</vt:lpstr>
      <vt:lpstr>Auf gefundene Artikel zugreifen</vt:lpstr>
      <vt:lpstr>Linkingservice SFX</vt:lpstr>
      <vt:lpstr>Fernleihe</vt:lpstr>
      <vt:lpstr>Elektronische Zeitschriftenbibliothek - EZB</vt:lpstr>
      <vt:lpstr>Elektronische Zeitschriftenbibliothek - EZB</vt:lpstr>
      <vt:lpstr>Zeitschriftendatenbank - ZDB</vt:lpstr>
      <vt:lpstr>ZDB - Suche</vt:lpstr>
      <vt:lpstr>ZDB - Besitznachweise</vt:lpstr>
      <vt:lpstr>Bibliothekssigel</vt:lpstr>
      <vt:lpstr>Anhang: Ressourcen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UBW</dc:creator>
  <cp:lastModifiedBy>Rudolf, Dr., Daniel</cp:lastModifiedBy>
  <cp:revision>958</cp:revision>
  <cp:lastPrinted>2020-02-21T08:12:35Z</cp:lastPrinted>
  <dcterms:modified xsi:type="dcterms:W3CDTF">2021-03-26T08:29:16Z</dcterms:modified>
</cp:coreProperties>
</file>