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4" r:id="rId3"/>
    <p:sldId id="263" r:id="rId4"/>
    <p:sldId id="268" r:id="rId5"/>
    <p:sldId id="265" r:id="rId6"/>
    <p:sldId id="277" r:id="rId7"/>
    <p:sldId id="266" r:id="rId8"/>
    <p:sldId id="267" r:id="rId9"/>
    <p:sldId id="278" r:id="rId10"/>
    <p:sldId id="27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69" r:id="rId19"/>
    <p:sldId id="259" r:id="rId20"/>
    <p:sldId id="258" r:id="rId21"/>
    <p:sldId id="260" r:id="rId22"/>
  </p:sldIdLst>
  <p:sldSz cx="9217025" cy="518477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703">
          <p15:clr>
            <a:srgbClr val="A4A3A4"/>
          </p15:clr>
        </p15:guide>
        <p15:guide id="2" orient="horz" pos="5057">
          <p15:clr>
            <a:srgbClr val="A4A3A4"/>
          </p15:clr>
        </p15:guide>
        <p15:guide id="3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hlink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EB"/>
    <a:srgbClr val="FAFAF9"/>
    <a:srgbClr val="FEFAEC"/>
    <a:srgbClr val="EAB90C"/>
    <a:srgbClr val="07529A"/>
    <a:srgbClr val="909085"/>
    <a:srgbClr val="E8F4FE"/>
    <a:srgbClr val="D7E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6265" autoAdjust="0"/>
  </p:normalViewPr>
  <p:slideViewPr>
    <p:cSldViewPr showGuides="1">
      <p:cViewPr varScale="1">
        <p:scale>
          <a:sx n="138" d="100"/>
          <a:sy n="138" d="100"/>
        </p:scale>
        <p:origin x="126" y="156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3192" y="108"/>
      </p:cViewPr>
      <p:guideLst>
        <p:guide orient="horz" pos="703"/>
        <p:guide orient="horz" pos="505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7232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7232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7864" y="4716016"/>
            <a:ext cx="5665472" cy="379752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7" y="1116013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664" y="4716016"/>
            <a:ext cx="6048672" cy="381642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5224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5224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4813" y="5580063"/>
            <a:ext cx="6119812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999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026F-1588-4FB1-8845-F95DAFF0F3E9}" type="datetime1">
              <a:rPr lang="de-DE" smtClean="0"/>
              <a:t>28.02.2020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7377-EED6-47C3-9B1D-CF36F0FCD8B4}" type="datetime1">
              <a:rPr lang="de-DE" smtClean="0"/>
              <a:t>28.02.2020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E8E8-8A29-4D85-A2C3-6995032989B7}" type="datetime1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A51E-5224-4001-A6A1-6147DB41844D}" type="datetime1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59EA-2A08-45BF-9248-C0AD7AEF30D3}" type="datetime1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6472-5AB0-4742-9C4D-F8F2B67B83AE}" type="datetime1">
              <a:rPr lang="de-DE" smtClean="0"/>
              <a:t>28.02.2020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520C-6F56-480F-8597-220998799912}" type="datetime1">
              <a:rPr lang="de-DE" smtClean="0"/>
              <a:t>28.02.2020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</p:spPr>
        <p:txBody>
          <a:bodyPr/>
          <a:lstStyle/>
          <a:p>
            <a:fld id="{30A2658B-9DCA-4C61-BE60-88DEF3D1D478}" type="datetime1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234-98B7-49F4-85EF-8DAF5649976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6BC5-04D9-4099-9923-D3D721330691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</p:spPr>
        <p:txBody>
          <a:bodyPr/>
          <a:lstStyle/>
          <a:p>
            <a:fld id="{30A2658B-9DCA-4C61-BE60-88DEF3D1D478}" type="datetime1">
              <a:rPr lang="de-DE" smtClean="0"/>
              <a:t>28.02.2020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23B7-A4E0-4A45-AADF-CD5A63F6F289}" type="datetime1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18" y="288131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A310-62CF-4C13-8E83-90FE2584EEDC}" type="datetime1">
              <a:rPr lang="de-DE" smtClean="0"/>
              <a:t>28.02.2020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0439F-E434-4863-9F94-40224B9CDFEB}" type="datetime1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26E6-14F6-4DCD-8A58-C4BA917EDB34}" type="datetime1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110B-FC60-4FAB-ACE1-146858AC5C12}" type="datetime1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09F38-DEF5-4898-9CDF-BDB6157DFE11}" type="datetime1">
              <a:rPr lang="de-DE" smtClean="0"/>
              <a:t>28.02.2020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88032" y="4824635"/>
            <a:ext cx="864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30A2658B-9DCA-4C61-BE60-88DEF3D1D478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ferenceseries.com/eee-engineering-meetings" TargetMode="External"/><Relationship Id="rId2" Type="http://schemas.openxmlformats.org/officeDocument/2006/relationships/hyperlink" Target="http://www.iaiai.org/conference/aai2019/conference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publizieren@ulb.uni-bonn.d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jcr.clarivate.com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groverlab.org/hnbfpr/2017-12-10-csu.html" TargetMode="External"/><Relationship Id="rId3" Type="http://schemas.openxmlformats.org/officeDocument/2006/relationships/hyperlink" Target="http://scholarpublishing.org/index.php/JBEMi/article/view/5453/3517" TargetMode="External"/><Relationship Id="rId7" Type="http://schemas.openxmlformats.org/officeDocument/2006/relationships/hyperlink" Target="http://www.sciencepublishinggroup.com/journal/paperinfo?journalid=122&amp;doi=10.11648/j.ajmp.20130205.1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ciencepublishinggroup.com/journal/paperinfo.aspx?journalid=148&amp;doi=10.11648/j.ajam.20140204.12" TargetMode="External"/><Relationship Id="rId5" Type="http://schemas.openxmlformats.org/officeDocument/2006/relationships/hyperlink" Target="http://scholarpublishing.org/sse/" TargetMode="External"/><Relationship Id="rId10" Type="http://schemas.openxmlformats.org/officeDocument/2006/relationships/hyperlink" Target="http://www.sciencepublishinggroup.com/journal/paperinfo?journalid=217&amp;doi=10.11648/j.bio.20150305.23" TargetMode="External"/><Relationship Id="rId4" Type="http://schemas.openxmlformats.org/officeDocument/2006/relationships/hyperlink" Target="https://doi.org/10.20474/jabs-4.4.4" TargetMode="External"/><Relationship Id="rId9" Type="http://schemas.openxmlformats.org/officeDocument/2006/relationships/hyperlink" Target="http://calsu.us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dos.csail.mit.edu/archive/scigen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.oup.com/bioscience/issue" TargetMode="External"/><Relationship Id="rId2" Type="http://schemas.openxmlformats.org/officeDocument/2006/relationships/hyperlink" Target="http://www.sciencepublishinggroup.com/journal/index?journalid=21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cademicjournals.org/journal/AJB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„</a:t>
            </a:r>
            <a:r>
              <a:rPr lang="de-DE" dirty="0" err="1" smtClean="0"/>
              <a:t>Predatory</a:t>
            </a:r>
            <a:r>
              <a:rPr lang="de-DE" dirty="0" smtClean="0"/>
              <a:t> Publishing“ und „</a:t>
            </a:r>
            <a:r>
              <a:rPr lang="de-DE" dirty="0" err="1" smtClean="0"/>
              <a:t>Fake</a:t>
            </a:r>
            <a:r>
              <a:rPr lang="de-DE" dirty="0" smtClean="0"/>
              <a:t> Science“ − Raubverlage und Scheinwissenschaft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8132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Aufgabe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Vergleichen Sie folgende Konferenzen!</a:t>
            </a:r>
          </a:p>
          <a:p>
            <a:pPr marL="0" indent="0">
              <a:buNone/>
            </a:pPr>
            <a:r>
              <a:rPr lang="de-DE" dirty="0">
                <a:hlinkClick r:id="rId2"/>
              </a:rPr>
              <a:t>http://www.iaiai.org/conference/aai2019/conference</a:t>
            </a:r>
            <a:r>
              <a:rPr lang="de-DE" dirty="0" smtClean="0">
                <a:hlinkClick r:id="rId2"/>
              </a:rPr>
              <a:t>/</a:t>
            </a:r>
            <a:r>
              <a:rPr lang="de-DE" dirty="0" smtClean="0"/>
              <a:t> </a:t>
            </a:r>
            <a:endParaRPr lang="de-DE" dirty="0"/>
          </a:p>
          <a:p>
            <a:pPr marL="0" indent="0">
              <a:buNone/>
            </a:pPr>
            <a:r>
              <a:rPr lang="de-DE" dirty="0">
                <a:hlinkClick r:id="rId3"/>
              </a:rPr>
              <a:t>https://</a:t>
            </a:r>
            <a:r>
              <a:rPr lang="de-DE" dirty="0" smtClean="0">
                <a:hlinkClick r:id="rId3"/>
              </a:rPr>
              <a:t>www.conferenceseries.com/eee-engineering-meetings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 </a:t>
            </a:r>
            <a:endParaRPr lang="de-DE" dirty="0"/>
          </a:p>
          <a:p>
            <a:pPr lvl="1"/>
            <a:r>
              <a:rPr lang="de-DE" dirty="0" smtClean="0"/>
              <a:t>Was fällt Ihnen auf, wenn Sie die Webseiten vergleichen</a:t>
            </a:r>
          </a:p>
          <a:p>
            <a:pPr lvl="1"/>
            <a:r>
              <a:rPr lang="de-DE" dirty="0" smtClean="0"/>
              <a:t>Wie beurteilen Sie die Organisatoren?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1365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Weißlisten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5886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schwarzlisten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2530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Raubverlage vermeiden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Die ULB um eine zweite (oder erste) Meinung zur Zeitschrift/ zum Verleger bitten -&gt; </a:t>
            </a:r>
            <a:r>
              <a:rPr lang="de-DE" dirty="0" smtClean="0">
                <a:hlinkClick r:id="rId2"/>
              </a:rPr>
              <a:t>publizieren@ulb.uni-bonn.de</a:t>
            </a:r>
            <a:r>
              <a:rPr lang="de-DE" dirty="0" smtClean="0"/>
              <a:t> </a:t>
            </a:r>
          </a:p>
          <a:p>
            <a:r>
              <a:rPr lang="de-DE" dirty="0" smtClean="0"/>
              <a:t>Prüfen, ob die Zeitschrift eine ISSN hat</a:t>
            </a:r>
          </a:p>
          <a:p>
            <a:pPr lvl="1"/>
            <a:r>
              <a:rPr lang="de-DE" dirty="0" smtClean="0"/>
              <a:t>Notwendige </a:t>
            </a:r>
            <a:r>
              <a:rPr lang="de-DE" dirty="0"/>
              <a:t>V</a:t>
            </a:r>
            <a:r>
              <a:rPr lang="de-DE" dirty="0" smtClean="0"/>
              <a:t>oraussetzung für vertrauenswürdige Zeitschriften</a:t>
            </a:r>
          </a:p>
          <a:p>
            <a:pPr lvl="1"/>
            <a:r>
              <a:rPr lang="de-DE" dirty="0" smtClean="0"/>
              <a:t>Aber keine unbedingt hinreichende Voraussetzung!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9720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Raubverlage vermeiden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Prüfen, ob die Zeitschrift in einer vertrauenswürdigen Datenbank gelistet ist</a:t>
            </a:r>
          </a:p>
          <a:p>
            <a:pPr lvl="1"/>
            <a:r>
              <a:rPr lang="de-DE" dirty="0" smtClean="0"/>
              <a:t>Directory </a:t>
            </a:r>
            <a:r>
              <a:rPr lang="de-DE" dirty="0" err="1" smtClean="0"/>
              <a:t>of</a:t>
            </a:r>
            <a:r>
              <a:rPr lang="de-DE" dirty="0" smtClean="0"/>
              <a:t> Open Access Journals (DOAJ), Journal </a:t>
            </a:r>
            <a:r>
              <a:rPr lang="de-DE" dirty="0" err="1" smtClean="0"/>
              <a:t>Citation</a:t>
            </a:r>
            <a:r>
              <a:rPr lang="de-DE" dirty="0" smtClean="0"/>
              <a:t> Reports (JCR)</a:t>
            </a:r>
          </a:p>
          <a:p>
            <a:r>
              <a:rPr lang="de-DE" dirty="0" smtClean="0"/>
              <a:t>Prüfen ob der Verlag Mitglied in einer der folgenden Organisationen ist</a:t>
            </a:r>
          </a:p>
          <a:p>
            <a:pPr lvl="1"/>
            <a:r>
              <a:rPr lang="de-DE" dirty="0" smtClean="0"/>
              <a:t>OASPA (Open Access </a:t>
            </a:r>
            <a:r>
              <a:rPr lang="de-DE" dirty="0" err="1" smtClean="0"/>
              <a:t>Scholarly</a:t>
            </a:r>
            <a:r>
              <a:rPr lang="de-DE" dirty="0" smtClean="0"/>
              <a:t> Publishers </a:t>
            </a:r>
            <a:r>
              <a:rPr lang="de-DE" dirty="0" err="1" smtClean="0"/>
              <a:t>Association</a:t>
            </a:r>
            <a:r>
              <a:rPr lang="de-DE" dirty="0" smtClean="0"/>
              <a:t>), </a:t>
            </a:r>
            <a:r>
              <a:rPr lang="de-DE" dirty="0" err="1"/>
              <a:t>Committee</a:t>
            </a:r>
            <a:r>
              <a:rPr lang="de-DE" dirty="0"/>
              <a:t> on </a:t>
            </a:r>
            <a:r>
              <a:rPr lang="de-DE" dirty="0" err="1"/>
              <a:t>Publication</a:t>
            </a:r>
            <a:r>
              <a:rPr lang="de-DE" dirty="0"/>
              <a:t> </a:t>
            </a:r>
            <a:r>
              <a:rPr lang="de-DE" dirty="0" err="1" smtClean="0"/>
              <a:t>Ethics</a:t>
            </a:r>
            <a:r>
              <a:rPr lang="de-DE" dirty="0" smtClean="0"/>
              <a:t> (COPE)</a:t>
            </a:r>
          </a:p>
          <a:p>
            <a:pPr lvl="1"/>
            <a:r>
              <a:rPr lang="de-DE" dirty="0" smtClean="0"/>
              <a:t>Nicht auf Eigenaussage des Verlages vertrauen!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501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Raubverlage vermeiden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Sind die </a:t>
            </a:r>
            <a:r>
              <a:rPr lang="en-US" dirty="0" err="1" smtClean="0"/>
              <a:t>Publikationsgebühren</a:t>
            </a:r>
            <a:r>
              <a:rPr lang="en-US" dirty="0" smtClean="0"/>
              <a:t> (APCs) </a:t>
            </a:r>
            <a:r>
              <a:rPr lang="en-US" dirty="0" err="1" smtClean="0"/>
              <a:t>offen</a:t>
            </a:r>
            <a:r>
              <a:rPr lang="en-US" dirty="0" smtClean="0"/>
              <a:t> auf der </a:t>
            </a:r>
            <a:r>
              <a:rPr lang="en-US" dirty="0" err="1" smtClean="0"/>
              <a:t>Webseite</a:t>
            </a:r>
            <a:r>
              <a:rPr lang="en-US" dirty="0" smtClean="0"/>
              <a:t> </a:t>
            </a:r>
            <a:r>
              <a:rPr lang="en-US" dirty="0" err="1" smtClean="0"/>
              <a:t>aufgeführt</a:t>
            </a:r>
            <a:r>
              <a:rPr lang="en-US" dirty="0" smtClean="0"/>
              <a:t> und </a:t>
            </a:r>
            <a:r>
              <a:rPr lang="en-US" dirty="0" err="1" smtClean="0"/>
              <a:t>einfach</a:t>
            </a:r>
            <a:r>
              <a:rPr lang="en-US" dirty="0" smtClean="0"/>
              <a:t> </a:t>
            </a:r>
            <a:r>
              <a:rPr lang="en-US" dirty="0" err="1" smtClean="0"/>
              <a:t>zu</a:t>
            </a:r>
            <a:r>
              <a:rPr lang="en-US" dirty="0" smtClean="0"/>
              <a:t> </a:t>
            </a:r>
            <a:r>
              <a:rPr lang="en-US" dirty="0" err="1" smtClean="0"/>
              <a:t>finden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Mitteilung</a:t>
            </a:r>
            <a:r>
              <a:rPr lang="en-US" dirty="0" smtClean="0"/>
              <a:t> </a:t>
            </a:r>
            <a:r>
              <a:rPr lang="en-US" dirty="0" err="1" smtClean="0"/>
              <a:t>erst</a:t>
            </a:r>
            <a:r>
              <a:rPr lang="en-US" dirty="0" smtClean="0"/>
              <a:t> </a:t>
            </a:r>
            <a:r>
              <a:rPr lang="en-US" dirty="0" err="1" smtClean="0"/>
              <a:t>nach</a:t>
            </a:r>
            <a:r>
              <a:rPr lang="en-US" dirty="0" smtClean="0"/>
              <a:t> </a:t>
            </a:r>
            <a:r>
              <a:rPr lang="en-US" dirty="0" err="1" smtClean="0"/>
              <a:t>Manuskriptannahme</a:t>
            </a:r>
            <a:r>
              <a:rPr lang="en-US" dirty="0"/>
              <a:t> </a:t>
            </a:r>
            <a:r>
              <a:rPr lang="en-US" dirty="0" err="1" smtClean="0"/>
              <a:t>ist</a:t>
            </a:r>
            <a:r>
              <a:rPr lang="en-US" dirty="0" smtClean="0"/>
              <a:t> </a:t>
            </a:r>
            <a:r>
              <a:rPr lang="en-US" dirty="0" err="1" smtClean="0"/>
              <a:t>deutlicher</a:t>
            </a:r>
            <a:r>
              <a:rPr lang="en-US" dirty="0" smtClean="0"/>
              <a:t> </a:t>
            </a:r>
            <a:r>
              <a:rPr lang="en-US" dirty="0" err="1" smtClean="0"/>
              <a:t>Warnhinweis</a:t>
            </a:r>
            <a:endParaRPr lang="en-US" dirty="0"/>
          </a:p>
          <a:p>
            <a:r>
              <a:rPr lang="en-US" dirty="0" smtClean="0"/>
              <a:t>Sind die </a:t>
            </a:r>
            <a:r>
              <a:rPr lang="en-US" dirty="0" err="1" smtClean="0"/>
              <a:t>Kontaktinformationen</a:t>
            </a:r>
            <a:r>
              <a:rPr lang="en-US" dirty="0" smtClean="0"/>
              <a:t> auf der </a:t>
            </a:r>
            <a:r>
              <a:rPr lang="en-US" dirty="0" err="1" smtClean="0"/>
              <a:t>Webseite</a:t>
            </a:r>
            <a:r>
              <a:rPr lang="en-US" dirty="0" smtClean="0"/>
              <a:t> </a:t>
            </a:r>
            <a:r>
              <a:rPr lang="en-US" dirty="0" err="1" smtClean="0"/>
              <a:t>vollständig</a:t>
            </a:r>
            <a:r>
              <a:rPr lang="en-US" dirty="0" smtClean="0"/>
              <a:t> und </a:t>
            </a:r>
            <a:r>
              <a:rPr lang="en-US" dirty="0" err="1" smtClean="0"/>
              <a:t>überprüfbar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Kontaktaddressen</a:t>
            </a:r>
            <a:r>
              <a:rPr lang="en-US" dirty="0" smtClean="0"/>
              <a:t> </a:t>
            </a:r>
            <a:r>
              <a:rPr lang="en-US" dirty="0" err="1" smtClean="0"/>
              <a:t>zwielichtiger</a:t>
            </a:r>
            <a:r>
              <a:rPr lang="en-US" dirty="0" smtClean="0"/>
              <a:t> </a:t>
            </a:r>
            <a:r>
              <a:rPr lang="en-US" dirty="0" err="1" smtClean="0"/>
              <a:t>Verlage</a:t>
            </a:r>
            <a:r>
              <a:rPr lang="en-US" dirty="0" smtClean="0"/>
              <a:t> </a:t>
            </a:r>
            <a:r>
              <a:rPr lang="en-US" dirty="0" err="1" smtClean="0"/>
              <a:t>häufig</a:t>
            </a:r>
            <a:r>
              <a:rPr lang="en-US" dirty="0" smtClean="0"/>
              <a:t> in </a:t>
            </a:r>
            <a:r>
              <a:rPr lang="en-US" dirty="0" err="1" smtClean="0"/>
              <a:t>Wohnhäusern</a:t>
            </a:r>
            <a:r>
              <a:rPr lang="en-US" dirty="0" smtClean="0"/>
              <a:t> (-&gt; Google Maps)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2004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Raubverlage vermeiden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Bei</a:t>
            </a:r>
            <a:r>
              <a:rPr lang="en-US" dirty="0" smtClean="0"/>
              <a:t> </a:t>
            </a:r>
            <a:r>
              <a:rPr lang="en-US" dirty="0" err="1" smtClean="0"/>
              <a:t>Einladung</a:t>
            </a:r>
            <a:r>
              <a:rPr lang="en-US" dirty="0" smtClean="0"/>
              <a:t> </a:t>
            </a:r>
            <a:r>
              <a:rPr lang="en-US" dirty="0" err="1" smtClean="0"/>
              <a:t>über</a:t>
            </a:r>
            <a:r>
              <a:rPr lang="en-US" dirty="0" smtClean="0"/>
              <a:t> E-Mail </a:t>
            </a:r>
            <a:r>
              <a:rPr lang="en-US" dirty="0" err="1" smtClean="0"/>
              <a:t>zur</a:t>
            </a:r>
            <a:r>
              <a:rPr lang="en-US" dirty="0" smtClean="0"/>
              <a:t> </a:t>
            </a:r>
            <a:r>
              <a:rPr lang="en-US" dirty="0" err="1" smtClean="0"/>
              <a:t>Einreichung</a:t>
            </a:r>
            <a:r>
              <a:rPr lang="en-US" dirty="0" smtClean="0"/>
              <a:t> von </a:t>
            </a:r>
            <a:r>
              <a:rPr lang="en-US" dirty="0" err="1" smtClean="0"/>
              <a:t>Arbeiten</a:t>
            </a:r>
            <a:r>
              <a:rPr lang="en-US" dirty="0" smtClean="0"/>
              <a:t>, </a:t>
            </a:r>
            <a:r>
              <a:rPr lang="en-US" dirty="0" err="1" smtClean="0"/>
              <a:t>bzw</a:t>
            </a:r>
            <a:r>
              <a:rPr lang="en-US" dirty="0" smtClean="0"/>
              <a:t>. </a:t>
            </a:r>
            <a:r>
              <a:rPr lang="en-US" dirty="0" err="1"/>
              <a:t>z</a:t>
            </a:r>
            <a:r>
              <a:rPr lang="en-US" dirty="0" err="1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Positionen</a:t>
            </a:r>
            <a:r>
              <a:rPr lang="en-US" dirty="0" smtClean="0"/>
              <a:t> in Editorial Boards stets </a:t>
            </a:r>
            <a:r>
              <a:rPr lang="en-US" dirty="0" err="1" smtClean="0"/>
              <a:t>misstrauisch</a:t>
            </a:r>
            <a:r>
              <a:rPr lang="en-US" dirty="0" smtClean="0"/>
              <a:t> sein</a:t>
            </a:r>
            <a:endParaRPr lang="en-US" dirty="0"/>
          </a:p>
          <a:p>
            <a:r>
              <a:rPr lang="en-US" dirty="0" err="1" smtClean="0"/>
              <a:t>Aussagen</a:t>
            </a:r>
            <a:r>
              <a:rPr lang="en-US" dirty="0" smtClean="0"/>
              <a:t> </a:t>
            </a:r>
            <a:r>
              <a:rPr lang="en-US" dirty="0" err="1" smtClean="0"/>
              <a:t>zum</a:t>
            </a:r>
            <a:r>
              <a:rPr lang="en-US" dirty="0" smtClean="0"/>
              <a:t> </a:t>
            </a:r>
            <a:r>
              <a:rPr lang="en-US" dirty="0" err="1" smtClean="0"/>
              <a:t>Ablauf</a:t>
            </a:r>
            <a:r>
              <a:rPr lang="en-US" dirty="0" smtClean="0"/>
              <a:t> des Peer Review </a:t>
            </a:r>
            <a:r>
              <a:rPr lang="en-US" dirty="0" err="1" smtClean="0"/>
              <a:t>überprüfen</a:t>
            </a:r>
            <a:r>
              <a:rPr lang="en-US" dirty="0" smtClean="0"/>
              <a:t> (</a:t>
            </a:r>
            <a:r>
              <a:rPr lang="en-US" dirty="0" err="1" smtClean="0"/>
              <a:t>klar</a:t>
            </a:r>
            <a:r>
              <a:rPr lang="en-US" dirty="0" smtClean="0"/>
              <a:t> und </a:t>
            </a:r>
            <a:r>
              <a:rPr lang="en-US" dirty="0" err="1" smtClean="0"/>
              <a:t>eindeutig</a:t>
            </a:r>
            <a:r>
              <a:rPr lang="en-US" dirty="0" smtClean="0"/>
              <a:t> </a:t>
            </a:r>
            <a:r>
              <a:rPr lang="en-US" dirty="0" err="1" smtClean="0"/>
              <a:t>formuliert</a:t>
            </a:r>
            <a:r>
              <a:rPr lang="en-US" dirty="0" smtClean="0"/>
              <a:t>?)</a:t>
            </a:r>
          </a:p>
          <a:p>
            <a:r>
              <a:rPr lang="en-US" dirty="0" err="1" smtClean="0"/>
              <a:t>Behauptete</a:t>
            </a:r>
            <a:r>
              <a:rPr lang="en-US" dirty="0"/>
              <a:t> </a:t>
            </a:r>
            <a:r>
              <a:rPr lang="en-US" dirty="0" smtClean="0"/>
              <a:t>Impact </a:t>
            </a:r>
            <a:r>
              <a:rPr lang="en-US" dirty="0" err="1" smtClean="0"/>
              <a:t>Faktoren</a:t>
            </a:r>
            <a:r>
              <a:rPr lang="en-US" dirty="0" smtClean="0"/>
              <a:t> </a:t>
            </a:r>
            <a:r>
              <a:rPr lang="en-US" dirty="0" err="1" smtClean="0"/>
              <a:t>überprüfen</a:t>
            </a:r>
            <a:r>
              <a:rPr lang="en-US" dirty="0" smtClean="0"/>
              <a:t> -&gt; </a:t>
            </a:r>
            <a:r>
              <a:rPr lang="de-DE" dirty="0">
                <a:hlinkClick r:id="rId2"/>
              </a:rPr>
              <a:t>Journal </a:t>
            </a:r>
            <a:r>
              <a:rPr lang="de-DE" dirty="0" err="1">
                <a:hlinkClick r:id="rId2"/>
              </a:rPr>
              <a:t>Citation</a:t>
            </a:r>
            <a:r>
              <a:rPr lang="de-DE" dirty="0">
                <a:hlinkClick r:id="rId2"/>
              </a:rPr>
              <a:t> Reports</a:t>
            </a:r>
            <a:r>
              <a:rPr lang="en-US" dirty="0" smtClean="0"/>
              <a:t> (JCR)!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2309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Raubverlage vermeiden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Wenn etwas seltsam erscheint, auf der Hut sein! </a:t>
            </a:r>
          </a:p>
          <a:p>
            <a:r>
              <a:rPr lang="en-US" dirty="0" smtClean="0"/>
              <a:t>So </a:t>
            </a:r>
            <a:r>
              <a:rPr lang="en-US" dirty="0" err="1" smtClean="0"/>
              <a:t>wie</a:t>
            </a:r>
            <a:r>
              <a:rPr lang="en-US" dirty="0" smtClean="0"/>
              <a:t> </a:t>
            </a:r>
            <a:r>
              <a:rPr lang="en-US" dirty="0" err="1" smtClean="0"/>
              <a:t>bei</a:t>
            </a:r>
            <a:r>
              <a:rPr lang="en-US" dirty="0" smtClean="0"/>
              <a:t> Online </a:t>
            </a:r>
            <a:r>
              <a:rPr lang="en-US" dirty="0" err="1" smtClean="0"/>
              <a:t>Einkäufen</a:t>
            </a:r>
            <a:r>
              <a:rPr lang="en-US" dirty="0" smtClean="0"/>
              <a:t> stets die </a:t>
            </a:r>
            <a:r>
              <a:rPr lang="en-US" dirty="0" err="1" smtClean="0"/>
              <a:t>Vernunft</a:t>
            </a:r>
            <a:r>
              <a:rPr lang="en-US" dirty="0" smtClean="0"/>
              <a:t> </a:t>
            </a:r>
            <a:r>
              <a:rPr lang="en-US" dirty="0" err="1" smtClean="0"/>
              <a:t>walten</a:t>
            </a:r>
            <a:r>
              <a:rPr lang="en-US" dirty="0" smtClean="0"/>
              <a:t> </a:t>
            </a:r>
            <a:r>
              <a:rPr lang="en-US" dirty="0" err="1" smtClean="0"/>
              <a:t>lassen</a:t>
            </a:r>
            <a:r>
              <a:rPr lang="en-US" dirty="0" smtClean="0"/>
              <a:t>!</a:t>
            </a:r>
            <a:endParaRPr lang="en-US" dirty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1640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How to Avoid Predatory Publishers</a:t>
            </a:r>
          </a:p>
          <a:p>
            <a:r>
              <a:rPr lang="en-US" dirty="0" smtClean="0"/>
              <a:t>Contact the Library for a second (or first) opinion on the publisher or journal.  We’re happy to help faculty identify reliable, quality scholarly publishing venues</a:t>
            </a:r>
          </a:p>
          <a:p>
            <a:r>
              <a:rPr lang="en-US" dirty="0" smtClean="0"/>
              <a:t>Look for an ISSN.  For reputable journals, this is a basic requirement.</a:t>
            </a:r>
          </a:p>
          <a:p>
            <a:r>
              <a:rPr lang="en-US" dirty="0" smtClean="0"/>
              <a:t>Check if the journal is indexed in a reputable database.</a:t>
            </a:r>
          </a:p>
          <a:p>
            <a:r>
              <a:rPr lang="en-US" dirty="0" smtClean="0"/>
              <a:t>Verify that the journal displays its author fee policy on the website.  Informing you of fees only after your manuscript has been accepted is a sign of a predatory publisher</a:t>
            </a:r>
          </a:p>
          <a:p>
            <a:r>
              <a:rPr lang="en-US" dirty="0" smtClean="0"/>
              <a:t>Check that the publisher provides full, verifiable contact information on the website.  Be wary of those that only provide web contact forms.</a:t>
            </a:r>
          </a:p>
          <a:p>
            <a:r>
              <a:rPr lang="en-US" dirty="0" smtClean="0"/>
              <a:t>Be wary of email invitations to submit to journals or to become editorial board members.</a:t>
            </a:r>
          </a:p>
          <a:p>
            <a:r>
              <a:rPr lang="en-US" dirty="0" smtClean="0"/>
              <a:t>Check that a journal’s peer review process is clearly identified and try to confirm that a claimed impact factor is correct</a:t>
            </a:r>
          </a:p>
          <a:p>
            <a:r>
              <a:rPr lang="en-US" dirty="0" smtClean="0"/>
              <a:t>If something looks fishy, proceed with caution.  Use common sense as you would with online shopping.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260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hlinkClick r:id="rId3"/>
              </a:rPr>
              <a:t>http://</a:t>
            </a:r>
            <a:r>
              <a:rPr lang="de-DE" dirty="0" smtClean="0">
                <a:hlinkClick r:id="rId3"/>
              </a:rPr>
              <a:t>scholarpublishing.org/index.php/JBEMi/article/view/5453/3517</a:t>
            </a:r>
            <a:endParaRPr lang="de-DE" dirty="0" smtClean="0"/>
          </a:p>
          <a:p>
            <a:r>
              <a:rPr lang="de-DE" dirty="0">
                <a:hlinkClick r:id="rId4"/>
              </a:rPr>
              <a:t>https://</a:t>
            </a:r>
            <a:r>
              <a:rPr lang="de-DE" dirty="0" smtClean="0">
                <a:hlinkClick r:id="rId4"/>
              </a:rPr>
              <a:t>doi.org/10.20474/jabs-4.4.4</a:t>
            </a:r>
            <a:r>
              <a:rPr lang="de-DE" dirty="0" smtClean="0"/>
              <a:t> </a:t>
            </a:r>
          </a:p>
          <a:p>
            <a:r>
              <a:rPr lang="de-DE" dirty="0">
                <a:hlinkClick r:id="rId5"/>
              </a:rPr>
              <a:t>http://scholarpublishing.org/sse</a:t>
            </a:r>
            <a:r>
              <a:rPr lang="de-DE" dirty="0" smtClean="0">
                <a:hlinkClick r:id="rId5"/>
              </a:rPr>
              <a:t>/</a:t>
            </a:r>
            <a:r>
              <a:rPr lang="de-DE" dirty="0" smtClean="0"/>
              <a:t> </a:t>
            </a:r>
          </a:p>
          <a:p>
            <a:r>
              <a:rPr lang="de-DE" dirty="0">
                <a:hlinkClick r:id="rId6"/>
              </a:rPr>
              <a:t>http://</a:t>
            </a:r>
            <a:r>
              <a:rPr lang="de-DE" dirty="0" smtClean="0">
                <a:hlinkClick r:id="rId6"/>
              </a:rPr>
              <a:t>www.sciencepublishinggroup.com/journal/paperinfo.aspx?journalid=148&amp;doi=10.11648/j.ajam.20140204.12</a:t>
            </a:r>
            <a:r>
              <a:rPr lang="de-DE" dirty="0" smtClean="0"/>
              <a:t> (Karma)</a:t>
            </a:r>
          </a:p>
          <a:p>
            <a:r>
              <a:rPr lang="de-DE" dirty="0">
                <a:hlinkClick r:id="rId7"/>
              </a:rPr>
              <a:t>http://</a:t>
            </a:r>
            <a:r>
              <a:rPr lang="de-DE" dirty="0" smtClean="0">
                <a:hlinkClick r:id="rId7"/>
              </a:rPr>
              <a:t>www.sciencepublishinggroup.com/journal/paperinfo?journalid=122&amp;doi=10.11648/j.ajmp.20130205.14</a:t>
            </a:r>
            <a:r>
              <a:rPr lang="de-DE" dirty="0" smtClean="0"/>
              <a:t> (Einstein)</a:t>
            </a:r>
          </a:p>
          <a:p>
            <a:r>
              <a:rPr lang="de-DE" dirty="0">
                <a:hlinkClick r:id="rId8"/>
              </a:rPr>
              <a:t>http://</a:t>
            </a:r>
            <a:r>
              <a:rPr lang="de-DE" dirty="0" smtClean="0">
                <a:hlinkClick r:id="rId8"/>
              </a:rPr>
              <a:t>groverlab.org/hnbfpr/2017-12-10-csu.html</a:t>
            </a:r>
            <a:r>
              <a:rPr lang="de-DE" dirty="0" smtClean="0"/>
              <a:t> (</a:t>
            </a:r>
            <a:r>
              <a:rPr lang="de-DE" dirty="0" err="1" smtClean="0"/>
              <a:t>Calif</a:t>
            </a:r>
            <a:r>
              <a:rPr lang="de-DE" dirty="0" smtClean="0"/>
              <a:t>. South. Univ.)</a:t>
            </a:r>
          </a:p>
          <a:p>
            <a:pPr lvl="1"/>
            <a:r>
              <a:rPr lang="de-DE" dirty="0">
                <a:hlinkClick r:id="rId9"/>
              </a:rPr>
              <a:t>http://calsu.us</a:t>
            </a:r>
            <a:r>
              <a:rPr lang="de-DE" dirty="0" smtClean="0">
                <a:hlinkClick r:id="rId9"/>
              </a:rPr>
              <a:t>/</a:t>
            </a:r>
            <a:r>
              <a:rPr lang="de-DE" dirty="0" smtClean="0"/>
              <a:t> </a:t>
            </a:r>
          </a:p>
          <a:p>
            <a:pPr lvl="1"/>
            <a:r>
              <a:rPr lang="de-DE" dirty="0">
                <a:hlinkClick r:id="rId10"/>
              </a:rPr>
              <a:t>http://</a:t>
            </a:r>
            <a:r>
              <a:rPr lang="de-DE" dirty="0" smtClean="0">
                <a:hlinkClick r:id="rId10"/>
              </a:rPr>
              <a:t>www.sciencepublishinggroup.com/journal/paperinfo?journalid=217&amp;doi=10.11648/j.bio.20150305.23</a:t>
            </a:r>
            <a:r>
              <a:rPr lang="de-DE" dirty="0" smtClean="0"/>
              <a:t> (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Healing</a:t>
            </a:r>
            <a:r>
              <a:rPr lang="de-DE" smtClean="0"/>
              <a:t>)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8513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Themen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6472-5AB0-4742-9C4D-F8F2B67B83AE}" type="datetime1">
              <a:rPr lang="de-DE" smtClean="0"/>
              <a:t>28.02.2020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3744416" y="1260239"/>
            <a:ext cx="1728192" cy="504056"/>
          </a:xfrm>
          <a:prstGeom prst="round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 smtClean="0">
                <a:solidFill>
                  <a:schemeClr val="bg1"/>
                </a:solidFill>
              </a:rPr>
              <a:t>Fake</a:t>
            </a:r>
            <a:r>
              <a:rPr lang="de-DE" sz="1400" dirty="0" smtClean="0">
                <a:solidFill>
                  <a:schemeClr val="bg1"/>
                </a:solidFill>
              </a:rPr>
              <a:t> Science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648072" y="3528491"/>
            <a:ext cx="1944120" cy="576064"/>
          </a:xfrm>
          <a:prstGeom prst="round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bg1"/>
                </a:solidFill>
              </a:rPr>
              <a:t>Pseudo-/Raubverlage (</a:t>
            </a:r>
            <a:r>
              <a:rPr lang="de-DE" sz="1400" dirty="0" err="1" smtClean="0">
                <a:solidFill>
                  <a:schemeClr val="bg1"/>
                </a:solidFill>
              </a:rPr>
              <a:t>Predatory</a:t>
            </a:r>
            <a:r>
              <a:rPr lang="de-DE" sz="1400" dirty="0" smtClean="0">
                <a:solidFill>
                  <a:schemeClr val="bg1"/>
                </a:solidFill>
              </a:rPr>
              <a:t> Publishers)</a:t>
            </a:r>
            <a:endParaRPr lang="de-DE" sz="1400" dirty="0">
              <a:solidFill>
                <a:schemeClr val="bg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6624800" y="3524073"/>
            <a:ext cx="1728192" cy="576064"/>
          </a:xfrm>
          <a:prstGeom prst="round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 smtClean="0">
                <a:solidFill>
                  <a:schemeClr val="bg1"/>
                </a:solidFill>
              </a:rPr>
              <a:t>Predatory</a:t>
            </a:r>
            <a:r>
              <a:rPr lang="de-DE" sz="1400" dirty="0" smtClean="0">
                <a:solidFill>
                  <a:schemeClr val="bg1"/>
                </a:solidFill>
              </a:rPr>
              <a:t> </a:t>
            </a:r>
            <a:r>
              <a:rPr lang="de-DE" sz="1400" dirty="0" err="1" smtClean="0">
                <a:solidFill>
                  <a:schemeClr val="bg1"/>
                </a:solidFill>
              </a:rPr>
              <a:t>Conferences</a:t>
            </a:r>
            <a:endParaRPr lang="de-DE" sz="1400" dirty="0">
              <a:solidFill>
                <a:schemeClr val="bg1"/>
              </a:solidFill>
            </a:endParaRPr>
          </a:p>
        </p:txBody>
      </p:sp>
      <p:sp>
        <p:nvSpPr>
          <p:cNvPr id="9" name="Pfeil nach links und rechts 8"/>
          <p:cNvSpPr/>
          <p:nvPr/>
        </p:nvSpPr>
        <p:spPr>
          <a:xfrm rot="19012003">
            <a:off x="1821674" y="2522813"/>
            <a:ext cx="2304256" cy="216024"/>
          </a:xfrm>
          <a:prstGeom prst="leftRightArrow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sp>
        <p:nvSpPr>
          <p:cNvPr id="10" name="Pfeil nach links und rechts 9"/>
          <p:cNvSpPr/>
          <p:nvPr/>
        </p:nvSpPr>
        <p:spPr>
          <a:xfrm rot="13244812">
            <a:off x="5105317" y="2553180"/>
            <a:ext cx="2304256" cy="216024"/>
          </a:xfrm>
          <a:prstGeom prst="leftRightArrow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sp>
        <p:nvSpPr>
          <p:cNvPr id="11" name="Pfeil nach links und rechts 10"/>
          <p:cNvSpPr/>
          <p:nvPr/>
        </p:nvSpPr>
        <p:spPr>
          <a:xfrm rot="10800000">
            <a:off x="2736304" y="3704093"/>
            <a:ext cx="3744416" cy="216024"/>
          </a:xfrm>
          <a:prstGeom prst="leftRightArrow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80" y="2618792"/>
            <a:ext cx="1040904" cy="520452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036" y="1420565"/>
            <a:ext cx="914400" cy="914400"/>
          </a:xfrm>
          <a:prstGeom prst="rect">
            <a:avLst/>
          </a:prstGeom>
        </p:spPr>
      </p:pic>
      <p:sp>
        <p:nvSpPr>
          <p:cNvPr id="16" name="Abgerundetes Rechteck 15"/>
          <p:cNvSpPr/>
          <p:nvPr/>
        </p:nvSpPr>
        <p:spPr>
          <a:xfrm>
            <a:off x="323940" y="4081284"/>
            <a:ext cx="1656184" cy="46805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print-on-</a:t>
            </a:r>
            <a:r>
              <a:rPr lang="de-DE" sz="1400" dirty="0" err="1"/>
              <a:t>demand</a:t>
            </a:r>
            <a:r>
              <a:rPr lang="de-DE" sz="1400" dirty="0"/>
              <a:t> </a:t>
            </a:r>
            <a:r>
              <a:rPr lang="de-DE" sz="1400" dirty="0" err="1"/>
              <a:t>vanity</a:t>
            </a:r>
            <a:r>
              <a:rPr lang="de-DE" sz="1400" dirty="0"/>
              <a:t> </a:t>
            </a:r>
            <a:r>
              <a:rPr lang="de-DE" sz="1400" dirty="0" err="1" smtClean="0"/>
              <a:t>publishers</a:t>
            </a:r>
            <a:endParaRPr lang="de-DE" sz="1400" dirty="0" smtClean="0">
              <a:solidFill>
                <a:schemeClr val="accent2"/>
              </a:solidFill>
            </a:endParaRP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547" y="1737435"/>
            <a:ext cx="1123006" cy="273164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097" y="2750194"/>
            <a:ext cx="1437794" cy="251614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692" y="1966913"/>
            <a:ext cx="467499" cy="841498"/>
          </a:xfrm>
          <a:prstGeom prst="rect">
            <a:avLst/>
          </a:prstGeom>
        </p:spPr>
      </p:pic>
      <p:sp>
        <p:nvSpPr>
          <p:cNvPr id="21" name="Rechteck 20"/>
          <p:cNvSpPr/>
          <p:nvPr/>
        </p:nvSpPr>
        <p:spPr>
          <a:xfrm>
            <a:off x="4340370" y="280841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€</a:t>
            </a:r>
            <a:endParaRPr lang="de-DE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5170543" y="242070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₤</a:t>
            </a:r>
            <a:endParaRPr lang="de-DE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3477024" y="241433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$</a:t>
            </a:r>
            <a:endParaRPr lang="de-DE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197" y="4167002"/>
            <a:ext cx="1646700" cy="414818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4" y="2117407"/>
            <a:ext cx="1326013" cy="53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210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itel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308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definitionen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Fake</a:t>
            </a:r>
            <a:r>
              <a:rPr lang="de-DE" dirty="0" smtClean="0"/>
              <a:t> Science</a:t>
            </a:r>
          </a:p>
          <a:p>
            <a:pPr lvl="1"/>
            <a:r>
              <a:rPr lang="de-DE" dirty="0" smtClean="0"/>
              <a:t>Wissenschaftliches Fehlverhalten -&gt; Absicht</a:t>
            </a:r>
          </a:p>
          <a:p>
            <a:pPr lvl="2"/>
            <a:r>
              <a:rPr lang="de-DE" dirty="0" smtClean="0"/>
              <a:t>Erfinden/Fälschen von Ergebnissen, Daten, etc.</a:t>
            </a:r>
          </a:p>
          <a:p>
            <a:pPr lvl="1"/>
            <a:r>
              <a:rPr lang="de-DE" dirty="0" smtClean="0"/>
              <a:t>Monetäre und/oder politische Gründe -&gt; Betrug</a:t>
            </a:r>
          </a:p>
          <a:p>
            <a:pPr lvl="1"/>
            <a:r>
              <a:rPr lang="de-DE" dirty="0" smtClean="0"/>
              <a:t>Publikationsdruck (‚</a:t>
            </a:r>
            <a:r>
              <a:rPr lang="de-DE" dirty="0" err="1"/>
              <a:t>p</a:t>
            </a:r>
            <a:r>
              <a:rPr lang="de-DE" dirty="0" err="1" smtClean="0"/>
              <a:t>ublish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/>
              <a:t>p</a:t>
            </a:r>
            <a:r>
              <a:rPr lang="de-DE" dirty="0" err="1" smtClean="0"/>
              <a:t>erish</a:t>
            </a:r>
            <a:r>
              <a:rPr lang="de-DE" dirty="0" smtClean="0"/>
              <a:t>‘)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204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Merkmale - Pseudoverlage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Pseudoverlage/Raubverlage (</a:t>
            </a:r>
            <a:r>
              <a:rPr lang="de-DE" dirty="0" err="1" smtClean="0"/>
              <a:t>Predatory</a:t>
            </a:r>
            <a:r>
              <a:rPr lang="de-DE" dirty="0" smtClean="0"/>
              <a:t> Publishers)</a:t>
            </a:r>
          </a:p>
          <a:p>
            <a:pPr lvl="1"/>
            <a:r>
              <a:rPr lang="de-DE" dirty="0" smtClean="0"/>
              <a:t>Nutzen den Publikationsdruck der auf Wissenschaftlern lastet aus</a:t>
            </a:r>
          </a:p>
          <a:p>
            <a:pPr lvl="2"/>
            <a:r>
              <a:rPr lang="de-DE" dirty="0" smtClean="0"/>
              <a:t>Versprechen rasche Veröffentlichung (wahr)</a:t>
            </a:r>
          </a:p>
          <a:p>
            <a:pPr lvl="1"/>
            <a:r>
              <a:rPr lang="de-DE" dirty="0" smtClean="0"/>
              <a:t>Bieten denen, die sie nutzen wenig Gegenleistung</a:t>
            </a:r>
          </a:p>
          <a:p>
            <a:pPr lvl="1"/>
            <a:r>
              <a:rPr lang="de-DE" dirty="0" smtClean="0"/>
              <a:t>Behaupten, wissenschaftlich geprüfte Arbeiten zu veröffentlichen</a:t>
            </a:r>
          </a:p>
          <a:p>
            <a:pPr lvl="1"/>
            <a:r>
              <a:rPr lang="de-DE" dirty="0"/>
              <a:t>K</a:t>
            </a:r>
            <a:r>
              <a:rPr lang="de-DE" dirty="0" smtClean="0"/>
              <a:t>eine angemessene Qualitätssicherung (Peer Review)</a:t>
            </a:r>
          </a:p>
          <a:p>
            <a:pPr lvl="2"/>
            <a:r>
              <a:rPr lang="de-DE" dirty="0" smtClean="0"/>
              <a:t>Überhaupt kein Peer Review oder ignorieren negative Gutachten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0779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Merkmale - Pseudoverlage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Pseudoverlage/Raubverlage (</a:t>
            </a:r>
            <a:r>
              <a:rPr lang="de-DE" dirty="0" err="1" smtClean="0"/>
              <a:t>Predatory</a:t>
            </a:r>
            <a:r>
              <a:rPr lang="de-DE" dirty="0" smtClean="0"/>
              <a:t> Publishers)</a:t>
            </a:r>
          </a:p>
          <a:p>
            <a:pPr lvl="1"/>
            <a:r>
              <a:rPr lang="de-DE" dirty="0" smtClean="0"/>
              <a:t>Editorial Boards häufig „gefälscht“ bzw. nur „auf dem Papier“</a:t>
            </a:r>
          </a:p>
          <a:p>
            <a:pPr lvl="2"/>
            <a:r>
              <a:rPr lang="de-DE" dirty="0" smtClean="0"/>
              <a:t>Führen Wissenschaftler ohne deren Wissen als Mitglieder auf</a:t>
            </a:r>
          </a:p>
          <a:p>
            <a:pPr lvl="2"/>
            <a:r>
              <a:rPr lang="de-DE" dirty="0" smtClean="0"/>
              <a:t>existieren nur im </a:t>
            </a:r>
            <a:r>
              <a:rPr lang="de-DE" smtClean="0"/>
              <a:t>Netz </a:t>
            </a:r>
            <a:r>
              <a:rPr lang="de-DE" smtClean="0"/>
              <a:t>und </a:t>
            </a:r>
            <a:r>
              <a:rPr lang="de-DE" dirty="0" smtClean="0"/>
              <a:t>erfüllen keine reale Funktion</a:t>
            </a:r>
          </a:p>
          <a:p>
            <a:pPr lvl="1"/>
            <a:r>
              <a:rPr lang="de-DE" dirty="0" smtClean="0"/>
              <a:t>In der Regel zahlt Autor für die Veröffentlichung: </a:t>
            </a:r>
            <a:r>
              <a:rPr lang="de-DE" dirty="0" err="1" smtClean="0"/>
              <a:t>pay-to-publish</a:t>
            </a:r>
            <a:r>
              <a:rPr lang="de-DE" dirty="0" smtClean="0"/>
              <a:t> (Open Access)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4265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Merkmale - Pseudoverlage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Pseudoverlage/Raubverlage (</a:t>
            </a:r>
            <a:r>
              <a:rPr lang="de-DE" dirty="0" err="1" smtClean="0"/>
              <a:t>Predatory</a:t>
            </a:r>
            <a:r>
              <a:rPr lang="de-DE" dirty="0" smtClean="0"/>
              <a:t> Publishers)</a:t>
            </a:r>
          </a:p>
          <a:p>
            <a:pPr lvl="1"/>
            <a:r>
              <a:rPr lang="de-DE" dirty="0" smtClean="0"/>
              <a:t>Zeitschriftentitel beziehen sich häufig auf westl. Hemisphäre („American/European Journal </a:t>
            </a:r>
            <a:r>
              <a:rPr lang="de-DE" dirty="0" err="1" smtClean="0"/>
              <a:t>of</a:t>
            </a:r>
            <a:r>
              <a:rPr lang="de-DE" dirty="0" smtClean="0"/>
              <a:t> …“)</a:t>
            </a:r>
          </a:p>
          <a:p>
            <a:pPr lvl="2"/>
            <a:r>
              <a:rPr lang="de-DE" dirty="0" smtClean="0"/>
              <a:t>Dabei u.U. keine Europäer bzw. US-Amerikaner in </a:t>
            </a:r>
            <a:r>
              <a:rPr lang="de-DE" dirty="0"/>
              <a:t>E</a:t>
            </a:r>
            <a:r>
              <a:rPr lang="de-DE" dirty="0" smtClean="0"/>
              <a:t>ditorial Boards</a:t>
            </a:r>
          </a:p>
          <a:p>
            <a:pPr lvl="2"/>
            <a:r>
              <a:rPr lang="de-DE" dirty="0" smtClean="0"/>
              <a:t>„Offizieller“ Sitz in USA, Europa oft unter falscher Adresse bzw. Briefkastenadresse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2272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definitionen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Predatory</a:t>
            </a:r>
            <a:r>
              <a:rPr lang="de-DE" dirty="0" smtClean="0"/>
              <a:t> </a:t>
            </a:r>
            <a:r>
              <a:rPr lang="de-DE" dirty="0" err="1" smtClean="0"/>
              <a:t>Conferences</a:t>
            </a:r>
            <a:r>
              <a:rPr lang="de-DE" dirty="0" smtClean="0"/>
              <a:t>/Meetings</a:t>
            </a:r>
          </a:p>
          <a:p>
            <a:pPr lvl="1"/>
            <a:r>
              <a:rPr lang="de-DE" dirty="0" smtClean="0"/>
              <a:t>Eingereichte Vorträge werden rasch angenommen</a:t>
            </a:r>
          </a:p>
          <a:p>
            <a:pPr lvl="2"/>
            <a:r>
              <a:rPr lang="de-DE" dirty="0" smtClean="0"/>
              <a:t>Ohne Qualitätskontrolle, kein/kaum echtes Peer Review</a:t>
            </a:r>
          </a:p>
          <a:p>
            <a:pPr lvl="2"/>
            <a:r>
              <a:rPr lang="de-DE" dirty="0" smtClean="0"/>
              <a:t>Akzeptieren auch Unsinn –&gt; z.B. mit </a:t>
            </a:r>
            <a:r>
              <a:rPr lang="de-DE" dirty="0" err="1" smtClean="0">
                <a:hlinkClick r:id="rId2"/>
              </a:rPr>
              <a:t>SCIgen</a:t>
            </a:r>
            <a:r>
              <a:rPr lang="de-DE" dirty="0" smtClean="0"/>
              <a:t> generierte Texte</a:t>
            </a:r>
          </a:p>
          <a:p>
            <a:pPr lvl="1"/>
            <a:r>
              <a:rPr lang="de-DE" dirty="0" smtClean="0"/>
              <a:t>Hohe Teilnahmegebühren, häufig erst nach Annahme mitgeteilt</a:t>
            </a:r>
          </a:p>
          <a:p>
            <a:pPr lvl="2"/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881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definitionen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Predatory</a:t>
            </a:r>
            <a:r>
              <a:rPr lang="de-DE" dirty="0" smtClean="0"/>
              <a:t> </a:t>
            </a:r>
            <a:r>
              <a:rPr lang="de-DE" dirty="0" err="1" smtClean="0"/>
              <a:t>Conferences</a:t>
            </a:r>
            <a:r>
              <a:rPr lang="de-DE" dirty="0" smtClean="0"/>
              <a:t>/Meetings</a:t>
            </a:r>
          </a:p>
          <a:p>
            <a:pPr lvl="1"/>
            <a:r>
              <a:rPr lang="de-DE" dirty="0"/>
              <a:t>Führen bekannte Akademiker ohne deren Wissen als Mitglieder des </a:t>
            </a:r>
            <a:r>
              <a:rPr lang="de-DE" dirty="0" smtClean="0"/>
              <a:t>Organisationskomitees, </a:t>
            </a:r>
            <a:r>
              <a:rPr lang="de-DE" dirty="0"/>
              <a:t>Teilnehmer etc.</a:t>
            </a:r>
          </a:p>
          <a:p>
            <a:pPr lvl="2"/>
            <a:r>
              <a:rPr lang="de-DE" dirty="0"/>
              <a:t>Ignorieren Aufforderungen, deren Namen/Fotos zu </a:t>
            </a:r>
            <a:r>
              <a:rPr lang="de-DE" dirty="0" smtClean="0"/>
              <a:t>entfernen</a:t>
            </a:r>
          </a:p>
          <a:p>
            <a:pPr lvl="1"/>
            <a:r>
              <a:rPr lang="de-DE" dirty="0" smtClean="0"/>
              <a:t>Ahmen Namen oder Gestaltung der Webseiten bekannter Konferenzen nach</a:t>
            </a:r>
          </a:p>
          <a:p>
            <a:pPr lvl="2"/>
            <a:r>
              <a:rPr lang="de-DE" dirty="0" smtClean="0"/>
              <a:t>Finden häufig auch in der gleichen Stadt wie diese statt</a:t>
            </a:r>
          </a:p>
          <a:p>
            <a:pPr lvl="2"/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5165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Aufgabe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Vergleichen Sie folgende Zeitschriften (Webseiten)!</a:t>
            </a:r>
          </a:p>
          <a:p>
            <a:pPr marL="0" indent="0">
              <a:buNone/>
            </a:pPr>
            <a:r>
              <a:rPr lang="de-DE" dirty="0">
                <a:hlinkClick r:id="rId2"/>
              </a:rPr>
              <a:t>http://</a:t>
            </a:r>
            <a:r>
              <a:rPr lang="de-DE" dirty="0" smtClean="0">
                <a:hlinkClick r:id="rId2"/>
              </a:rPr>
              <a:t>www.sciencepublishinggroup.com/journal/index?journalid=219</a:t>
            </a:r>
            <a:endParaRPr lang="de-DE" dirty="0" smtClean="0"/>
          </a:p>
          <a:p>
            <a:pPr marL="0" indent="0">
              <a:buNone/>
            </a:pPr>
            <a:r>
              <a:rPr lang="de-DE" dirty="0">
                <a:hlinkClick r:id="rId3"/>
              </a:rPr>
              <a:t>https://</a:t>
            </a:r>
            <a:r>
              <a:rPr lang="de-DE" dirty="0" smtClean="0">
                <a:hlinkClick r:id="rId3"/>
              </a:rPr>
              <a:t>academic.oup.com/bioscience/issue</a:t>
            </a:r>
            <a:r>
              <a:rPr lang="de-DE" dirty="0" smtClean="0"/>
              <a:t> </a:t>
            </a:r>
          </a:p>
          <a:p>
            <a:pPr marL="0" indent="0">
              <a:buNone/>
            </a:pPr>
            <a:r>
              <a:rPr lang="de-DE" dirty="0">
                <a:hlinkClick r:id="rId4"/>
              </a:rPr>
              <a:t>https://</a:t>
            </a:r>
            <a:r>
              <a:rPr lang="de-DE" dirty="0" smtClean="0">
                <a:hlinkClick r:id="rId4"/>
              </a:rPr>
              <a:t>academicjournals.org/journal/AJBR</a:t>
            </a:r>
            <a:r>
              <a:rPr lang="de-DE" dirty="0" smtClean="0"/>
              <a:t>  </a:t>
            </a:r>
            <a:endParaRPr lang="de-DE" dirty="0"/>
          </a:p>
          <a:p>
            <a:pPr lvl="1"/>
            <a:r>
              <a:rPr lang="de-DE" dirty="0" smtClean="0"/>
              <a:t>Wie vertrauenswürdig schätzen Sie die einzelnen Zeitschriften ein?</a:t>
            </a:r>
          </a:p>
          <a:p>
            <a:pPr lvl="1"/>
            <a:r>
              <a:rPr lang="de-DE" dirty="0" smtClean="0"/>
              <a:t>Worauf beruht Ihre Einschätzung?</a:t>
            </a:r>
          </a:p>
          <a:p>
            <a:pPr lvl="1"/>
            <a:r>
              <a:rPr lang="de-DE" dirty="0" smtClean="0"/>
              <a:t>Betrachten Sie auch den zugehörigen Verlag – Wie ist Ihr Eindruck?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2573204"/>
      </p:ext>
    </p:extLst>
  </p:cSld>
  <p:clrMapOvr>
    <a:masterClrMapping/>
  </p:clrMapOvr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Uni_Bonn_2017(1)</Template>
  <TotalTime>0</TotalTime>
  <Words>853</Words>
  <Application>Microsoft Office PowerPoint</Application>
  <PresentationFormat>Benutzerdefiniert</PresentationFormat>
  <Paragraphs>159</Paragraphs>
  <Slides>21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6" baseType="lpstr">
      <vt:lpstr>Arial</vt:lpstr>
      <vt:lpstr>Calibri</vt:lpstr>
      <vt:lpstr>Exo 2</vt:lpstr>
      <vt:lpstr>Exo 2 Semi Bold</vt:lpstr>
      <vt:lpstr>Uni_Bonn</vt:lpstr>
      <vt:lpstr>PowerPoint-Präsentation</vt:lpstr>
      <vt:lpstr>Themen</vt:lpstr>
      <vt:lpstr>definitionen</vt:lpstr>
      <vt:lpstr>Merkmale - Pseudoverlage</vt:lpstr>
      <vt:lpstr>Merkmale - Pseudoverlage</vt:lpstr>
      <vt:lpstr>Merkmale - Pseudoverlage</vt:lpstr>
      <vt:lpstr>definitionen</vt:lpstr>
      <vt:lpstr>definitionen</vt:lpstr>
      <vt:lpstr>Aufgabe</vt:lpstr>
      <vt:lpstr>Aufgabe</vt:lpstr>
      <vt:lpstr>Weißlisten</vt:lpstr>
      <vt:lpstr>schwarzlisten</vt:lpstr>
      <vt:lpstr>Raubverlage vermeiden</vt:lpstr>
      <vt:lpstr>Raubverlage vermeiden</vt:lpstr>
      <vt:lpstr>Raubverlage vermeiden</vt:lpstr>
      <vt:lpstr>Raubverlage vermeiden</vt:lpstr>
      <vt:lpstr>Raubverlage vermeiden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Balgheim, Anna</dc:creator>
  <cp:lastModifiedBy>Rudolf, Dr., Daniel</cp:lastModifiedBy>
  <cp:revision>70</cp:revision>
  <dcterms:created xsi:type="dcterms:W3CDTF">2018-02-07T13:41:47Z</dcterms:created>
  <dcterms:modified xsi:type="dcterms:W3CDTF">2020-02-28T10:16:43Z</dcterms:modified>
</cp:coreProperties>
</file>