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96" r:id="rId1"/>
  </p:sldMasterIdLst>
  <p:notesMasterIdLst>
    <p:notesMasterId r:id="rId20"/>
  </p:notesMasterIdLst>
  <p:handoutMasterIdLst>
    <p:handoutMasterId r:id="rId21"/>
  </p:handoutMasterIdLst>
  <p:sldIdLst>
    <p:sldId id="439" r:id="rId2"/>
    <p:sldId id="450" r:id="rId3"/>
    <p:sldId id="449" r:id="rId4"/>
    <p:sldId id="371" r:id="rId5"/>
    <p:sldId id="373" r:id="rId6"/>
    <p:sldId id="374" r:id="rId7"/>
    <p:sldId id="437" r:id="rId8"/>
    <p:sldId id="435" r:id="rId9"/>
    <p:sldId id="377" r:id="rId10"/>
    <p:sldId id="378" r:id="rId11"/>
    <p:sldId id="436" r:id="rId12"/>
    <p:sldId id="453" r:id="rId13"/>
    <p:sldId id="454" r:id="rId14"/>
    <p:sldId id="456" r:id="rId15"/>
    <p:sldId id="451" r:id="rId16"/>
    <p:sldId id="452" r:id="rId17"/>
    <p:sldId id="455" r:id="rId18"/>
    <p:sldId id="448" r:id="rId19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5pPr>
    <a:lvl6pPr marL="2286000" algn="l" defTabSz="914400" rtl="0" eaLnBrk="1" latinLnBrk="0" hangingPunct="1"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6pPr>
    <a:lvl7pPr marL="2743200" algn="l" defTabSz="914400" rtl="0" eaLnBrk="1" latinLnBrk="0" hangingPunct="1"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7pPr>
    <a:lvl8pPr marL="3200400" algn="l" defTabSz="914400" rtl="0" eaLnBrk="1" latinLnBrk="0" hangingPunct="1"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8pPr>
    <a:lvl9pPr marL="3657600" algn="l" defTabSz="914400" rtl="0" eaLnBrk="1" latinLnBrk="0" hangingPunct="1"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929" userDrawn="1">
          <p15:clr>
            <a:srgbClr val="A4A3A4"/>
          </p15:clr>
        </p15:guide>
        <p15:guide id="2" pos="4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FFFF"/>
    <a:srgbClr val="33CC33"/>
    <a:srgbClr val="66FFCC"/>
    <a:srgbClr val="66FF33"/>
    <a:srgbClr val="0066FF"/>
    <a:srgbClr val="0146A3"/>
    <a:srgbClr val="063D79"/>
    <a:srgbClr val="FF330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85" autoAdjust="0"/>
    <p:restoredTop sz="58918" autoAdjust="0"/>
  </p:normalViewPr>
  <p:slideViewPr>
    <p:cSldViewPr>
      <p:cViewPr varScale="1">
        <p:scale>
          <a:sx n="111" d="100"/>
          <a:sy n="111" d="100"/>
        </p:scale>
        <p:origin x="1164" y="108"/>
      </p:cViewPr>
      <p:guideLst>
        <p:guide orient="horz" pos="3929"/>
        <p:guide pos="476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ABACE-9A06-4167-B959-F6F796BF2925}" type="datetimeFigureOut">
              <a:rPr lang="de-DE" smtClean="0"/>
              <a:pPr/>
              <a:t>18.02.2020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5EEB0-4B9E-4FF3-A3DC-06F03A83A16E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300">
                <a:solidFill>
                  <a:schemeClr val="tx1"/>
                </a:solidFill>
                <a:latin typeface="Times New Roman" charset="0"/>
                <a:ea typeface="+mn-ea"/>
                <a:cs typeface="+mn-cs"/>
                <a:sym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300">
                <a:solidFill>
                  <a:schemeClr val="tx1"/>
                </a:solidFill>
                <a:latin typeface="Times New Roman" charset="0"/>
                <a:ea typeface="+mn-ea"/>
                <a:cs typeface="+mn-cs"/>
                <a:sym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300">
                <a:solidFill>
                  <a:schemeClr val="tx1"/>
                </a:solidFill>
                <a:latin typeface="Times New Roman" charset="0"/>
                <a:ea typeface="+mn-ea"/>
                <a:cs typeface="+mn-cs"/>
                <a:sym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7AF3183-8FC4-435C-84F2-7C70926F289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588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Einfache</a:t>
            </a:r>
            <a:r>
              <a:rPr lang="de-DE" baseline="0" dirty="0" smtClean="0"/>
              <a:t> Möglichkeit zur Veranschaulichung. Alle Veröffentlichungen eines Wissenschaftlers im SCIE aufrufen und nach Zitationszahl sortieren. Der letzte Artikel dessen Platzzahl größer oder gleich seiner Zitationszahl ist entspricht dem h-Index … (im „</a:t>
            </a:r>
            <a:r>
              <a:rPr lang="de-DE" baseline="0" dirty="0" err="1" smtClean="0"/>
              <a:t>citation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report</a:t>
            </a:r>
            <a:r>
              <a:rPr lang="de-DE" baseline="0" dirty="0" smtClean="0"/>
              <a:t>“ auch automatisch auslesbar)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AF3183-8FC4-435C-84F2-7C70926F2899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0612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Beispiel</a:t>
            </a:r>
            <a:r>
              <a:rPr lang="en-GB" dirty="0" smtClean="0"/>
              <a:t> 2: </a:t>
            </a:r>
            <a:r>
              <a:rPr lang="en-GB" i="1" dirty="0" smtClean="0"/>
              <a:t>h</a:t>
            </a:r>
            <a:r>
              <a:rPr lang="en-GB" i="0" dirty="0" smtClean="0"/>
              <a:t>-index</a:t>
            </a:r>
            <a:r>
              <a:rPr lang="en-GB" i="0" baseline="0" dirty="0" smtClean="0"/>
              <a:t> </a:t>
            </a:r>
            <a:r>
              <a:rPr lang="en-GB" i="0" baseline="0" dirty="0" err="1" smtClean="0"/>
              <a:t>im</a:t>
            </a:r>
            <a:r>
              <a:rPr lang="en-GB" i="0" baseline="0" dirty="0" smtClean="0"/>
              <a:t> WOS </a:t>
            </a:r>
            <a:r>
              <a:rPr lang="en-GB" i="0" baseline="0" dirty="0" err="1" smtClean="0"/>
              <a:t>zeigen</a:t>
            </a:r>
            <a:r>
              <a:rPr lang="en-GB" i="0" baseline="0" dirty="0" smtClean="0"/>
              <a:t> (</a:t>
            </a:r>
            <a:r>
              <a:rPr lang="en-GB" i="0" baseline="0" dirty="0" err="1" smtClean="0"/>
              <a:t>sowohl</a:t>
            </a:r>
            <a:r>
              <a:rPr lang="en-GB" i="0" baseline="0" dirty="0" smtClean="0"/>
              <a:t> </a:t>
            </a:r>
            <a:r>
              <a:rPr lang="en-GB" i="0" baseline="0" dirty="0" err="1" smtClean="0"/>
              <a:t>im</a:t>
            </a:r>
            <a:r>
              <a:rPr lang="en-GB" i="0" baseline="0" dirty="0" smtClean="0"/>
              <a:t> </a:t>
            </a:r>
            <a:r>
              <a:rPr lang="en-GB" i="1" baseline="0" dirty="0" smtClean="0"/>
              <a:t>citation report </a:t>
            </a:r>
            <a:r>
              <a:rPr lang="en-GB" i="0" baseline="0" dirty="0" err="1" smtClean="0"/>
              <a:t>als</a:t>
            </a:r>
            <a:r>
              <a:rPr lang="en-GB" i="0" baseline="0" dirty="0" smtClean="0"/>
              <a:t> </a:t>
            </a:r>
            <a:r>
              <a:rPr lang="en-GB" i="0" baseline="0" dirty="0" err="1" smtClean="0"/>
              <a:t>auch</a:t>
            </a:r>
            <a:r>
              <a:rPr lang="en-GB" i="0" baseline="0" dirty="0" smtClean="0"/>
              <a:t> “von Hand”, auf Researcher ID </a:t>
            </a:r>
            <a:r>
              <a:rPr lang="en-GB" i="0" baseline="0" dirty="0" err="1" smtClean="0"/>
              <a:t>hinweisen</a:t>
            </a:r>
            <a:r>
              <a:rPr lang="en-GB" i="0" baseline="0" dirty="0" smtClean="0"/>
              <a:t> (</a:t>
            </a:r>
            <a:r>
              <a:rPr lang="en-GB" i="0" baseline="0" dirty="0" err="1" smtClean="0"/>
              <a:t>evtl</a:t>
            </a:r>
            <a:r>
              <a:rPr lang="en-GB" i="0" baseline="0" dirty="0" smtClean="0"/>
              <a:t>. </a:t>
            </a:r>
            <a:r>
              <a:rPr lang="en-GB" i="0" baseline="0" dirty="0" err="1" smtClean="0"/>
              <a:t>auch</a:t>
            </a:r>
            <a:r>
              <a:rPr lang="en-GB" i="0" baseline="0" dirty="0" smtClean="0"/>
              <a:t> Scopus ID und ORCID). 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AF3183-8FC4-435C-84F2-7C70926F2899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6041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48275" y="1"/>
            <a:ext cx="5401853" cy="6858000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86510" y="2095720"/>
            <a:ext cx="5000069" cy="476179"/>
          </a:xfrm>
        </p:spPr>
        <p:txBody>
          <a:bodyPr wrap="none" bIns="0" anchor="b" anchorCtr="0"/>
          <a:lstStyle>
            <a:lvl1pPr>
              <a:lnSpc>
                <a:spcPts val="2381"/>
              </a:lnSpc>
              <a:defRPr sz="238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86510" y="2571782"/>
            <a:ext cx="5000069" cy="2476130"/>
          </a:xfrm>
        </p:spPr>
        <p:txBody>
          <a:bodyPr tIns="0" bIns="0"/>
          <a:lstStyle>
            <a:lvl1pPr marL="0" indent="0" algn="l">
              <a:lnSpc>
                <a:spcPts val="3572"/>
              </a:lnSpc>
              <a:spcBef>
                <a:spcPts val="0"/>
              </a:spcBef>
              <a:spcAft>
                <a:spcPts val="0"/>
              </a:spcAft>
              <a:buNone/>
              <a:defRPr sz="3175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3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7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07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4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7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1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5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28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5751" y="381211"/>
            <a:ext cx="1673156" cy="857122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74706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5062" y="1618960"/>
            <a:ext cx="4143621" cy="4382316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15318" y="1618960"/>
            <a:ext cx="4143622" cy="2001124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15318" y="4000151"/>
            <a:ext cx="4143622" cy="2001124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026F-1588-4FB1-8845-F95DAFF0F3E9}" type="datetime1">
              <a:rPr lang="de-DE" smtClean="0"/>
              <a:t>18.02.2020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88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5061" y="1618960"/>
            <a:ext cx="4143621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15318" y="1618960"/>
            <a:ext cx="4143622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6233" y="4000151"/>
            <a:ext cx="4132449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15318" y="4000151"/>
            <a:ext cx="4143622" cy="2001124"/>
          </a:xfrm>
        </p:spPr>
        <p:txBody>
          <a:bodyPr/>
          <a:lstStyle>
            <a:lvl1pPr marL="142862" indent="-142862">
              <a:spcBef>
                <a:spcPts val="0"/>
              </a:spcBef>
              <a:spcAft>
                <a:spcPts val="417"/>
              </a:spcAft>
              <a:defRPr sz="1389"/>
            </a:lvl1pPr>
            <a:lvl2pPr marL="285725" indent="-142862">
              <a:spcBef>
                <a:spcPts val="0"/>
              </a:spcBef>
              <a:spcAft>
                <a:spcPts val="417"/>
              </a:spcAft>
              <a:defRPr sz="1389"/>
            </a:lvl2pPr>
            <a:lvl3pPr marL="428587" indent="-142862">
              <a:spcBef>
                <a:spcPts val="0"/>
              </a:spcBef>
              <a:spcAft>
                <a:spcPts val="417"/>
              </a:spcAft>
              <a:defRPr sz="1389"/>
            </a:lvl3pPr>
            <a:lvl4pPr marL="571450" indent="-142862">
              <a:spcBef>
                <a:spcPts val="0"/>
              </a:spcBef>
              <a:spcAft>
                <a:spcPts val="417"/>
              </a:spcAft>
              <a:defRPr sz="1389"/>
            </a:lvl4pPr>
            <a:lvl5pPr marL="714312" indent="-142862">
              <a:spcAft>
                <a:spcPts val="417"/>
              </a:spcAft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7377-EED6-47C3-9B1D-CF36F0FCD8B4}" type="datetime1">
              <a:rPr lang="de-DE" smtClean="0"/>
              <a:t>18.02.2020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687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4196" y="382166"/>
            <a:ext cx="4894053" cy="856511"/>
          </a:xfrm>
        </p:spPr>
        <p:txBody>
          <a:bodyPr anchor="b"/>
          <a:lstStyle>
            <a:lvl1pPr algn="l">
              <a:defRPr sz="2381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6702" y="1618959"/>
            <a:ext cx="8571547" cy="3904666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  <a:lvl2pPr marL="453588" indent="0">
              <a:buNone/>
              <a:defRPr sz="2778"/>
            </a:lvl2pPr>
            <a:lvl3pPr marL="907176" indent="0">
              <a:buNone/>
              <a:defRPr sz="2381"/>
            </a:lvl3pPr>
            <a:lvl4pPr marL="1360764" indent="0">
              <a:buNone/>
              <a:defRPr sz="1984"/>
            </a:lvl4pPr>
            <a:lvl5pPr marL="1814352" indent="0">
              <a:buNone/>
              <a:defRPr sz="1984"/>
            </a:lvl5pPr>
            <a:lvl6pPr marL="2267941" indent="0">
              <a:buNone/>
              <a:defRPr sz="1984"/>
            </a:lvl6pPr>
            <a:lvl7pPr marL="2721529" indent="0">
              <a:buNone/>
              <a:defRPr sz="1984"/>
            </a:lvl7pPr>
            <a:lvl8pPr marL="3175117" indent="0">
              <a:buNone/>
              <a:defRPr sz="1984"/>
            </a:lvl8pPr>
            <a:lvl9pPr marL="3628705" indent="0">
              <a:buNone/>
              <a:defRPr sz="1984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5060" y="5524472"/>
            <a:ext cx="8571547" cy="476179"/>
          </a:xfrm>
        </p:spPr>
        <p:txBody>
          <a:bodyPr anchor="ctr" anchorCtr="0"/>
          <a:lstStyle>
            <a:lvl1pPr marL="0" indent="0">
              <a:buNone/>
              <a:defRPr sz="1389"/>
            </a:lvl1pPr>
            <a:lvl2pPr marL="453588" indent="0">
              <a:buNone/>
              <a:defRPr sz="1191"/>
            </a:lvl2pPr>
            <a:lvl3pPr marL="907176" indent="0">
              <a:buNone/>
              <a:defRPr sz="992"/>
            </a:lvl3pPr>
            <a:lvl4pPr marL="1360764" indent="0">
              <a:buNone/>
              <a:defRPr sz="893"/>
            </a:lvl4pPr>
            <a:lvl5pPr marL="1814352" indent="0">
              <a:buNone/>
              <a:defRPr sz="893"/>
            </a:lvl5pPr>
            <a:lvl6pPr marL="2267941" indent="0">
              <a:buNone/>
              <a:defRPr sz="893"/>
            </a:lvl6pPr>
            <a:lvl7pPr marL="2721529" indent="0">
              <a:buNone/>
              <a:defRPr sz="893"/>
            </a:lvl7pPr>
            <a:lvl8pPr marL="3175117" indent="0">
              <a:buNone/>
              <a:defRPr sz="893"/>
            </a:lvl8pPr>
            <a:lvl9pPr marL="3628705" indent="0">
              <a:buNone/>
              <a:defRPr sz="89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E8E8-8A29-4D85-A2C3-6995032989B7}" type="datetime1">
              <a:rPr lang="de-DE" smtClean="0"/>
              <a:t>18.02.2020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17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4196" y="382166"/>
            <a:ext cx="4894053" cy="857122"/>
          </a:xfrm>
        </p:spPr>
        <p:txBody>
          <a:bodyPr anchor="b"/>
          <a:lstStyle>
            <a:lvl1pPr algn="l">
              <a:defRPr sz="2381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6401" y="1618958"/>
            <a:ext cx="5857224" cy="4380845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  <a:lvl2pPr marL="453588" indent="0">
              <a:buNone/>
              <a:defRPr sz="2778"/>
            </a:lvl2pPr>
            <a:lvl3pPr marL="907176" indent="0">
              <a:buNone/>
              <a:defRPr sz="2381"/>
            </a:lvl3pPr>
            <a:lvl4pPr marL="1360764" indent="0">
              <a:buNone/>
              <a:defRPr sz="1984"/>
            </a:lvl4pPr>
            <a:lvl5pPr marL="1814352" indent="0">
              <a:buNone/>
              <a:defRPr sz="1984"/>
            </a:lvl5pPr>
            <a:lvl6pPr marL="2267941" indent="0">
              <a:buNone/>
              <a:defRPr sz="1984"/>
            </a:lvl6pPr>
            <a:lvl7pPr marL="2721529" indent="0">
              <a:buNone/>
              <a:defRPr sz="1984"/>
            </a:lvl7pPr>
            <a:lvl8pPr marL="3175117" indent="0">
              <a:buNone/>
              <a:defRPr sz="1984"/>
            </a:lvl8pPr>
            <a:lvl9pPr marL="3628705" indent="0">
              <a:buNone/>
              <a:defRPr sz="1984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29374" y="1618958"/>
            <a:ext cx="2429565" cy="4380845"/>
          </a:xfrm>
        </p:spPr>
        <p:txBody>
          <a:bodyPr/>
          <a:lstStyle>
            <a:lvl1pPr marL="0" indent="0">
              <a:buNone/>
              <a:defRPr sz="1389"/>
            </a:lvl1pPr>
            <a:lvl2pPr marL="453588" indent="0">
              <a:buNone/>
              <a:defRPr sz="1191"/>
            </a:lvl2pPr>
            <a:lvl3pPr marL="907176" indent="0">
              <a:buNone/>
              <a:defRPr sz="992"/>
            </a:lvl3pPr>
            <a:lvl4pPr marL="1360764" indent="0">
              <a:buNone/>
              <a:defRPr sz="893"/>
            </a:lvl4pPr>
            <a:lvl5pPr marL="1814352" indent="0">
              <a:buNone/>
              <a:defRPr sz="893"/>
            </a:lvl5pPr>
            <a:lvl6pPr marL="2267941" indent="0">
              <a:buNone/>
              <a:defRPr sz="893"/>
            </a:lvl6pPr>
            <a:lvl7pPr marL="2721529" indent="0">
              <a:buNone/>
              <a:defRPr sz="893"/>
            </a:lvl7pPr>
            <a:lvl8pPr marL="3175117" indent="0">
              <a:buNone/>
              <a:defRPr sz="893"/>
            </a:lvl8pPr>
            <a:lvl9pPr marL="3628705" indent="0">
              <a:buNone/>
              <a:defRPr sz="89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A51E-5224-4001-A6A1-6147DB41844D}" type="datetime1">
              <a:rPr lang="de-DE" smtClean="0"/>
              <a:t>18.02.2020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82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4196" y="382166"/>
            <a:ext cx="4894053" cy="857122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6401" y="1618957"/>
            <a:ext cx="1857069" cy="2001126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  <a:lvl2pPr marL="453588" indent="0">
              <a:buNone/>
              <a:defRPr sz="2778"/>
            </a:lvl2pPr>
            <a:lvl3pPr marL="907176" indent="0">
              <a:buNone/>
              <a:defRPr sz="2381"/>
            </a:lvl3pPr>
            <a:lvl4pPr marL="1360764" indent="0">
              <a:buNone/>
              <a:defRPr sz="1984"/>
            </a:lvl4pPr>
            <a:lvl5pPr marL="1814352" indent="0">
              <a:buNone/>
              <a:defRPr sz="1984"/>
            </a:lvl5pPr>
            <a:lvl6pPr marL="2267941" indent="0">
              <a:buNone/>
              <a:defRPr sz="1984"/>
            </a:lvl6pPr>
            <a:lvl7pPr marL="2721529" indent="0">
              <a:buNone/>
              <a:defRPr sz="1984"/>
            </a:lvl7pPr>
            <a:lvl8pPr marL="3175117" indent="0">
              <a:buNone/>
              <a:defRPr sz="1984"/>
            </a:lvl8pPr>
            <a:lvl9pPr marL="3628705" indent="0">
              <a:buNone/>
              <a:defRPr sz="1984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28875" y="1618958"/>
            <a:ext cx="6430065" cy="4380845"/>
          </a:xfrm>
        </p:spPr>
        <p:txBody>
          <a:bodyPr numCol="2" spcCol="216000"/>
          <a:lstStyle>
            <a:lvl1pPr marL="0" indent="0">
              <a:buNone/>
              <a:defRPr sz="1389"/>
            </a:lvl1pPr>
            <a:lvl2pPr marL="453588" indent="0">
              <a:buNone/>
              <a:defRPr sz="1191"/>
            </a:lvl2pPr>
            <a:lvl3pPr marL="907176" indent="0">
              <a:buNone/>
              <a:defRPr sz="992"/>
            </a:lvl3pPr>
            <a:lvl4pPr marL="1360764" indent="0">
              <a:buNone/>
              <a:defRPr sz="893"/>
            </a:lvl4pPr>
            <a:lvl5pPr marL="1814352" indent="0">
              <a:buNone/>
              <a:defRPr sz="893"/>
            </a:lvl5pPr>
            <a:lvl6pPr marL="2267941" indent="0">
              <a:buNone/>
              <a:defRPr sz="893"/>
            </a:lvl6pPr>
            <a:lvl7pPr marL="2721529" indent="0">
              <a:buNone/>
              <a:defRPr sz="893"/>
            </a:lvl7pPr>
            <a:lvl8pPr marL="3175117" indent="0">
              <a:buNone/>
              <a:defRPr sz="893"/>
            </a:lvl8pPr>
            <a:lvl9pPr marL="3628705" indent="0">
              <a:buNone/>
              <a:defRPr sz="893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59EA-2A08-45BF-9248-C0AD7AEF30D3}" type="datetime1">
              <a:rPr lang="de-DE" smtClean="0"/>
              <a:t>18.02.2020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5061" y="4000151"/>
            <a:ext cx="1858409" cy="2001124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389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76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6472-5AB0-4742-9C4D-F8F2B67B83AE}" type="datetime1">
              <a:rPr lang="de-DE" smtClean="0"/>
              <a:t>18.02.2020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5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520C-6F56-480F-8597-220998799912}" type="datetime1">
              <a:rPr lang="de-DE" smtClean="0"/>
              <a:t>18.02.2020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63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0" y="1238893"/>
            <a:ext cx="9144000" cy="5619108"/>
          </a:xfrm>
          <a:noFill/>
        </p:spPr>
        <p:txBody>
          <a:bodyPr lIns="1296000" tIns="720000" rIns="1440000"/>
          <a:lstStyle>
            <a:lvl1pPr marL="0" indent="0">
              <a:lnSpc>
                <a:spcPts val="3175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383011" algn="l"/>
              </a:tabLst>
              <a:defRPr sz="2778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85875" y="4382317"/>
            <a:ext cx="4143621" cy="1618958"/>
          </a:xfrm>
        </p:spPr>
        <p:txBody>
          <a:bodyPr/>
          <a:lstStyle>
            <a:lvl1pPr marL="0" indent="0">
              <a:buNone/>
              <a:defRPr sz="1389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5751" y="381211"/>
            <a:ext cx="1673156" cy="857122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85874" y="0"/>
            <a:ext cx="7858125" cy="6856975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0716" tIns="45358" rIns="90716" bIns="45358" numCol="1" anchor="t" anchorCtr="0" compatLnSpc="1">
            <a:prstTxWarp prst="textNoShape">
              <a:avLst/>
            </a:prstTxWarp>
          </a:bodyPr>
          <a:lstStyle/>
          <a:p>
            <a:endParaRPr lang="de-DE" sz="3175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5750" y="6953114"/>
            <a:ext cx="857155" cy="380943"/>
          </a:xfrm>
        </p:spPr>
        <p:txBody>
          <a:bodyPr/>
          <a:lstStyle/>
          <a:p>
            <a:fld id="{30A2658B-9DCA-4C61-BE60-88DEF3D1D478}" type="datetime1">
              <a:rPr lang="de-DE" smtClean="0"/>
              <a:t>18.02.2020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71687" y="6953156"/>
            <a:ext cx="5000069" cy="380943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286813" y="6953114"/>
            <a:ext cx="571436" cy="380943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8580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234-98B7-49F4-85EF-8DAF56499769}" type="datetime1">
              <a:rPr lang="de-DE" smtClean="0"/>
              <a:t>18.02.2020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13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15124" y="1618959"/>
            <a:ext cx="2143815" cy="4382316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5062" y="1618959"/>
            <a:ext cx="6142942" cy="4380845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6BC5-04D9-4099-9923-D3D721330691}" type="datetime1">
              <a:rPr lang="de-DE" smtClean="0"/>
              <a:t>18.02.2020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186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6702" y="1619806"/>
            <a:ext cx="8571547" cy="438084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903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86589" y="2095593"/>
            <a:ext cx="6428660" cy="476179"/>
          </a:xfrm>
        </p:spPr>
        <p:txBody>
          <a:bodyPr wrap="none" bIns="0" anchor="b" anchorCtr="0"/>
          <a:lstStyle>
            <a:lvl1pPr marL="0" indent="0">
              <a:lnSpc>
                <a:spcPts val="2381"/>
              </a:lnSpc>
              <a:spcBef>
                <a:spcPts val="0"/>
              </a:spcBef>
              <a:spcAft>
                <a:spcPts val="0"/>
              </a:spcAft>
              <a:buNone/>
              <a:defRPr sz="2778" cap="all" baseline="0">
                <a:solidFill>
                  <a:schemeClr val="accent1"/>
                </a:solidFill>
                <a:latin typeface="+mj-lt"/>
              </a:defRPr>
            </a:lvl1pPr>
            <a:lvl2pPr marL="453588" indent="0">
              <a:buNone/>
              <a:defRPr sz="1786">
                <a:solidFill>
                  <a:schemeClr val="tx1">
                    <a:tint val="75000"/>
                  </a:schemeClr>
                </a:solidFill>
              </a:defRPr>
            </a:lvl2pPr>
            <a:lvl3pPr marL="907176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3pPr>
            <a:lvl4pPr marL="1360764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4pPr>
            <a:lvl5pPr marL="1814352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5pPr>
            <a:lvl6pPr marL="2267941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6pPr>
            <a:lvl7pPr marL="2721529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7pPr>
            <a:lvl8pPr marL="3175117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8pPr>
            <a:lvl9pPr marL="3628705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86589" y="2572036"/>
            <a:ext cx="6428660" cy="2285658"/>
          </a:xfrm>
        </p:spPr>
        <p:txBody>
          <a:bodyPr anchor="t"/>
          <a:lstStyle>
            <a:lvl1pPr algn="l">
              <a:lnSpc>
                <a:spcPts val="4365"/>
              </a:lnSpc>
              <a:defRPr sz="3968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5750" y="6953114"/>
            <a:ext cx="857155" cy="380943"/>
          </a:xfrm>
        </p:spPr>
        <p:txBody>
          <a:bodyPr/>
          <a:lstStyle/>
          <a:p>
            <a:fld id="{30A2658B-9DCA-4C61-BE60-88DEF3D1D478}" type="datetime1">
              <a:rPr lang="de-DE" smtClean="0"/>
              <a:t>18.02.2020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71687" y="6953156"/>
            <a:ext cx="5000069" cy="380943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286813" y="6953114"/>
            <a:ext cx="571436" cy="380943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5752" y="381211"/>
            <a:ext cx="1673158" cy="857122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5662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6210" y="1618335"/>
            <a:ext cx="4142914" cy="4382316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786"/>
            </a:lvl6pPr>
            <a:lvl7pPr>
              <a:defRPr sz="1786"/>
            </a:lvl7pPr>
            <a:lvl8pPr>
              <a:defRPr sz="1786"/>
            </a:lvl8pPr>
            <a:lvl9pPr>
              <a:defRPr sz="1786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4875" y="1619806"/>
            <a:ext cx="4142914" cy="4380845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786"/>
            </a:lvl6pPr>
            <a:lvl7pPr>
              <a:defRPr sz="1786"/>
            </a:lvl7pPr>
            <a:lvl8pPr>
              <a:defRPr sz="1786"/>
            </a:lvl8pPr>
            <a:lvl9pPr>
              <a:defRPr sz="1786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23B7-A4E0-4A45-AADF-CD5A63F6F289}" type="datetime1">
              <a:rPr lang="de-DE" smtClean="0"/>
              <a:t>18.02.2020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6" y="381116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6210" y="1619382"/>
            <a:ext cx="4142914" cy="571415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81" b="0" cap="all" baseline="0"/>
            </a:lvl1pPr>
            <a:lvl2pPr marL="453588" indent="0">
              <a:buNone/>
              <a:defRPr sz="1984" b="1"/>
            </a:lvl2pPr>
            <a:lvl3pPr marL="907176" indent="0">
              <a:buNone/>
              <a:defRPr sz="1786" b="1"/>
            </a:lvl3pPr>
            <a:lvl4pPr marL="1360764" indent="0">
              <a:buNone/>
              <a:defRPr sz="1587" b="1"/>
            </a:lvl4pPr>
            <a:lvl5pPr marL="1814352" indent="0">
              <a:buNone/>
              <a:defRPr sz="1587" b="1"/>
            </a:lvl5pPr>
            <a:lvl6pPr marL="2267941" indent="0">
              <a:buNone/>
              <a:defRPr sz="1587" b="1"/>
            </a:lvl6pPr>
            <a:lvl7pPr marL="2721529" indent="0">
              <a:buNone/>
              <a:defRPr sz="1587" b="1"/>
            </a:lvl7pPr>
            <a:lvl8pPr marL="3175117" indent="0">
              <a:buNone/>
              <a:defRPr sz="1587" b="1"/>
            </a:lvl8pPr>
            <a:lvl9pPr marL="3628705" indent="0">
              <a:buNone/>
              <a:defRPr sz="1587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5504" y="2380665"/>
            <a:ext cx="4143621" cy="3619985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14628" y="1619382"/>
            <a:ext cx="4143622" cy="571415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81" b="0" cap="all" baseline="0"/>
            </a:lvl1pPr>
            <a:lvl2pPr marL="453588" indent="0">
              <a:buNone/>
              <a:defRPr sz="1984" b="1"/>
            </a:lvl2pPr>
            <a:lvl3pPr marL="907176" indent="0">
              <a:buNone/>
              <a:defRPr sz="1786" b="1"/>
            </a:lvl3pPr>
            <a:lvl4pPr marL="1360764" indent="0">
              <a:buNone/>
              <a:defRPr sz="1587" b="1"/>
            </a:lvl4pPr>
            <a:lvl5pPr marL="1814352" indent="0">
              <a:buNone/>
              <a:defRPr sz="1587" b="1"/>
            </a:lvl5pPr>
            <a:lvl6pPr marL="2267941" indent="0">
              <a:buNone/>
              <a:defRPr sz="1587" b="1"/>
            </a:lvl6pPr>
            <a:lvl7pPr marL="2721529" indent="0">
              <a:buNone/>
              <a:defRPr sz="1587" b="1"/>
            </a:lvl7pPr>
            <a:lvl8pPr marL="3175117" indent="0">
              <a:buNone/>
              <a:defRPr sz="1587" b="1"/>
            </a:lvl8pPr>
            <a:lvl9pPr marL="3628705" indent="0">
              <a:buNone/>
              <a:defRPr sz="1587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15335" y="2381692"/>
            <a:ext cx="4142914" cy="3618959"/>
          </a:xfrm>
        </p:spPr>
        <p:txBody>
          <a:bodyPr/>
          <a:lstStyle>
            <a:lvl1pPr>
              <a:defRPr sz="1984"/>
            </a:lvl1pPr>
            <a:lvl2pPr>
              <a:defRPr sz="1984"/>
            </a:lvl2pPr>
            <a:lvl3pPr>
              <a:defRPr sz="1984"/>
            </a:lvl3pPr>
            <a:lvl4pPr>
              <a:defRPr sz="1984"/>
            </a:lvl4pPr>
            <a:lvl5pPr>
              <a:defRPr sz="1984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A310-62CF-4C13-8E83-90FE2584EEDC}" type="datetime1">
              <a:rPr lang="de-DE" smtClean="0"/>
              <a:t>18.02.2020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93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">
          <p15:clr>
            <a:srgbClr val="FBAE40"/>
          </p15:clr>
        </p15:guide>
        <p15:guide id="2" pos="18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5750" y="1618335"/>
            <a:ext cx="1857168" cy="4382316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17"/>
              </a:spcAft>
              <a:buNone/>
              <a:defRPr sz="1389"/>
            </a:lvl1pPr>
            <a:lvl2pPr marL="214294" indent="0">
              <a:buFont typeface="Arial" panose="020B0604020202020204" pitchFamily="34" charset="0"/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28875" y="1618335"/>
            <a:ext cx="6429374" cy="438231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0439F-E434-4863-9F94-40224B9CDFEB}" type="datetime1">
              <a:rPr lang="de-DE" smtClean="0"/>
              <a:t>18.02.2020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99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5750" y="1619319"/>
            <a:ext cx="8571547" cy="1143316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17"/>
              </a:spcAft>
              <a:buNone/>
              <a:defRPr sz="1389"/>
            </a:lvl1pPr>
            <a:lvl2pPr marL="214294" indent="0"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6702" y="3142879"/>
            <a:ext cx="8571547" cy="2857771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26E6-14F6-4DCD-8A58-C4BA917EDB34}" type="datetime1">
              <a:rPr lang="de-DE" smtClean="0"/>
              <a:t>18.02.2020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334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5750" y="1619319"/>
            <a:ext cx="8571547" cy="2857073"/>
          </a:xfrm>
        </p:spPr>
        <p:txBody>
          <a:bodyPr/>
          <a:lstStyle>
            <a:lvl1pPr marL="0" indent="0">
              <a:buNone/>
              <a:defRPr sz="1389"/>
            </a:lvl1pPr>
            <a:lvl2pPr marL="214294" indent="0"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5750" y="4857822"/>
            <a:ext cx="8571547" cy="114282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17"/>
              </a:spcAft>
              <a:buNone/>
              <a:defRPr sz="1389"/>
            </a:lvl1pPr>
            <a:lvl2pPr marL="214294" indent="0">
              <a:buNone/>
              <a:defRPr sz="1389"/>
            </a:lvl2pPr>
            <a:lvl3pPr marL="428587" indent="0">
              <a:buNone/>
              <a:defRPr sz="1389"/>
            </a:lvl3pPr>
            <a:lvl4pPr marL="642881" indent="0">
              <a:buNone/>
              <a:defRPr sz="1389"/>
            </a:lvl4pPr>
            <a:lvl5pPr marL="857174" indent="0"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110B-FC60-4FAB-ACE1-146858AC5C12}" type="datetime1">
              <a:rPr lang="de-DE" smtClean="0"/>
              <a:t>18.02.2020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559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5750" y="1619636"/>
            <a:ext cx="4142914" cy="2857073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15335" y="1619636"/>
            <a:ext cx="4142914" cy="2857073"/>
          </a:xfrm>
        </p:spPr>
        <p:txBody>
          <a:bodyPr/>
          <a:lstStyle>
            <a:lvl1pPr marL="0" indent="0">
              <a:buNone/>
              <a:defRPr/>
            </a:lvl1pPr>
            <a:lvl2pPr marL="214294" indent="0">
              <a:buNone/>
              <a:defRPr/>
            </a:lvl2pPr>
            <a:lvl3pPr marL="428587" indent="0">
              <a:buNone/>
              <a:defRPr/>
            </a:lvl3pPr>
            <a:lvl4pPr marL="642881" indent="0">
              <a:buNone/>
              <a:defRPr/>
            </a:lvl4pPr>
            <a:lvl5pPr marL="857174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5750" y="4857822"/>
            <a:ext cx="8573878" cy="1142829"/>
          </a:xfrm>
        </p:spPr>
        <p:txBody>
          <a:bodyPr/>
          <a:lstStyle>
            <a:lvl1pPr marL="0" indent="0">
              <a:spcAft>
                <a:spcPts val="417"/>
              </a:spcAft>
              <a:buNone/>
              <a:defRPr sz="1389"/>
            </a:lvl1pPr>
            <a:lvl2pPr marL="214294" indent="0">
              <a:spcAft>
                <a:spcPts val="417"/>
              </a:spcAft>
              <a:buNone/>
              <a:defRPr sz="1389"/>
            </a:lvl2pPr>
            <a:lvl3pPr marL="428587" indent="0">
              <a:spcAft>
                <a:spcPts val="417"/>
              </a:spcAft>
              <a:buNone/>
              <a:defRPr sz="1389"/>
            </a:lvl3pPr>
            <a:lvl4pPr marL="642881" indent="0">
              <a:spcAft>
                <a:spcPts val="417"/>
              </a:spcAft>
              <a:buNone/>
              <a:defRPr sz="1389"/>
            </a:lvl4pPr>
            <a:lvl5pPr marL="857174" indent="0">
              <a:spcAft>
                <a:spcPts val="417"/>
              </a:spcAft>
              <a:buNone/>
              <a:defRPr sz="1389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09F38-DEF5-4898-9CDF-BDB6157DFE11}" type="datetime1">
              <a:rPr lang="de-DE" smtClean="0"/>
              <a:t>18.02.2020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979805" y="382166"/>
            <a:ext cx="4878443" cy="8561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5750" y="1619319"/>
            <a:ext cx="8571547" cy="43808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85750" y="6381636"/>
            <a:ext cx="857155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992">
                <a:solidFill>
                  <a:schemeClr val="accent1"/>
                </a:solidFill>
              </a:defRPr>
            </a:lvl1pPr>
          </a:lstStyle>
          <a:p>
            <a:fld id="{30A2658B-9DCA-4C61-BE60-88DEF3D1D478}" type="datetime1">
              <a:rPr lang="de-DE" smtClean="0"/>
              <a:t>18.02.2020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71687" y="6381678"/>
            <a:ext cx="5000069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992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286813" y="6381636"/>
            <a:ext cx="571436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992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5752" y="381211"/>
            <a:ext cx="1673158" cy="857122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3175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5061" y="6381636"/>
            <a:ext cx="857387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381212"/>
            <a:ext cx="3678446" cy="107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0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</p:sldLayoutIdLst>
  <p:hf hdr="0"/>
  <p:txStyles>
    <p:titleStyle>
      <a:lvl1pPr algn="l" defTabSz="907176" rtl="0" eaLnBrk="1" latinLnBrk="0" hangingPunct="1">
        <a:lnSpc>
          <a:spcPts val="2579"/>
        </a:lnSpc>
        <a:spcBef>
          <a:spcPts val="595"/>
        </a:spcBef>
        <a:buNone/>
        <a:defRPr sz="2381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4294" indent="-214294" algn="l" defTabSz="907176" rtl="0" eaLnBrk="1" latinLnBrk="0" hangingPunct="1">
        <a:spcBef>
          <a:spcPts val="595"/>
        </a:spcBef>
        <a:spcAft>
          <a:spcPts val="595"/>
        </a:spcAft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1pPr>
      <a:lvl2pPr marL="428587" indent="-214294" algn="l" defTabSz="907176" rtl="0" eaLnBrk="1" latinLnBrk="0" hangingPunct="1">
        <a:spcBef>
          <a:spcPts val="595"/>
        </a:spcBef>
        <a:spcAft>
          <a:spcPts val="298"/>
        </a:spcAft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2881" indent="-214294" algn="l" defTabSz="907176" rtl="0" eaLnBrk="1" latinLnBrk="0" hangingPunct="1">
        <a:spcBef>
          <a:spcPts val="298"/>
        </a:spcBef>
        <a:spcAft>
          <a:spcPts val="298"/>
        </a:spcAft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3pPr>
      <a:lvl4pPr marL="857174" indent="-214294" algn="l" defTabSz="907176" rtl="0" eaLnBrk="1" latinLnBrk="0" hangingPunct="1">
        <a:spcBef>
          <a:spcPts val="298"/>
        </a:spcBef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71468" indent="-214294" algn="l" defTabSz="907176" rtl="0" eaLnBrk="1" latinLnBrk="0" hangingPunct="1">
        <a:spcBef>
          <a:spcPts val="0"/>
        </a:spcBef>
        <a:buFont typeface="Calibri" panose="020F0502020204030204" pitchFamily="34" charset="0"/>
        <a:buChar char="−"/>
        <a:defRPr sz="1984" kern="1200">
          <a:solidFill>
            <a:schemeClr val="accent2"/>
          </a:solidFill>
          <a:latin typeface="+mn-lt"/>
          <a:ea typeface="+mn-ea"/>
          <a:cs typeface="+mn-cs"/>
        </a:defRPr>
      </a:lvl5pPr>
      <a:lvl6pPr marL="2494735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2948323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401911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3855499" indent="-226794" algn="l" defTabSz="9071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1pPr>
      <a:lvl2pPr marL="453588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2pPr>
      <a:lvl3pPr marL="907176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3pPr>
      <a:lvl4pPr marL="1360764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4pPr>
      <a:lvl5pPr marL="1814352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5pPr>
      <a:lvl6pPr marL="2267941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6pPr>
      <a:lvl7pPr marL="2721529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7pPr>
      <a:lvl8pPr marL="3175117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8pPr>
      <a:lvl9pPr marL="3628705" algn="l" defTabSz="907176" rtl="0" eaLnBrk="1" latinLnBrk="0" hangingPunct="1">
        <a:defRPr sz="17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3.0/de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/index.php?title=File:H-index_plot_de_(erw).svg&amp;oldid=72295580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sa/3.0/legalcode" TargetMode="External"/><Relationship Id="rId5" Type="http://schemas.openxmlformats.org/officeDocument/2006/relationships/image" Target="../media/image13.png"/><Relationship Id="rId4" Type="http://schemas.openxmlformats.org/officeDocument/2006/relationships/hyperlink" Target="https://creativecommons.org/licenses/by-sa/3.0/deed.en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de.wikipedia.org/w/index.php?title=Offenes_Peer-Review&amp;oldid=17891782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://creativecommons.org/licenses/by-nc/2.5/" TargetMode="External"/><Relationship Id="rId4" Type="http://schemas.openxmlformats.org/officeDocument/2006/relationships/hyperlink" Target="https://xkcd.com/2025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de.wikipedia.org/w/index.php?title=Goodharts_Gesetz&amp;oldid=176656864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etractionwatch.com/2017/08/22/one-way-boost-unis-ranking-ask-faculty-cite/" TargetMode="External"/><Relationship Id="rId2" Type="http://schemas.openxmlformats.org/officeDocument/2006/relationships/hyperlink" Target="https://retractionwatch.com/2018/06/26/high-profile-indexing-service-punishes-20-journals-issues-unusual-warning-about-five-other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hyperlink" Target="https://www.nature.com/articles/d41586-020-00335-7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sfdora.org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e.wikipedia.org/w/index.php?title=Bibliometrie&amp;oldid=15559289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/index.php?title=Impact_Factor&amp;oldid=156565552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lykitchen.sspnet.org/2018/06/27/2017-journal-impact-factors-feature-citation-distributions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/index.php?title=H-Index&amp;oldid=15707813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arxiv.org/abs/physics/0508025.pdf" TargetMode="External"/><Relationship Id="rId4" Type="http://schemas.openxmlformats.org/officeDocument/2006/relationships/hyperlink" Target="http://arxiv.org/abs/0911.3144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„Qualität“ in der Wissenschaft</a:t>
            </a:r>
            <a:endParaRPr lang="de-DE" noProof="0" dirty="0"/>
          </a:p>
        </p:txBody>
      </p:sp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 smtClean="0"/>
              <a:t>Szientometrie</a:t>
            </a:r>
            <a:endParaRPr lang="de-DE" dirty="0" smtClean="0"/>
          </a:p>
          <a:p>
            <a:r>
              <a:rPr lang="de-DE" noProof="0" dirty="0" err="1" smtClean="0"/>
              <a:t>Bibliometrie</a:t>
            </a:r>
            <a:endParaRPr lang="de-DE" noProof="0" dirty="0" smtClean="0"/>
          </a:p>
          <a:p>
            <a:r>
              <a:rPr lang="de-DE" dirty="0" smtClean="0"/>
              <a:t>Peer </a:t>
            </a:r>
            <a:r>
              <a:rPr lang="de-DE" dirty="0" err="1" smtClean="0"/>
              <a:t>review</a:t>
            </a:r>
            <a:endParaRPr lang="de-DE" noProof="0" dirty="0" smtClean="0"/>
          </a:p>
          <a:p>
            <a:endParaRPr lang="de-DE" noProof="0" dirty="0" smtClean="0"/>
          </a:p>
        </p:txBody>
      </p:sp>
      <p:pic>
        <p:nvPicPr>
          <p:cNvPr id="4" name="Grafik 3" descr="CC-BY_icon.png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352" y="6093296"/>
            <a:ext cx="1234488" cy="4320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noProof="0" smtClean="0"/>
              <a:t>Bibliometrie</a:t>
            </a:r>
            <a:endParaRPr lang="de-DE" sz="2400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i="1" noProof="0" smtClean="0"/>
              <a:t>h</a:t>
            </a:r>
            <a:r>
              <a:rPr lang="de-DE" noProof="0" smtClean="0"/>
              <a:t>-Index</a:t>
            </a:r>
          </a:p>
          <a:p>
            <a:endParaRPr lang="de-DE" sz="2400" i="1" noProof="0" smtClean="0"/>
          </a:p>
          <a:p>
            <a:endParaRPr lang="de-DE" sz="2400" i="1" noProof="0" smtClean="0"/>
          </a:p>
          <a:p>
            <a:endParaRPr lang="de-DE" sz="2400" i="1" noProof="0" smtClean="0"/>
          </a:p>
          <a:p>
            <a:endParaRPr lang="de-DE" sz="2400" i="1" noProof="0" smtClean="0"/>
          </a:p>
          <a:p>
            <a:endParaRPr lang="de-DE" sz="2400" i="1" noProof="0" smtClean="0"/>
          </a:p>
          <a:p>
            <a:endParaRPr lang="de-DE" sz="2400" i="1" noProof="0" smtClean="0"/>
          </a:p>
          <a:p>
            <a:pPr marL="39688" indent="0">
              <a:buNone/>
            </a:pPr>
            <a:endParaRPr lang="de-DE" sz="1400" i="1" noProof="0" smtClean="0">
              <a:hlinkClick r:id="rId3"/>
            </a:endParaRPr>
          </a:p>
          <a:p>
            <a:pPr marL="39688" indent="0">
              <a:buNone/>
            </a:pPr>
            <a:r>
              <a:rPr lang="de-DE" sz="1200" noProof="0" smtClean="0">
                <a:hlinkClick r:id="rId3"/>
              </a:rPr>
              <a:t>http://commons.wikimedia.org/w/index.php?title=File:H-index_plot_de_%28erw%29.svg&amp;oldid=72295580 </a:t>
            </a:r>
            <a:endParaRPr lang="de-DE" sz="1200" noProof="0" smtClean="0"/>
          </a:p>
          <a:p>
            <a:pPr marL="39688" indent="0">
              <a:buNone/>
            </a:pPr>
            <a:r>
              <a:rPr lang="de-DE" sz="1200" noProof="0" smtClean="0"/>
              <a:t>Urheber: Roland1952 (Originaldatei), modifiziert von Coranton, SVG Version von Polarlys (</a:t>
            </a:r>
            <a:r>
              <a:rPr lang="de-DE" sz="1200" noProof="0" smtClean="0">
                <a:hlinkClick r:id="rId4"/>
              </a:rPr>
              <a:t>CC BY-SA 3.0</a:t>
            </a:r>
            <a:r>
              <a:rPr lang="de-DE" sz="1200" noProof="0" smtClean="0"/>
              <a:t>) (abgerufen am 26. August 2016)</a:t>
            </a:r>
            <a:endParaRPr lang="de-DE" sz="1200" noProof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45E5F0E-976C-44EA-8477-DD89E33B7DC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1026" name="Picture 2" descr="File:H-index plot de (erw)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4162" y="1700808"/>
            <a:ext cx="4219575" cy="3276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.creativecommons.org/l/by-sa/3.0/88x31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60" y="4683116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605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noProof="0" smtClean="0"/>
              <a:t>Bibliometrie</a:t>
            </a:r>
            <a:endParaRPr lang="de-DE" sz="2400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Was sagt der </a:t>
            </a:r>
            <a:r>
              <a:rPr lang="de-DE" i="1" noProof="0" dirty="0" smtClean="0"/>
              <a:t>h</a:t>
            </a:r>
            <a:r>
              <a:rPr lang="de-DE" noProof="0" dirty="0" smtClean="0"/>
              <a:t>-Index eines Wissenschaftlers aus?</a:t>
            </a:r>
          </a:p>
          <a:p>
            <a:pPr lvl="1"/>
            <a:r>
              <a:rPr lang="de-DE" noProof="0" dirty="0" smtClean="0"/>
              <a:t>Produktivität, Ruf </a:t>
            </a:r>
            <a:r>
              <a:rPr lang="de-DE" noProof="0" smtClean="0"/>
              <a:t>und Alter</a:t>
            </a:r>
            <a:endParaRPr lang="de-DE" noProof="0" dirty="0" smtClean="0"/>
          </a:p>
          <a:p>
            <a:r>
              <a:rPr lang="de-DE" noProof="0" dirty="0" smtClean="0"/>
              <a:t>Was sollte man bedenken?</a:t>
            </a:r>
          </a:p>
          <a:p>
            <a:pPr lvl="1"/>
            <a:r>
              <a:rPr lang="de-DE" noProof="0" dirty="0" smtClean="0"/>
              <a:t>Produktivität korreliert nicht unbedingt mit Qualität</a:t>
            </a:r>
          </a:p>
          <a:p>
            <a:pPr lvl="2"/>
            <a:r>
              <a:rPr lang="de-DE" noProof="0" dirty="0" smtClean="0"/>
              <a:t>Reviews werden z.B. häufig zitiert und erhöhen damit den </a:t>
            </a:r>
            <a:r>
              <a:rPr lang="de-DE" i="1" noProof="0" dirty="0" smtClean="0"/>
              <a:t>h</a:t>
            </a:r>
            <a:r>
              <a:rPr lang="de-DE" noProof="0" dirty="0" smtClean="0"/>
              <a:t>-Index eines Autoren</a:t>
            </a:r>
          </a:p>
          <a:p>
            <a:pPr lvl="1"/>
            <a:r>
              <a:rPr lang="de-DE" noProof="0" dirty="0" smtClean="0"/>
              <a:t>Alle leistungsbezogene Indikatoren können beeinflusst werden und werden beeinflusst</a:t>
            </a:r>
          </a:p>
          <a:p>
            <a:pPr lvl="2">
              <a:buNone/>
            </a:pPr>
            <a:endParaRPr lang="de-D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Peer </a:t>
            </a:r>
            <a:r>
              <a:rPr lang="de-DE" dirty="0" err="1" smtClean="0"/>
              <a:t>review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Verfahren zur Qualitätssicherung einer Arbeit durch unabhängige Gutachter aus dem gleichen </a:t>
            </a:r>
            <a:r>
              <a:rPr lang="de-DE" dirty="0" smtClean="0"/>
              <a:t>Fachgebiet</a:t>
            </a:r>
          </a:p>
          <a:p>
            <a:pPr lvl="1"/>
            <a:r>
              <a:rPr lang="de-DE" dirty="0" smtClean="0"/>
              <a:t>Zeitschriftenartikel, Förderanträge</a:t>
            </a:r>
          </a:p>
          <a:p>
            <a:r>
              <a:rPr lang="de-DE" dirty="0" smtClean="0"/>
              <a:t>Häufig doppelblind</a:t>
            </a:r>
          </a:p>
          <a:p>
            <a:pPr lvl="1"/>
            <a:r>
              <a:rPr lang="de-DE" dirty="0" smtClean="0"/>
              <a:t>Namen der Gutachter und Autoren werden einander nicht offengelegt</a:t>
            </a:r>
          </a:p>
          <a:p>
            <a:r>
              <a:rPr lang="de-DE" dirty="0" smtClean="0"/>
              <a:t>Kostenfreie, je nach Bereich karrierenotwendige, Dienstleistung von Forschern</a:t>
            </a:r>
          </a:p>
          <a:p>
            <a:r>
              <a:rPr lang="de-DE" dirty="0" smtClean="0"/>
              <a:t>Probleme</a:t>
            </a:r>
          </a:p>
          <a:p>
            <a:pPr lvl="1"/>
            <a:r>
              <a:rPr lang="de-DE" dirty="0" smtClean="0"/>
              <a:t>(lange) Dauer, Neutralität der Gutachter nicht unbedingt gegeben 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11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269" y="69763"/>
            <a:ext cx="1467088" cy="148097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732240" y="1375243"/>
            <a:ext cx="12961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Quelle: pixabay.com (CC0)</a:t>
            </a:r>
            <a:endParaRPr lang="de-DE" sz="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364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Peer </a:t>
            </a:r>
            <a:r>
              <a:rPr lang="de-DE" dirty="0" err="1" smtClean="0"/>
              <a:t>review</a:t>
            </a:r>
            <a:r>
              <a:rPr lang="de-DE" dirty="0"/>
              <a:t> </a:t>
            </a:r>
            <a:r>
              <a:rPr lang="de-DE" dirty="0" smtClean="0"/>
              <a:t>– </a:t>
            </a:r>
            <a:br>
              <a:rPr lang="de-DE" dirty="0" smtClean="0"/>
            </a:br>
            <a:r>
              <a:rPr lang="de-DE" dirty="0" smtClean="0"/>
              <a:t>alternative </a:t>
            </a:r>
            <a:r>
              <a:rPr lang="de-DE" dirty="0" err="1" smtClean="0"/>
              <a:t>ansätze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6703" y="1619806"/>
            <a:ext cx="5365418" cy="4380845"/>
          </a:xfrm>
        </p:spPr>
        <p:txBody>
          <a:bodyPr/>
          <a:lstStyle/>
          <a:p>
            <a:r>
              <a:rPr lang="de-DE" dirty="0" smtClean="0"/>
              <a:t>Dynamic-Peer-Review</a:t>
            </a:r>
            <a:endParaRPr lang="de-DE" dirty="0"/>
          </a:p>
          <a:p>
            <a:pPr lvl="1"/>
            <a:r>
              <a:rPr lang="de-DE" dirty="0"/>
              <a:t>Vergleichbar mit </a:t>
            </a:r>
            <a:r>
              <a:rPr lang="de-DE" dirty="0" err="1"/>
              <a:t>Amazonbewertungssystem</a:t>
            </a:r>
            <a:endParaRPr lang="de-DE" dirty="0"/>
          </a:p>
          <a:p>
            <a:pPr lvl="2"/>
            <a:r>
              <a:rPr lang="de-DE" dirty="0"/>
              <a:t>Artikel (</a:t>
            </a:r>
            <a:r>
              <a:rPr lang="de-DE" dirty="0" err="1"/>
              <a:t>Preprint</a:t>
            </a:r>
            <a:r>
              <a:rPr lang="de-DE" dirty="0"/>
              <a:t>) zuerst veröffentlicht</a:t>
            </a:r>
          </a:p>
          <a:p>
            <a:pPr lvl="2"/>
            <a:r>
              <a:rPr lang="de-DE" dirty="0"/>
              <a:t>In der Folge auf Plattform begutachtet</a:t>
            </a:r>
          </a:p>
          <a:p>
            <a:pPr lvl="2"/>
            <a:r>
              <a:rPr lang="de-DE" dirty="0"/>
              <a:t>Bewertung der Artikel wie auch der </a:t>
            </a:r>
            <a:r>
              <a:rPr lang="de-DE" dirty="0" smtClean="0"/>
              <a:t>Reviews</a:t>
            </a:r>
          </a:p>
          <a:p>
            <a:pPr lvl="1"/>
            <a:r>
              <a:rPr lang="de-DE" dirty="0" smtClean="0"/>
              <a:t>Open-Peer-Review</a:t>
            </a:r>
          </a:p>
          <a:p>
            <a:pPr lvl="2"/>
            <a:r>
              <a:rPr lang="de-DE" dirty="0" smtClean="0"/>
              <a:t>Begutachtungsprozess zum Einblick bzw. zur Beteiligung geöffnet</a:t>
            </a:r>
          </a:p>
          <a:p>
            <a:pPr lvl="2"/>
            <a:r>
              <a:rPr lang="de-DE" dirty="0" smtClean="0"/>
              <a:t>Bislang kein einheitlicher Standard</a:t>
            </a:r>
          </a:p>
          <a:p>
            <a:pPr lvl="3"/>
            <a:r>
              <a:rPr lang="de-DE" dirty="0"/>
              <a:t>FWI </a:t>
            </a:r>
            <a:r>
              <a:rPr lang="de-DE" dirty="0" smtClean="0">
                <a:hlinkClick r:id="rId2"/>
              </a:rPr>
              <a:t>https</a:t>
            </a:r>
            <a:r>
              <a:rPr lang="de-DE" dirty="0">
                <a:hlinkClick r:id="rId2"/>
              </a:rPr>
              <a:t>://de.wikipedia.org/w/index.php?title=Offenes_Peer-Review&amp;oldid=178917820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12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3" y="1484784"/>
            <a:ext cx="3133725" cy="391477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724523" y="5399559"/>
            <a:ext cx="313412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900" dirty="0" smtClean="0">
                <a:solidFill>
                  <a:schemeClr val="accent2"/>
                </a:solidFill>
                <a:latin typeface="+mn-lt"/>
              </a:rPr>
              <a:t>Q</a:t>
            </a:r>
            <a:r>
              <a:rPr lang="de-DE" sz="900" dirty="0" smtClean="0">
                <a:solidFill>
                  <a:schemeClr val="accent2"/>
                </a:solidFill>
                <a:latin typeface="+mn-lt"/>
              </a:rPr>
              <a:t>uelle: </a:t>
            </a:r>
            <a:r>
              <a:rPr lang="de-DE" sz="900" dirty="0">
                <a:latin typeface="+mn-lt"/>
                <a:hlinkClick r:id="rId4"/>
              </a:rPr>
              <a:t>https://xkcd.com/2025</a:t>
            </a:r>
            <a:r>
              <a:rPr lang="de-DE" sz="900" dirty="0" smtClean="0">
                <a:latin typeface="+mn-lt"/>
                <a:hlinkClick r:id="rId4"/>
              </a:rPr>
              <a:t>/</a:t>
            </a:r>
            <a:r>
              <a:rPr lang="de-DE" sz="900" dirty="0" smtClean="0">
                <a:latin typeface="+mn-lt"/>
              </a:rPr>
              <a:t> </a:t>
            </a:r>
            <a:r>
              <a:rPr lang="de-DE" sz="900" dirty="0" smtClean="0">
                <a:solidFill>
                  <a:schemeClr val="accent2"/>
                </a:solidFill>
                <a:latin typeface="+mn-lt"/>
              </a:rPr>
              <a:t>(</a:t>
            </a:r>
            <a:r>
              <a:rPr lang="de-DE" sz="900" dirty="0" smtClean="0">
                <a:latin typeface="+mn-lt"/>
              </a:rPr>
              <a:t>lizenziert unter </a:t>
            </a:r>
            <a:r>
              <a:rPr lang="de-DE" sz="900" dirty="0" smtClean="0">
                <a:latin typeface="+mn-lt"/>
                <a:hlinkClick r:id="rId5"/>
              </a:rPr>
              <a:t>CC BY-NC 2.5</a:t>
            </a:r>
            <a:r>
              <a:rPr lang="de-DE" sz="900" dirty="0" smtClean="0">
                <a:solidFill>
                  <a:schemeClr val="accent2"/>
                </a:solidFill>
                <a:latin typeface="+mn-lt"/>
              </a:rPr>
              <a:t>)</a:t>
            </a:r>
            <a:endParaRPr lang="de-DE" sz="900" dirty="0" smtClean="0">
              <a:solidFill>
                <a:schemeClr val="accent2"/>
              </a:solidFill>
              <a:latin typeface="+mn-lt"/>
            </a:endParaRPr>
          </a:p>
        </p:txBody>
      </p:sp>
      <p:pic>
        <p:nvPicPr>
          <p:cNvPr id="9" name="Grafik 8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813" y="5169689"/>
            <a:ext cx="550168" cy="1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57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Warum hat </a:t>
            </a:r>
            <a:r>
              <a:rPr lang="de-DE" dirty="0" err="1" smtClean="0"/>
              <a:t>bibliometrie</a:t>
            </a:r>
            <a:r>
              <a:rPr lang="de-DE" dirty="0" smtClean="0"/>
              <a:t> einen solchen </a:t>
            </a:r>
            <a:r>
              <a:rPr lang="de-DE" dirty="0" err="1" smtClean="0"/>
              <a:t>einfluss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„einfache“ Zahlenwerte</a:t>
            </a:r>
          </a:p>
          <a:p>
            <a:pPr lvl="1"/>
            <a:r>
              <a:rPr lang="de-DE" dirty="0" smtClean="0"/>
              <a:t>quantifizierbar, addierbar</a:t>
            </a:r>
          </a:p>
          <a:p>
            <a:pPr lvl="1"/>
            <a:r>
              <a:rPr lang="de-DE" dirty="0" smtClean="0"/>
              <a:t>(scheinbar) vergleichbar</a:t>
            </a:r>
          </a:p>
          <a:p>
            <a:r>
              <a:rPr lang="de-DE" dirty="0" smtClean="0"/>
              <a:t>Setzen kein Fachwissen voraus</a:t>
            </a:r>
          </a:p>
          <a:p>
            <a:pPr lvl="1"/>
            <a:r>
              <a:rPr lang="de-DE" dirty="0"/>
              <a:t>Nutzbar durch Verwaltungsmitarbeiter und </a:t>
            </a:r>
            <a:r>
              <a:rPr lang="de-DE" dirty="0" smtClean="0"/>
              <a:t>Politiker</a:t>
            </a:r>
          </a:p>
          <a:p>
            <a:pPr lvl="2"/>
            <a:r>
              <a:rPr lang="de-DE" dirty="0" smtClean="0"/>
              <a:t>Zur Beurteilung von Belegschaft, Einheiten, Institutionen, Ländern …</a:t>
            </a:r>
            <a:endParaRPr lang="de-DE" dirty="0"/>
          </a:p>
          <a:p>
            <a:pPr lvl="1"/>
            <a:endParaRPr lang="de-DE" dirty="0" smtClean="0"/>
          </a:p>
          <a:p>
            <a:pPr lvl="1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13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6256" y="908720"/>
            <a:ext cx="1907647" cy="256490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894411" y="3473624"/>
            <a:ext cx="12961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Quelle: pixabay.com (CC0)</a:t>
            </a:r>
            <a:endParaRPr lang="de-DE" sz="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1345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Goodharts</a:t>
            </a:r>
            <a:r>
              <a:rPr lang="de-DE" dirty="0" smtClean="0"/>
              <a:t> Gesetz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/>
              <a:t>Any observed statistical regularity will tend to collapse once pressure is placed upon it for control purposes</a:t>
            </a:r>
            <a:r>
              <a:rPr lang="en-US" dirty="0" smtClean="0"/>
              <a:t>.”</a:t>
            </a:r>
          </a:p>
          <a:p>
            <a:pPr marL="0" indent="0">
              <a:buNone/>
            </a:pPr>
            <a:r>
              <a:rPr lang="en-US" dirty="0" smtClean="0"/>
              <a:t>„</a:t>
            </a:r>
            <a:r>
              <a:rPr lang="de-DE" dirty="0" smtClean="0"/>
              <a:t>Jede beobachtete statistische Kennzahl ist nur zu gebrauchen, solange auf sie kein Druck ausgeübt wird</a:t>
            </a:r>
            <a:r>
              <a:rPr lang="en-US" dirty="0" smtClean="0"/>
              <a:t>.“</a:t>
            </a:r>
            <a:endParaRPr lang="en-US" dirty="0"/>
          </a:p>
          <a:p>
            <a:pPr marL="0" indent="0">
              <a:buNone/>
            </a:pPr>
            <a:r>
              <a:rPr lang="en-US" sz="1100" dirty="0" err="1" smtClean="0"/>
              <a:t>Aus</a:t>
            </a:r>
            <a:r>
              <a:rPr lang="en-US" sz="1100" dirty="0" smtClean="0"/>
              <a:t>: Charles </a:t>
            </a:r>
            <a:r>
              <a:rPr lang="en-US" sz="1100" dirty="0" err="1"/>
              <a:t>Goodhart</a:t>
            </a:r>
            <a:r>
              <a:rPr lang="en-US" sz="1100" dirty="0"/>
              <a:t>: </a:t>
            </a:r>
            <a:r>
              <a:rPr lang="en-US" sz="1100" i="1" dirty="0"/>
              <a:t>Problems of Monetary Management: The U.K. Experience</a:t>
            </a:r>
            <a:r>
              <a:rPr lang="en-US" sz="1100" dirty="0"/>
              <a:t>. In: Anthony S. </a:t>
            </a:r>
            <a:r>
              <a:rPr lang="en-US" sz="1100" dirty="0" err="1"/>
              <a:t>Courakis</a:t>
            </a:r>
            <a:r>
              <a:rPr lang="en-US" sz="1100" dirty="0"/>
              <a:t> (</a:t>
            </a:r>
            <a:r>
              <a:rPr lang="en-US" sz="1100" dirty="0" err="1"/>
              <a:t>Hrsg</a:t>
            </a:r>
            <a:r>
              <a:rPr lang="en-US" sz="1100" dirty="0"/>
              <a:t>.): </a:t>
            </a:r>
            <a:r>
              <a:rPr lang="en-US" sz="1100" i="1" dirty="0"/>
              <a:t>Inflation, Depression, and Economic Policy in the West</a:t>
            </a:r>
            <a:r>
              <a:rPr lang="en-US" sz="1100" dirty="0"/>
              <a:t>. </a:t>
            </a:r>
            <a:r>
              <a:rPr lang="en-US" sz="1100" dirty="0" err="1"/>
              <a:t>Rowman</a:t>
            </a:r>
            <a:r>
              <a:rPr lang="en-US" sz="1100" dirty="0"/>
              <a:t> &amp; Littlefield, 1981, S. </a:t>
            </a:r>
            <a:r>
              <a:rPr lang="en-US" sz="1100" dirty="0" smtClean="0"/>
              <a:t>111–146</a:t>
            </a:r>
          </a:p>
          <a:p>
            <a:pPr marL="0" indent="0">
              <a:buNone/>
            </a:pPr>
            <a:r>
              <a:rPr lang="de-DE" sz="1100" dirty="0" smtClean="0"/>
              <a:t>Quelle: </a:t>
            </a:r>
            <a:r>
              <a:rPr lang="de-DE" sz="1100" dirty="0"/>
              <a:t>„</a:t>
            </a:r>
            <a:r>
              <a:rPr lang="de-DE" sz="1100" dirty="0" err="1"/>
              <a:t>Goodharts</a:t>
            </a:r>
            <a:r>
              <a:rPr lang="de-DE" sz="1100" dirty="0"/>
              <a:t> Gesetz“. In: Wikipedia, Die freie Enzyklopädie. Bearbeitungsstand: 19. April 2018, 04:51 UTC. URL: </a:t>
            </a:r>
            <a:r>
              <a:rPr lang="de-DE" sz="1100" dirty="0">
                <a:hlinkClick r:id="rId2"/>
              </a:rPr>
              <a:t>https://de.wikipedia.org/w/index.php?title=Goodharts_Gesetz&amp;oldid=176656864</a:t>
            </a:r>
            <a:r>
              <a:rPr lang="de-DE" sz="1100" dirty="0"/>
              <a:t> (Abgerufen: 2. Juli 2018, 11:32 UTC)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14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005064"/>
            <a:ext cx="3168352" cy="226735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084168" y="6036506"/>
            <a:ext cx="12961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Quelle: pixabay.com (CC0)</a:t>
            </a:r>
            <a:endParaRPr lang="de-DE" sz="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1945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Oh </a:t>
            </a:r>
            <a:r>
              <a:rPr lang="de-DE" dirty="0" err="1" smtClean="0"/>
              <a:t>goodhart</a:t>
            </a:r>
            <a:r>
              <a:rPr lang="de-DE" dirty="0"/>
              <a:t> </a:t>
            </a:r>
            <a:r>
              <a:rPr lang="de-DE" dirty="0" smtClean="0"/>
              <a:t>…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Zitationszirkel</a:t>
            </a:r>
          </a:p>
          <a:p>
            <a:pPr lvl="1"/>
            <a:r>
              <a:rPr lang="de-DE" dirty="0" smtClean="0"/>
              <a:t>Absprachen der Art „A zitiert B, B zitiert C, C zitiert D, D zitiert A“</a:t>
            </a:r>
          </a:p>
          <a:p>
            <a:r>
              <a:rPr lang="de-DE" dirty="0" smtClean="0"/>
              <a:t>Betrug beim Peer Review</a:t>
            </a:r>
          </a:p>
          <a:p>
            <a:pPr lvl="1"/>
            <a:r>
              <a:rPr lang="de-DE" dirty="0" smtClean="0"/>
              <a:t>Angabe nicht institutioneller (falscher) E-Mailadressen für vorgeschlagene </a:t>
            </a:r>
            <a:r>
              <a:rPr lang="de-DE" dirty="0" err="1" smtClean="0"/>
              <a:t>Reviewer</a:t>
            </a:r>
            <a:r>
              <a:rPr lang="de-DE" dirty="0" smtClean="0"/>
              <a:t> durch den Autor</a:t>
            </a:r>
          </a:p>
          <a:p>
            <a:r>
              <a:rPr lang="de-DE" dirty="0" err="1" smtClean="0"/>
              <a:t>Editoriale</a:t>
            </a:r>
            <a:r>
              <a:rPr lang="de-DE" dirty="0" smtClean="0"/>
              <a:t>/Institutionelle Einflussnahme auf Referenzen (</a:t>
            </a:r>
            <a:r>
              <a:rPr lang="de-DE" dirty="0" err="1" smtClean="0"/>
              <a:t>Ciation</a:t>
            </a:r>
            <a:r>
              <a:rPr lang="de-DE" dirty="0" smtClean="0"/>
              <a:t> </a:t>
            </a:r>
            <a:r>
              <a:rPr lang="de-DE" dirty="0" err="1" smtClean="0"/>
              <a:t>Stacking</a:t>
            </a:r>
            <a:r>
              <a:rPr lang="de-DE" dirty="0" smtClean="0"/>
              <a:t>)</a:t>
            </a:r>
          </a:p>
          <a:p>
            <a:pPr lvl="1"/>
            <a:r>
              <a:rPr lang="de-DE" dirty="0" smtClean="0"/>
              <a:t>Bsp. </a:t>
            </a:r>
            <a:r>
              <a:rPr lang="de-DE" dirty="0" err="1" smtClean="0">
                <a:hlinkClick r:id="rId2"/>
              </a:rPr>
              <a:t>Bone</a:t>
            </a:r>
            <a:r>
              <a:rPr lang="de-DE" dirty="0" smtClean="0">
                <a:hlinkClick r:id="rId2"/>
              </a:rPr>
              <a:t> Research</a:t>
            </a:r>
            <a:endParaRPr lang="de-DE" dirty="0" smtClean="0"/>
          </a:p>
          <a:p>
            <a:pPr lvl="1"/>
            <a:r>
              <a:rPr lang="de-DE" dirty="0" smtClean="0"/>
              <a:t>Bsp. </a:t>
            </a:r>
            <a:r>
              <a:rPr lang="de-DE" dirty="0" smtClean="0">
                <a:hlinkClick r:id="rId3"/>
              </a:rPr>
              <a:t>University </a:t>
            </a:r>
            <a:r>
              <a:rPr lang="de-DE" dirty="0" err="1" smtClean="0">
                <a:hlinkClick r:id="rId3"/>
              </a:rPr>
              <a:t>of</a:t>
            </a:r>
            <a:r>
              <a:rPr lang="de-DE" dirty="0" smtClean="0">
                <a:hlinkClick r:id="rId3"/>
              </a:rPr>
              <a:t> </a:t>
            </a:r>
            <a:r>
              <a:rPr lang="de-DE" dirty="0" err="1" smtClean="0">
                <a:hlinkClick r:id="rId3"/>
              </a:rPr>
              <a:t>Malaya</a:t>
            </a:r>
            <a:r>
              <a:rPr lang="de-DE" dirty="0" smtClean="0">
                <a:hlinkClick r:id="rId3"/>
              </a:rPr>
              <a:t> (UML)</a:t>
            </a:r>
            <a:endParaRPr lang="de-DE" dirty="0" smtClean="0"/>
          </a:p>
          <a:p>
            <a:pPr lvl="1"/>
            <a:r>
              <a:rPr lang="de-DE" dirty="0" smtClean="0"/>
              <a:t>Bsp. </a:t>
            </a:r>
            <a:r>
              <a:rPr lang="de-DE" dirty="0" err="1" smtClean="0">
                <a:hlinkClick r:id="rId4"/>
              </a:rPr>
              <a:t>Kuo</a:t>
            </a:r>
            <a:r>
              <a:rPr lang="de-DE" dirty="0" smtClean="0">
                <a:hlinkClick r:id="rId4"/>
              </a:rPr>
              <a:t>-Chen Chou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15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968" y="99897"/>
            <a:ext cx="1620528" cy="2120936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7551243" y="2220833"/>
            <a:ext cx="12961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Quelle: pixabay.com (CC0)</a:t>
            </a:r>
            <a:endParaRPr lang="de-DE" sz="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8616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Alternativen?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San Francisco </a:t>
            </a:r>
            <a:r>
              <a:rPr lang="de-DE" dirty="0" err="1" smtClean="0"/>
              <a:t>Declaration</a:t>
            </a:r>
            <a:r>
              <a:rPr lang="de-DE" dirty="0" smtClean="0"/>
              <a:t> on </a:t>
            </a:r>
            <a:r>
              <a:rPr lang="de-DE" dirty="0"/>
              <a:t>Research Assessment </a:t>
            </a:r>
            <a:r>
              <a:rPr lang="de-DE" dirty="0" smtClean="0"/>
              <a:t>(DORA, </a:t>
            </a:r>
            <a:r>
              <a:rPr lang="de-DE" dirty="0" smtClean="0">
                <a:hlinkClick r:id="rId2"/>
              </a:rPr>
              <a:t>https</a:t>
            </a:r>
            <a:r>
              <a:rPr lang="de-DE" dirty="0">
                <a:hlinkClick r:id="rId2"/>
              </a:rPr>
              <a:t>://sfdora.org</a:t>
            </a:r>
            <a:r>
              <a:rPr lang="de-DE" dirty="0" smtClean="0">
                <a:hlinkClick r:id="rId2"/>
              </a:rPr>
              <a:t>/</a:t>
            </a:r>
            <a:r>
              <a:rPr lang="de-DE" dirty="0" smtClean="0"/>
              <a:t>)</a:t>
            </a:r>
          </a:p>
          <a:p>
            <a:r>
              <a:rPr lang="de-DE" dirty="0" smtClean="0"/>
              <a:t>Erstellt im Dezember 2012 auf einem Treffen der ASCB </a:t>
            </a:r>
          </a:p>
          <a:p>
            <a:r>
              <a:rPr lang="de-DE" dirty="0" smtClean="0"/>
              <a:t>Unterzeichner (Stand Juli 2018): 497 Organisationen und 12272 Individuen </a:t>
            </a:r>
          </a:p>
          <a:p>
            <a:r>
              <a:rPr lang="de-DE" dirty="0" smtClean="0"/>
              <a:t>Impactfaktor soll nicht länger als Behelfsmaß verwendet werden </a:t>
            </a:r>
          </a:p>
          <a:p>
            <a:pPr lvl="1"/>
            <a:r>
              <a:rPr lang="de-DE" dirty="0" smtClean="0"/>
              <a:t>Bei der Bewertung der Qualität wissenschaftlicher Artikel</a:t>
            </a:r>
          </a:p>
          <a:p>
            <a:pPr lvl="1"/>
            <a:r>
              <a:rPr lang="de-DE" dirty="0" smtClean="0"/>
              <a:t>Bei Berufungen und Einstellungen</a:t>
            </a:r>
          </a:p>
          <a:p>
            <a:pPr lvl="1"/>
            <a:r>
              <a:rPr lang="de-DE" dirty="0" smtClean="0"/>
              <a:t>Bei Beförderungen </a:t>
            </a:r>
          </a:p>
          <a:p>
            <a:pPr lvl="1"/>
            <a:r>
              <a:rPr lang="de-DE" dirty="0" smtClean="0"/>
              <a:t>Bei Entscheidungen zur Mittelvergabe/-verteilung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16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345" y="3725658"/>
            <a:ext cx="2868159" cy="2402083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7026352" y="6132809"/>
            <a:ext cx="12961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Quelle: pixabay.com (CC0)</a:t>
            </a:r>
            <a:endParaRPr lang="de-DE" sz="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1064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Viel Erfolg!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smtClean="0"/>
              <a:t>Dr. Daniel T. Rudolf</a:t>
            </a:r>
          </a:p>
          <a:p>
            <a:r>
              <a:rPr lang="de-DE" dirty="0" smtClean="0"/>
              <a:t>Universitäts- und Landesbibliothek</a:t>
            </a:r>
          </a:p>
          <a:p>
            <a:r>
              <a:rPr lang="de-DE" dirty="0" smtClean="0"/>
              <a:t>rudolf@ulb.uni-bonn.de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7308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Wie bewertet man </a:t>
            </a:r>
            <a:r>
              <a:rPr lang="de-DE" dirty="0"/>
              <a:t>Forschende </a:t>
            </a:r>
            <a:r>
              <a:rPr lang="de-DE" dirty="0" smtClean="0"/>
              <a:t>in Ihrem Bereich?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42" y="1893187"/>
            <a:ext cx="5418716" cy="409790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929332" y="5991091"/>
            <a:ext cx="14347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(</a:t>
            </a:r>
            <a:r>
              <a:rPr lang="de-DE" sz="1000" dirty="0" err="1" smtClean="0"/>
              <a:t>picture</a:t>
            </a:r>
            <a:r>
              <a:rPr lang="de-DE" sz="1000" dirty="0" smtClean="0"/>
              <a:t>: pixabay.com)</a:t>
            </a:r>
            <a:endParaRPr lang="de-DE" sz="1000" dirty="0"/>
          </a:p>
        </p:txBody>
      </p:sp>
      <p:sp>
        <p:nvSpPr>
          <p:cNvPr id="9" name="Stern mit 5 Zacken 8"/>
          <p:cNvSpPr/>
          <p:nvPr/>
        </p:nvSpPr>
        <p:spPr>
          <a:xfrm>
            <a:off x="8731624" y="206188"/>
            <a:ext cx="224117" cy="242047"/>
          </a:xfrm>
          <a:prstGeom prst="star5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05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Szientometrie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Szientometrie</a:t>
            </a:r>
            <a:r>
              <a:rPr lang="de-DE" dirty="0" smtClean="0"/>
              <a:t> = </a:t>
            </a:r>
            <a:r>
              <a:rPr lang="de-DE" dirty="0"/>
              <a:t>L</a:t>
            </a:r>
            <a:r>
              <a:rPr lang="de-DE" dirty="0" smtClean="0"/>
              <a:t>ehre vom Messen der Wissenschaften</a:t>
            </a:r>
          </a:p>
          <a:p>
            <a:pPr lvl="1"/>
            <a:r>
              <a:rPr lang="de-DE" dirty="0" smtClean="0">
                <a:solidFill>
                  <a:schemeClr val="accent3"/>
                </a:solidFill>
              </a:rPr>
              <a:t>Keine inhaltlichen Aussagen</a:t>
            </a:r>
            <a:r>
              <a:rPr lang="de-DE" dirty="0" smtClean="0"/>
              <a:t> zur Qualität wiss. Forschung</a:t>
            </a:r>
          </a:p>
          <a:p>
            <a:pPr lvl="1"/>
            <a:r>
              <a:rPr lang="de-DE" dirty="0" smtClean="0"/>
              <a:t>Misst mit mathematisch-statistischen Methoden </a:t>
            </a:r>
            <a:r>
              <a:rPr lang="de-DE" dirty="0" smtClean="0">
                <a:solidFill>
                  <a:schemeClr val="accent3"/>
                </a:solidFill>
              </a:rPr>
              <a:t>Quantitäten</a:t>
            </a:r>
          </a:p>
          <a:p>
            <a:pPr lvl="2"/>
            <a:r>
              <a:rPr lang="de-DE" dirty="0" smtClean="0"/>
              <a:t>Publikationen, Absolventen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18.02.2020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064" y="2880319"/>
            <a:ext cx="2333328" cy="342900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285656" y="6109265"/>
            <a:ext cx="12961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Quelle: pixabay.com (CC0)</a:t>
            </a:r>
            <a:endParaRPr lang="de-DE" sz="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8627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noProof="0" smtClean="0"/>
              <a:t>Bibliometrie</a:t>
            </a:r>
            <a:endParaRPr lang="de-DE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Teildisziplin der </a:t>
            </a:r>
            <a:r>
              <a:rPr lang="de-DE" noProof="0" dirty="0" err="1" smtClean="0"/>
              <a:t>Szientometrie</a:t>
            </a:r>
            <a:endParaRPr lang="de-DE" noProof="0" dirty="0" smtClean="0"/>
          </a:p>
          <a:p>
            <a:pPr marL="39688" indent="0">
              <a:buNone/>
            </a:pPr>
            <a:r>
              <a:rPr lang="de-DE" noProof="0" dirty="0" err="1" smtClean="0">
                <a:solidFill>
                  <a:schemeClr val="accent2"/>
                </a:solidFill>
              </a:rPr>
              <a:t>Bibliometrie</a:t>
            </a:r>
            <a:r>
              <a:rPr lang="de-DE" noProof="0" dirty="0" smtClean="0"/>
              <a:t> bezeichnet die „Erfassung und Beschreibung der Buchproduktion und der Buchnutzung auf </a:t>
            </a:r>
            <a:r>
              <a:rPr lang="de-DE" noProof="0" dirty="0" smtClean="0">
                <a:solidFill>
                  <a:schemeClr val="accent2"/>
                </a:solidFill>
              </a:rPr>
              <a:t>mathematisch-statistischer</a:t>
            </a:r>
            <a:r>
              <a:rPr lang="de-DE" noProof="0" dirty="0" smtClean="0"/>
              <a:t> Grundlage (…) </a:t>
            </a:r>
            <a:r>
              <a:rPr lang="de-DE" noProof="0" dirty="0" err="1" smtClean="0"/>
              <a:t>Bibliometrische</a:t>
            </a:r>
            <a:r>
              <a:rPr lang="de-DE" noProof="0" dirty="0" smtClean="0"/>
              <a:t> Methoden werden auch zur </a:t>
            </a:r>
            <a:r>
              <a:rPr lang="de-DE" noProof="0" dirty="0" smtClean="0">
                <a:solidFill>
                  <a:schemeClr val="accent2"/>
                </a:solidFill>
              </a:rPr>
              <a:t>Bewertung</a:t>
            </a:r>
            <a:r>
              <a:rPr lang="de-DE" noProof="0" dirty="0" smtClean="0"/>
              <a:t> insbes. </a:t>
            </a:r>
            <a:r>
              <a:rPr lang="de-DE" noProof="0" dirty="0" err="1" smtClean="0">
                <a:solidFill>
                  <a:schemeClr val="accent2"/>
                </a:solidFill>
              </a:rPr>
              <a:t>naturwiss</a:t>
            </a:r>
            <a:r>
              <a:rPr lang="de-DE" noProof="0" dirty="0" smtClean="0">
                <a:solidFill>
                  <a:srgbClr val="0066FF"/>
                </a:solidFill>
              </a:rPr>
              <a:t>. </a:t>
            </a:r>
            <a:r>
              <a:rPr lang="de-DE" noProof="0" dirty="0" smtClean="0">
                <a:solidFill>
                  <a:schemeClr val="accent2"/>
                </a:solidFill>
              </a:rPr>
              <a:t>Veröffentlichungen</a:t>
            </a:r>
            <a:r>
              <a:rPr lang="de-DE" noProof="0" dirty="0" smtClean="0">
                <a:solidFill>
                  <a:srgbClr val="0066FF"/>
                </a:solidFill>
              </a:rPr>
              <a:t> </a:t>
            </a:r>
            <a:r>
              <a:rPr lang="de-DE" noProof="0" dirty="0" smtClean="0"/>
              <a:t>eingesetzt, so z.B. zur Ermittlung von </a:t>
            </a:r>
            <a:r>
              <a:rPr lang="de-DE" noProof="0" dirty="0" err="1" smtClean="0">
                <a:solidFill>
                  <a:schemeClr val="accent2"/>
                </a:solidFill>
              </a:rPr>
              <a:t>Impaktfaktoren</a:t>
            </a:r>
            <a:r>
              <a:rPr lang="de-DE" noProof="0" dirty="0" smtClean="0"/>
              <a:t> wiss. Zeitschriften (►</a:t>
            </a:r>
            <a:r>
              <a:rPr lang="de-DE" noProof="0" dirty="0" err="1" smtClean="0">
                <a:solidFill>
                  <a:schemeClr val="accent2"/>
                </a:solidFill>
              </a:rPr>
              <a:t>Citation</a:t>
            </a:r>
            <a:r>
              <a:rPr lang="de-DE" noProof="0" dirty="0" smtClean="0">
                <a:solidFill>
                  <a:srgbClr val="0066FF"/>
                </a:solidFill>
              </a:rPr>
              <a:t> </a:t>
            </a:r>
            <a:r>
              <a:rPr lang="de-DE" noProof="0" dirty="0" smtClean="0">
                <a:solidFill>
                  <a:schemeClr val="accent2"/>
                </a:solidFill>
              </a:rPr>
              <a:t>Index</a:t>
            </a:r>
            <a:r>
              <a:rPr lang="de-DE" noProof="0" dirty="0" smtClean="0"/>
              <a:t>).“</a:t>
            </a:r>
            <a:r>
              <a:rPr lang="de-DE" sz="2400" noProof="0" dirty="0" smtClean="0"/>
              <a:t> </a:t>
            </a:r>
          </a:p>
          <a:p>
            <a:pPr marL="39688" indent="0">
              <a:buNone/>
            </a:pPr>
            <a:r>
              <a:rPr lang="de-DE" sz="1200" noProof="0" dirty="0" smtClean="0"/>
              <a:t>		Rautenberg, </a:t>
            </a:r>
            <a:r>
              <a:rPr lang="de-DE" sz="1200" noProof="0" dirty="0"/>
              <a:t>U</a:t>
            </a:r>
            <a:r>
              <a:rPr lang="de-DE" sz="1200" noProof="0" dirty="0" smtClean="0"/>
              <a:t>rsula (Hrsg.): Reclams Sachlexikon des Buches, 2. Auflage, Stuttgart: Reclam 2003, S. 59.</a:t>
            </a:r>
          </a:p>
          <a:p>
            <a:pPr marL="39688" indent="0">
              <a:buNone/>
            </a:pPr>
            <a:endParaRPr lang="de-DE" sz="2000" noProof="0" dirty="0"/>
          </a:p>
          <a:p>
            <a:endParaRPr lang="de-DE" sz="2400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45E5F0E-976C-44EA-8477-DD89E33B7DC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Grafik 4" descr="chemist-2025955_6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215515" y="3717032"/>
            <a:ext cx="1733481" cy="223224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34183" y="6000651"/>
            <a:ext cx="12961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Quelle: pixabay.com (CC0)</a:t>
            </a:r>
            <a:endParaRPr lang="de-DE" sz="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9763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noProof="0" dirty="0" smtClean="0"/>
              <a:t>Impactfaktoren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Impact Faktoren</a:t>
            </a:r>
          </a:p>
          <a:p>
            <a:pPr lvl="1"/>
            <a:r>
              <a:rPr lang="de-DE" noProof="0" dirty="0" smtClean="0"/>
              <a:t>versuchen den </a:t>
            </a:r>
            <a:r>
              <a:rPr lang="de-DE" noProof="0" dirty="0" smtClean="0">
                <a:solidFill>
                  <a:schemeClr val="accent2"/>
                </a:solidFill>
              </a:rPr>
              <a:t>Einfluss wissenschaftlicher Zeitschriften </a:t>
            </a:r>
            <a:r>
              <a:rPr lang="de-DE" noProof="0" dirty="0" smtClean="0"/>
              <a:t>zu gewichten</a:t>
            </a:r>
            <a:r>
              <a:rPr lang="de-DE" sz="2400" noProof="0" dirty="0" smtClean="0"/>
              <a:t>	</a:t>
            </a:r>
            <a:endParaRPr lang="de-DE" sz="2400" noProof="0" dirty="0"/>
          </a:p>
          <a:p>
            <a:pPr lvl="1"/>
            <a:r>
              <a:rPr lang="de-DE" noProof="0" dirty="0" smtClean="0"/>
              <a:t>Grundlage ist die </a:t>
            </a:r>
            <a:r>
              <a:rPr lang="de-DE" noProof="0" dirty="0" smtClean="0">
                <a:solidFill>
                  <a:schemeClr val="accent2"/>
                </a:solidFill>
              </a:rPr>
              <a:t>Anzahl</a:t>
            </a:r>
            <a:r>
              <a:rPr lang="de-DE" noProof="0" dirty="0" smtClean="0"/>
              <a:t> an </a:t>
            </a:r>
            <a:r>
              <a:rPr lang="de-DE" noProof="0" dirty="0" smtClean="0">
                <a:solidFill>
                  <a:schemeClr val="accent2"/>
                </a:solidFill>
              </a:rPr>
              <a:t>Zitationen</a:t>
            </a:r>
            <a:r>
              <a:rPr lang="de-DE" noProof="0" dirty="0" smtClean="0">
                <a:solidFill>
                  <a:srgbClr val="0070C0"/>
                </a:solidFill>
              </a:rPr>
              <a:t> </a:t>
            </a:r>
            <a:r>
              <a:rPr lang="de-DE" noProof="0" dirty="0" smtClean="0"/>
              <a:t>auf Veröffentlichungen</a:t>
            </a:r>
            <a:endParaRPr lang="de-DE" noProof="0" dirty="0" smtClean="0">
              <a:solidFill>
                <a:srgbClr val="0070C0"/>
              </a:solidFill>
            </a:endParaRPr>
          </a:p>
          <a:p>
            <a:pPr lvl="2">
              <a:buFont typeface="Symbol" panose="05050102010706020507" pitchFamily="18" charset="2"/>
              <a:buChar char="-"/>
            </a:pPr>
            <a:r>
              <a:rPr lang="de-DE" sz="2000" noProof="0" dirty="0" smtClean="0"/>
              <a:t>Es wird angenommen, dass häufig zitierte Artikel</a:t>
            </a:r>
          </a:p>
          <a:p>
            <a:pPr lvl="3">
              <a:buFont typeface="Symbol" pitchFamily="18" charset="2"/>
              <a:buChar char="-"/>
            </a:pPr>
            <a:r>
              <a:rPr lang="de-DE" noProof="0" dirty="0" smtClean="0"/>
              <a:t> von besonderer Bedeutung sind </a:t>
            </a:r>
          </a:p>
          <a:p>
            <a:pPr lvl="3">
              <a:buFont typeface="Symbol" pitchFamily="18" charset="2"/>
              <a:buChar char="-"/>
            </a:pPr>
            <a:r>
              <a:rPr lang="de-DE" noProof="0" dirty="0" smtClean="0"/>
              <a:t> mit der Forschungsleistung eines Wissenschaftlers zusammenhängen</a:t>
            </a:r>
          </a:p>
          <a:p>
            <a:pPr marL="39600" indent="0">
              <a:buNone/>
            </a:pPr>
            <a:endParaRPr lang="de-DE" sz="1400" noProof="0" dirty="0"/>
          </a:p>
          <a:p>
            <a:pPr marL="39600" indent="0">
              <a:buNone/>
            </a:pPr>
            <a:r>
              <a:rPr lang="de-DE" sz="1200" noProof="0" dirty="0" smtClean="0">
                <a:hlinkClick r:id="rId2"/>
              </a:rPr>
              <a:t>https://de.wikipedia.org/w/index.php?title=Bibliometrie&amp;oldid=155592894</a:t>
            </a:r>
            <a:r>
              <a:rPr lang="de-DE" sz="1200" noProof="0" dirty="0" smtClean="0"/>
              <a:t> (26. August 2016)</a:t>
            </a:r>
            <a:endParaRPr lang="de-DE" sz="1200" noProof="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06" y="-1506"/>
            <a:ext cx="2941778" cy="168922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025123" y="1495612"/>
            <a:ext cx="12961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Quelle: pixabay.com (CC0)</a:t>
            </a:r>
            <a:endParaRPr lang="de-DE" sz="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9654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noProof="0" dirty="0" smtClean="0"/>
              <a:t>„Der“ Impactfaktor</a:t>
            </a:r>
            <a:endParaRPr lang="de-DE" sz="2400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i="1" noProof="0" dirty="0" smtClean="0"/>
              <a:t>Journal </a:t>
            </a:r>
            <a:r>
              <a:rPr lang="de-DE" i="1" noProof="0" dirty="0" smtClean="0">
                <a:solidFill>
                  <a:schemeClr val="accent2"/>
                </a:solidFill>
              </a:rPr>
              <a:t>Impact </a:t>
            </a:r>
            <a:r>
              <a:rPr lang="de-DE" i="1" noProof="0" dirty="0" err="1" smtClean="0">
                <a:solidFill>
                  <a:schemeClr val="accent2"/>
                </a:solidFill>
              </a:rPr>
              <a:t>Factor</a:t>
            </a:r>
            <a:r>
              <a:rPr lang="de-DE" noProof="0" dirty="0" smtClean="0"/>
              <a:t> (J)IF</a:t>
            </a:r>
          </a:p>
          <a:p>
            <a:endParaRPr lang="de-DE" noProof="0" dirty="0" smtClean="0"/>
          </a:p>
          <a:p>
            <a:pPr lvl="1"/>
            <a:endParaRPr lang="de-DE" noProof="0" dirty="0" smtClean="0"/>
          </a:p>
          <a:p>
            <a:pPr lvl="1"/>
            <a:r>
              <a:rPr lang="de-DE" noProof="0" dirty="0" smtClean="0"/>
              <a:t>Maßzahl der durchschnittlichen </a:t>
            </a:r>
            <a:r>
              <a:rPr lang="de-DE" noProof="0" dirty="0" smtClean="0">
                <a:solidFill>
                  <a:schemeClr val="tx1"/>
                </a:solidFill>
              </a:rPr>
              <a:t>Häufigkeit mit der ein Artikel der vergangenen zwei Jahre</a:t>
            </a:r>
            <a:r>
              <a:rPr lang="de-DE" noProof="0" dirty="0" smtClean="0"/>
              <a:t> in einer in den </a:t>
            </a:r>
            <a:r>
              <a:rPr lang="de-DE" i="1" noProof="0" dirty="0" smtClean="0">
                <a:solidFill>
                  <a:schemeClr val="accent2"/>
                </a:solidFill>
              </a:rPr>
              <a:t>Journal </a:t>
            </a:r>
            <a:r>
              <a:rPr lang="de-DE" i="1" noProof="0" dirty="0" err="1" smtClean="0">
                <a:solidFill>
                  <a:schemeClr val="accent2"/>
                </a:solidFill>
              </a:rPr>
              <a:t>Citation</a:t>
            </a:r>
            <a:r>
              <a:rPr lang="de-DE" i="1" noProof="0" dirty="0" smtClean="0">
                <a:solidFill>
                  <a:schemeClr val="accent2"/>
                </a:solidFill>
              </a:rPr>
              <a:t> Reports </a:t>
            </a:r>
            <a:r>
              <a:rPr lang="de-DE" noProof="0" dirty="0" smtClean="0">
                <a:solidFill>
                  <a:schemeClr val="tx1"/>
                </a:solidFill>
              </a:rPr>
              <a:t>erfassten Zeitschrift innerhalb des Bezugsjahres zitiert wurde.</a:t>
            </a:r>
          </a:p>
          <a:p>
            <a:pPr>
              <a:buNone/>
            </a:pPr>
            <a:endParaRPr lang="de-DE" sz="1200" noProof="0" dirty="0" smtClean="0">
              <a:hlinkClick r:id="rId3"/>
            </a:endParaRPr>
          </a:p>
          <a:p>
            <a:pPr>
              <a:buNone/>
            </a:pPr>
            <a:r>
              <a:rPr lang="de-DE" sz="1200" noProof="0" dirty="0" smtClean="0">
                <a:hlinkClick r:id="rId3"/>
              </a:rPr>
              <a:t>https://de.wikipedia.org/w/index.php?title=Impact_Factor&amp;oldid=156565552</a:t>
            </a:r>
            <a:r>
              <a:rPr lang="de-DE" sz="1200" noProof="0" dirty="0" smtClean="0"/>
              <a:t> (26. August 2016)</a:t>
            </a:r>
            <a:endParaRPr lang="de-DE" noProof="0" dirty="0" smtClean="0"/>
          </a:p>
          <a:p>
            <a:pPr>
              <a:buNone/>
            </a:pPr>
            <a:endParaRPr lang="de-DE" sz="2800" noProof="0" dirty="0" smtClean="0"/>
          </a:p>
          <a:p>
            <a:pPr>
              <a:buNone/>
            </a:pPr>
            <a:r>
              <a:rPr lang="de-DE" sz="2800" noProof="0" dirty="0" smtClean="0"/>
              <a:t> </a:t>
            </a:r>
            <a:endParaRPr lang="de-DE" sz="1200" noProof="0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7609089"/>
              </p:ext>
            </p:extLst>
          </p:nvPr>
        </p:nvGraphicFramePr>
        <p:xfrm>
          <a:off x="840581" y="2133228"/>
          <a:ext cx="746283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Formel" r:id="rId4" imgW="4825800" imgH="419040" progId="Equation.3">
                  <p:embed/>
                </p:oleObj>
              </mc:Choice>
              <mc:Fallback>
                <p:oleObj name="Formel" r:id="rId4" imgW="48258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581" y="2133228"/>
                        <a:ext cx="7462838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9654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noProof="0" smtClean="0"/>
              <a:t>Bibliometrie</a:t>
            </a:r>
            <a:endParaRPr lang="de-DE" sz="2400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Was sagt uns der Impact Faktor?</a:t>
            </a:r>
          </a:p>
          <a:p>
            <a:pPr lvl="1"/>
            <a:r>
              <a:rPr lang="de-DE" noProof="0" dirty="0" smtClean="0"/>
              <a:t>Quellen mit IF erfüllen gewisse Qualitätsstandards</a:t>
            </a:r>
          </a:p>
          <a:p>
            <a:pPr lvl="2"/>
            <a:r>
              <a:rPr lang="de-DE" noProof="0" dirty="0" smtClean="0"/>
              <a:t>Nur in den </a:t>
            </a:r>
            <a:r>
              <a:rPr lang="de-DE" i="1" noProof="0" dirty="0" smtClean="0">
                <a:solidFill>
                  <a:schemeClr val="accent2"/>
                </a:solidFill>
              </a:rPr>
              <a:t>Journal </a:t>
            </a:r>
            <a:r>
              <a:rPr lang="de-DE" i="1" noProof="0" dirty="0" err="1" smtClean="0">
                <a:solidFill>
                  <a:schemeClr val="accent2"/>
                </a:solidFill>
              </a:rPr>
              <a:t>Citation</a:t>
            </a:r>
            <a:r>
              <a:rPr lang="de-DE" i="1" noProof="0" dirty="0" smtClean="0">
                <a:solidFill>
                  <a:schemeClr val="accent2"/>
                </a:solidFill>
              </a:rPr>
              <a:t> Reports</a:t>
            </a:r>
            <a:r>
              <a:rPr lang="de-DE" i="1" noProof="0" dirty="0" smtClean="0"/>
              <a:t> </a:t>
            </a:r>
            <a:r>
              <a:rPr lang="de-DE" noProof="0" dirty="0" smtClean="0"/>
              <a:t>aufgenommene Zeitschriften erhalten einen IF</a:t>
            </a:r>
          </a:p>
          <a:p>
            <a:pPr lvl="1"/>
            <a:r>
              <a:rPr lang="de-DE" noProof="0" dirty="0" smtClean="0"/>
              <a:t>Die Höhe des IF steht für das Renommee der Quelle, den „</a:t>
            </a:r>
            <a:r>
              <a:rPr lang="de-DE" noProof="0" dirty="0" err="1" smtClean="0"/>
              <a:t>Glam</a:t>
            </a:r>
            <a:r>
              <a:rPr lang="de-DE" noProof="0" dirty="0" smtClean="0"/>
              <a:t>-Faktor“</a:t>
            </a:r>
          </a:p>
        </p:txBody>
      </p:sp>
      <p:pic>
        <p:nvPicPr>
          <p:cNvPr id="6" name="Grafik 5" descr="drop-of-water-2135788_6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23964" y="3948746"/>
            <a:ext cx="3696072" cy="178451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683986" y="5733256"/>
            <a:ext cx="17760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latin typeface="+mj-lt"/>
              </a:rPr>
              <a:t>Quelle: pixabay.com (CC0)</a:t>
            </a:r>
            <a:endParaRPr lang="de-DE" sz="105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" y="3645024"/>
            <a:ext cx="5498948" cy="25922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noProof="0" smtClean="0"/>
              <a:t>Bibliometrie</a:t>
            </a:r>
            <a:endParaRPr lang="de-DE" sz="2400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noProof="0" dirty="0" smtClean="0"/>
              <a:t>Ein Artikel in einer Zeitschrift mit hohem IF wird nicht zwangsläufig häufiger zitiert als ein Artikel in einer mit niedrigerem IF</a:t>
            </a:r>
          </a:p>
          <a:p>
            <a:r>
              <a:rPr lang="de-DE" noProof="0" dirty="0" smtClean="0"/>
              <a:t>Zitationszahlen sind schief verteilt, Median </a:t>
            </a:r>
            <a:r>
              <a:rPr lang="de-DE" noProof="0" dirty="0" err="1" smtClean="0"/>
              <a:t>idR</a:t>
            </a:r>
            <a:r>
              <a:rPr lang="de-DE" noProof="0" dirty="0" smtClean="0"/>
              <a:t> niedriger als arithmetisches Mittel</a:t>
            </a:r>
          </a:p>
          <a:p>
            <a:r>
              <a:rPr lang="de-DE" noProof="0" dirty="0" smtClean="0"/>
              <a:t>Auch Zeitschriften mit sehr hohem IF </a:t>
            </a:r>
            <a:r>
              <a:rPr lang="de-DE" noProof="0" smtClean="0"/>
              <a:t>veröffentlichen schwache </a:t>
            </a:r>
            <a:r>
              <a:rPr lang="de-DE" noProof="0" dirty="0" smtClean="0"/>
              <a:t>Artikel</a:t>
            </a:r>
          </a:p>
          <a:p>
            <a:r>
              <a:rPr lang="de-DE" noProof="0" dirty="0" smtClean="0"/>
              <a:t>Verlage/Redakteure können Einfluss auf Impactfaktoren nehmen</a:t>
            </a:r>
          </a:p>
          <a:p>
            <a:endParaRPr lang="de-DE" noProof="0" dirty="0"/>
          </a:p>
        </p:txBody>
      </p:sp>
      <p:sp>
        <p:nvSpPr>
          <p:cNvPr id="5" name="Textfeld 4"/>
          <p:cNvSpPr txBox="1"/>
          <p:nvPr/>
        </p:nvSpPr>
        <p:spPr>
          <a:xfrm>
            <a:off x="5785650" y="3648506"/>
            <a:ext cx="2888772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200" dirty="0" smtClean="0">
                <a:solidFill>
                  <a:schemeClr val="accent2"/>
                </a:solidFill>
                <a:latin typeface="+mn-lt"/>
              </a:rPr>
              <a:t>„</a:t>
            </a:r>
            <a:r>
              <a:rPr lang="de-DE" sz="1200" dirty="0" err="1" smtClean="0">
                <a:solidFill>
                  <a:schemeClr val="accent2"/>
                </a:solidFill>
                <a:latin typeface="+mn-lt"/>
              </a:rPr>
              <a:t>Figure</a:t>
            </a:r>
            <a:r>
              <a:rPr lang="de-DE" sz="1200" dirty="0" smtClean="0">
                <a:solidFill>
                  <a:schemeClr val="accent2"/>
                </a:solidFill>
                <a:latin typeface="+mn-lt"/>
              </a:rPr>
              <a:t> </a:t>
            </a:r>
            <a:r>
              <a:rPr lang="de-DE" sz="1200" dirty="0">
                <a:solidFill>
                  <a:schemeClr val="accent2"/>
                </a:solidFill>
                <a:latin typeface="+mn-lt"/>
              </a:rPr>
              <a:t>1. Journal </a:t>
            </a:r>
            <a:r>
              <a:rPr lang="de-DE" sz="1200" dirty="0" err="1">
                <a:solidFill>
                  <a:schemeClr val="accent2"/>
                </a:solidFill>
                <a:latin typeface="+mn-lt"/>
              </a:rPr>
              <a:t>Citation</a:t>
            </a:r>
            <a:r>
              <a:rPr lang="de-DE" sz="1200" dirty="0">
                <a:solidFill>
                  <a:schemeClr val="accent2"/>
                </a:solidFill>
                <a:latin typeface="+mn-lt"/>
              </a:rPr>
              <a:t> Report </a:t>
            </a:r>
            <a:r>
              <a:rPr lang="de-DE" sz="1200" dirty="0" err="1">
                <a:solidFill>
                  <a:schemeClr val="accent2"/>
                </a:solidFill>
                <a:latin typeface="+mn-lt"/>
              </a:rPr>
              <a:t>example</a:t>
            </a:r>
            <a:r>
              <a:rPr lang="de-DE" sz="1200" dirty="0">
                <a:solidFill>
                  <a:schemeClr val="accent2"/>
                </a:solidFill>
                <a:latin typeface="+mn-lt"/>
              </a:rPr>
              <a:t> </a:t>
            </a:r>
            <a:r>
              <a:rPr lang="de-DE" sz="1200" dirty="0" err="1">
                <a:solidFill>
                  <a:schemeClr val="accent2"/>
                </a:solidFill>
                <a:latin typeface="+mn-lt"/>
              </a:rPr>
              <a:t>journal</a:t>
            </a:r>
            <a:r>
              <a:rPr lang="de-DE" sz="1200" dirty="0">
                <a:solidFill>
                  <a:schemeClr val="accent2"/>
                </a:solidFill>
                <a:latin typeface="+mn-lt"/>
              </a:rPr>
              <a:t> </a:t>
            </a:r>
            <a:r>
              <a:rPr lang="de-DE" sz="1200" dirty="0" err="1">
                <a:solidFill>
                  <a:schemeClr val="accent2"/>
                </a:solidFill>
                <a:latin typeface="+mn-lt"/>
              </a:rPr>
              <a:t>distribution</a:t>
            </a:r>
            <a:r>
              <a:rPr lang="de-DE" sz="1200" dirty="0">
                <a:solidFill>
                  <a:schemeClr val="accent2"/>
                </a:solidFill>
                <a:latin typeface="+mn-lt"/>
              </a:rPr>
              <a:t>. Source: </a:t>
            </a:r>
            <a:r>
              <a:rPr lang="de-DE" sz="1200" dirty="0" err="1">
                <a:solidFill>
                  <a:schemeClr val="accent2"/>
                </a:solidFill>
                <a:latin typeface="+mn-lt"/>
              </a:rPr>
              <a:t>Clarivate</a:t>
            </a:r>
            <a:r>
              <a:rPr lang="de-DE" sz="1200" dirty="0">
                <a:solidFill>
                  <a:schemeClr val="accent2"/>
                </a:solidFill>
                <a:latin typeface="+mn-lt"/>
              </a:rPr>
              <a:t> press </a:t>
            </a:r>
            <a:r>
              <a:rPr lang="de-DE" sz="1200" dirty="0" err="1">
                <a:solidFill>
                  <a:schemeClr val="accent2"/>
                </a:solidFill>
                <a:latin typeface="+mn-lt"/>
              </a:rPr>
              <a:t>release</a:t>
            </a:r>
            <a:r>
              <a:rPr lang="de-DE" sz="1200" dirty="0">
                <a:solidFill>
                  <a:schemeClr val="accent2"/>
                </a:solidFill>
                <a:latin typeface="+mn-lt"/>
              </a:rPr>
              <a:t>, 26 June 2018</a:t>
            </a:r>
            <a:r>
              <a:rPr lang="de-DE" sz="1200" dirty="0" smtClean="0">
                <a:solidFill>
                  <a:schemeClr val="accent2"/>
                </a:solidFill>
                <a:latin typeface="+mn-lt"/>
              </a:rPr>
              <a:t>.“ In: </a:t>
            </a:r>
            <a:r>
              <a:rPr lang="de-DE" sz="1200" dirty="0">
                <a:solidFill>
                  <a:schemeClr val="accent2"/>
                </a:solidFill>
                <a:latin typeface="+mn-lt"/>
                <a:hlinkClick r:id="rId3"/>
              </a:rPr>
              <a:t>https://scholarlykitchen.sspnet.org/2018/06/27/2017-journal-impact-factors-feature-citation-distributions</a:t>
            </a:r>
            <a:r>
              <a:rPr lang="de-DE" sz="1200" dirty="0" smtClean="0">
                <a:solidFill>
                  <a:schemeClr val="accent2"/>
                </a:solidFill>
                <a:latin typeface="+mn-lt"/>
                <a:hlinkClick r:id="rId3"/>
              </a:rPr>
              <a:t>/</a:t>
            </a:r>
            <a:r>
              <a:rPr lang="de-DE" sz="1200" dirty="0" smtClean="0">
                <a:solidFill>
                  <a:schemeClr val="accent2"/>
                </a:solidFill>
                <a:latin typeface="+mn-lt"/>
              </a:rPr>
              <a:t> (abgerufen am 06. Juli 2018)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noProof="0" smtClean="0"/>
              <a:t>Bibliometrie</a:t>
            </a:r>
            <a:endParaRPr lang="de-DE" sz="2400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i="1" noProof="0" dirty="0" smtClean="0">
                <a:solidFill>
                  <a:schemeClr val="accent2"/>
                </a:solidFill>
              </a:rPr>
              <a:t>h</a:t>
            </a:r>
            <a:r>
              <a:rPr lang="de-DE" noProof="0" dirty="0" smtClean="0">
                <a:solidFill>
                  <a:schemeClr val="accent2"/>
                </a:solidFill>
              </a:rPr>
              <a:t>-index</a:t>
            </a:r>
            <a:endParaRPr lang="de-DE" noProof="0" dirty="0" smtClean="0">
              <a:solidFill>
                <a:schemeClr val="tx1"/>
              </a:solidFill>
            </a:endParaRPr>
          </a:p>
          <a:p>
            <a:pPr lvl="1"/>
            <a:r>
              <a:rPr lang="de-DE" sz="2000" dirty="0"/>
              <a:t>Hirsch-Index, Hirsch-Faktor</a:t>
            </a:r>
          </a:p>
          <a:p>
            <a:pPr lvl="1">
              <a:buNone/>
            </a:pPr>
            <a:r>
              <a:rPr lang="de-DE" sz="2000" noProof="0" dirty="0" smtClean="0"/>
              <a:t>„Ein Wissenschaftler hat einen </a:t>
            </a:r>
            <a:r>
              <a:rPr lang="de-DE" sz="2000" noProof="0" dirty="0" smtClean="0">
                <a:solidFill>
                  <a:schemeClr val="accent2"/>
                </a:solidFill>
              </a:rPr>
              <a:t>Hirsch-Index </a:t>
            </a:r>
            <a:r>
              <a:rPr lang="de-DE" sz="2000" i="1" noProof="0" dirty="0" smtClean="0">
                <a:solidFill>
                  <a:schemeClr val="accent2"/>
                </a:solidFill>
              </a:rPr>
              <a:t>h</a:t>
            </a:r>
            <a:r>
              <a:rPr lang="de-DE" sz="2000" noProof="0" dirty="0" smtClean="0"/>
              <a:t>, wenn </a:t>
            </a:r>
            <a:r>
              <a:rPr lang="de-DE" sz="2000" i="1" noProof="0" dirty="0" smtClean="0">
                <a:solidFill>
                  <a:schemeClr val="accent2"/>
                </a:solidFill>
              </a:rPr>
              <a:t>h</a:t>
            </a:r>
            <a:r>
              <a:rPr lang="de-DE" sz="2000" noProof="0" dirty="0" smtClean="0">
                <a:solidFill>
                  <a:schemeClr val="accent2"/>
                </a:solidFill>
              </a:rPr>
              <a:t> von</a:t>
            </a:r>
            <a:r>
              <a:rPr lang="de-DE" sz="2000" noProof="0" dirty="0" smtClean="0">
                <a:solidFill>
                  <a:srgbClr val="0070C0"/>
                </a:solidFill>
              </a:rPr>
              <a:t> </a:t>
            </a:r>
            <a:r>
              <a:rPr lang="de-DE" sz="2000" noProof="0" dirty="0" smtClean="0"/>
              <a:t>seinen </a:t>
            </a:r>
            <a:r>
              <a:rPr lang="de-DE" sz="2000" noProof="0" dirty="0" smtClean="0">
                <a:solidFill>
                  <a:schemeClr val="accent2"/>
                </a:solidFill>
              </a:rPr>
              <a:t>insgesamt N Publikationen mindestens </a:t>
            </a:r>
            <a:r>
              <a:rPr lang="de-DE" sz="2000" i="1" noProof="0" dirty="0" smtClean="0">
                <a:solidFill>
                  <a:schemeClr val="accent2"/>
                </a:solidFill>
              </a:rPr>
              <a:t>h</a:t>
            </a:r>
            <a:r>
              <a:rPr lang="de-DE" sz="2000" noProof="0" dirty="0" smtClean="0">
                <a:solidFill>
                  <a:schemeClr val="accent2"/>
                </a:solidFill>
              </a:rPr>
              <a:t>-mal</a:t>
            </a:r>
            <a:r>
              <a:rPr lang="de-DE" sz="2000" noProof="0" dirty="0" smtClean="0"/>
              <a:t>, die </a:t>
            </a:r>
            <a:r>
              <a:rPr lang="de-DE" sz="2000" noProof="0" dirty="0" smtClean="0">
                <a:solidFill>
                  <a:schemeClr val="accent2"/>
                </a:solidFill>
              </a:rPr>
              <a:t>restlichen (N – </a:t>
            </a:r>
            <a:r>
              <a:rPr lang="de-DE" sz="2000" i="1" noProof="0" dirty="0" smtClean="0">
                <a:solidFill>
                  <a:schemeClr val="accent2"/>
                </a:solidFill>
              </a:rPr>
              <a:t>h</a:t>
            </a:r>
            <a:r>
              <a:rPr lang="de-DE" sz="2000" noProof="0" dirty="0" smtClean="0">
                <a:solidFill>
                  <a:schemeClr val="accent2"/>
                </a:solidFill>
              </a:rPr>
              <a:t>)</a:t>
            </a:r>
            <a:r>
              <a:rPr lang="de-DE" sz="2000" noProof="0" dirty="0" smtClean="0"/>
              <a:t> Publikationen </a:t>
            </a:r>
            <a:r>
              <a:rPr lang="de-DE" sz="2000" noProof="0" dirty="0" smtClean="0">
                <a:solidFill>
                  <a:schemeClr val="accent2"/>
                </a:solidFill>
              </a:rPr>
              <a:t>höchstens </a:t>
            </a:r>
            <a:r>
              <a:rPr lang="de-DE" sz="2000" i="1" noProof="0" dirty="0" smtClean="0">
                <a:solidFill>
                  <a:schemeClr val="accent2"/>
                </a:solidFill>
              </a:rPr>
              <a:t>h</a:t>
            </a:r>
            <a:r>
              <a:rPr lang="de-DE" sz="2000" noProof="0" dirty="0" smtClean="0">
                <a:solidFill>
                  <a:schemeClr val="accent2"/>
                </a:solidFill>
              </a:rPr>
              <a:t>-mal zitiert </a:t>
            </a:r>
            <a:r>
              <a:rPr lang="de-DE" sz="2000" noProof="0" dirty="0" smtClean="0"/>
              <a:t>wurden“</a:t>
            </a:r>
            <a:endParaRPr lang="de-DE" sz="2000" noProof="0" dirty="0" smtClean="0">
              <a:solidFill>
                <a:srgbClr val="0070C0"/>
              </a:solidFill>
            </a:endParaRPr>
          </a:p>
          <a:p>
            <a:pPr lvl="1"/>
            <a:r>
              <a:rPr lang="de-DE" noProof="0" dirty="0" smtClean="0"/>
              <a:t>Hoher </a:t>
            </a:r>
            <a:r>
              <a:rPr lang="de-DE" i="1" noProof="0" dirty="0" smtClean="0"/>
              <a:t>h</a:t>
            </a:r>
            <a:r>
              <a:rPr lang="de-DE" noProof="0" dirty="0" smtClean="0"/>
              <a:t>-Index = großer wissenschaftlicher Einfluss</a:t>
            </a:r>
          </a:p>
          <a:p>
            <a:pPr lvl="1">
              <a:spcAft>
                <a:spcPts val="1200"/>
              </a:spcAft>
            </a:pPr>
            <a:r>
              <a:rPr lang="de-DE" noProof="0" dirty="0" smtClean="0"/>
              <a:t>Kann in der Regel nicht sinken </a:t>
            </a:r>
          </a:p>
          <a:p>
            <a:pPr marL="0" indent="0">
              <a:buNone/>
            </a:pPr>
            <a:r>
              <a:rPr lang="de-DE" sz="1200" noProof="0" dirty="0" smtClean="0">
                <a:hlinkClick r:id="rId3"/>
              </a:rPr>
              <a:t>https://de.wikipedia.org/w/index.php?title=H-Index&amp;oldid=157078137</a:t>
            </a:r>
            <a:r>
              <a:rPr lang="de-DE" sz="1200" noProof="0" dirty="0" smtClean="0"/>
              <a:t> (26. August 2016)   </a:t>
            </a:r>
          </a:p>
          <a:p>
            <a:pPr marL="72000">
              <a:buNone/>
            </a:pPr>
            <a:r>
              <a:rPr lang="de-DE" sz="1200" noProof="0" dirty="0" smtClean="0"/>
              <a:t>Hirsch, J. E. (2005): An </a:t>
            </a:r>
            <a:r>
              <a:rPr lang="de-DE" sz="1200" noProof="0" dirty="0" err="1" smtClean="0"/>
              <a:t>index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to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quantify</a:t>
            </a:r>
            <a:r>
              <a:rPr lang="de-DE" sz="1200" noProof="0" dirty="0" smtClean="0"/>
              <a:t> an </a:t>
            </a:r>
            <a:r>
              <a:rPr lang="de-DE" sz="1200" noProof="0" dirty="0" err="1" smtClean="0"/>
              <a:t>individual's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scientific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research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output</a:t>
            </a:r>
            <a:r>
              <a:rPr lang="de-DE" sz="1200" noProof="0" dirty="0" smtClean="0"/>
              <a:t>. In: </a:t>
            </a:r>
            <a:r>
              <a:rPr lang="de-DE" sz="1200" i="1" noProof="0" dirty="0" err="1" smtClean="0"/>
              <a:t>Proceedings</a:t>
            </a:r>
            <a:r>
              <a:rPr lang="de-DE" sz="1200" i="1" noProof="0" dirty="0" smtClean="0"/>
              <a:t> </a:t>
            </a:r>
            <a:r>
              <a:rPr lang="de-DE" sz="1200" i="1" noProof="0" dirty="0" err="1" smtClean="0"/>
              <a:t>of</a:t>
            </a:r>
            <a:r>
              <a:rPr lang="de-DE" sz="1200" i="1" noProof="0" dirty="0" smtClean="0"/>
              <a:t> </a:t>
            </a:r>
            <a:r>
              <a:rPr lang="de-DE" sz="1200" i="1" noProof="0" dirty="0" err="1" smtClean="0"/>
              <a:t>the</a:t>
            </a:r>
            <a:r>
              <a:rPr lang="de-DE" sz="1200" i="1" noProof="0" dirty="0" smtClean="0"/>
              <a:t> National Academy </a:t>
            </a:r>
            <a:r>
              <a:rPr lang="de-DE" sz="1200" i="1" noProof="0" dirty="0" err="1" smtClean="0"/>
              <a:t>of</a:t>
            </a:r>
            <a:r>
              <a:rPr lang="de-DE" sz="1200" i="1" noProof="0" dirty="0" smtClean="0"/>
              <a:t> </a:t>
            </a:r>
            <a:r>
              <a:rPr lang="de-DE" sz="1200" i="1" noProof="0" dirty="0" err="1" smtClean="0"/>
              <a:t>Sciences</a:t>
            </a:r>
            <a:r>
              <a:rPr lang="de-DE" sz="1200" i="1" noProof="0" dirty="0" smtClean="0"/>
              <a:t> </a:t>
            </a:r>
            <a:r>
              <a:rPr lang="de-DE" sz="1200" i="1" noProof="0" dirty="0" err="1" smtClean="0"/>
              <a:t>of</a:t>
            </a:r>
            <a:r>
              <a:rPr lang="de-DE" sz="1200" i="1" noProof="0" dirty="0" smtClean="0"/>
              <a:t> </a:t>
            </a:r>
            <a:r>
              <a:rPr lang="de-DE" sz="1200" i="1" noProof="0" dirty="0" err="1" smtClean="0"/>
              <a:t>the</a:t>
            </a:r>
            <a:r>
              <a:rPr lang="de-DE" sz="1200" i="1" noProof="0" dirty="0" smtClean="0"/>
              <a:t> United States </a:t>
            </a:r>
            <a:r>
              <a:rPr lang="de-DE" sz="1200" i="1" noProof="0" dirty="0" err="1" smtClean="0"/>
              <a:t>of</a:t>
            </a:r>
            <a:r>
              <a:rPr lang="de-DE" sz="1200" i="1" noProof="0" dirty="0" smtClean="0"/>
              <a:t> </a:t>
            </a:r>
            <a:r>
              <a:rPr lang="de-DE" sz="1200" i="1" noProof="0" dirty="0" err="1" smtClean="0"/>
              <a:t>America</a:t>
            </a:r>
            <a:r>
              <a:rPr lang="de-DE" sz="1200" i="1" noProof="0" dirty="0" smtClean="0"/>
              <a:t> </a:t>
            </a:r>
            <a:r>
              <a:rPr lang="de-DE" sz="1200" noProof="0" dirty="0" smtClean="0"/>
              <a:t>102 (46), S. 16569–16572. DOI: 10.1073/pnas.0507655102. (</a:t>
            </a:r>
            <a:r>
              <a:rPr lang="de-DE" sz="1200" noProof="0" dirty="0" smtClean="0">
                <a:hlinkClick r:id="rId4"/>
              </a:rPr>
              <a:t>http://arxiv.org/abs/0911.3144.pdf </a:t>
            </a:r>
            <a:r>
              <a:rPr lang="de-DE" sz="1200" noProof="0" dirty="0" smtClean="0"/>
              <a:t>(26. August 2016))</a:t>
            </a:r>
          </a:p>
          <a:p>
            <a:pPr marL="72000">
              <a:buNone/>
            </a:pPr>
            <a:r>
              <a:rPr lang="de-DE" sz="1200" noProof="0" dirty="0" smtClean="0"/>
              <a:t>Hirsch, J. E. (2010): An </a:t>
            </a:r>
            <a:r>
              <a:rPr lang="de-DE" sz="1200" noProof="0" dirty="0" err="1" smtClean="0"/>
              <a:t>index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to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quantify</a:t>
            </a:r>
            <a:r>
              <a:rPr lang="de-DE" sz="1200" noProof="0" dirty="0" smtClean="0"/>
              <a:t> an </a:t>
            </a:r>
            <a:r>
              <a:rPr lang="de-DE" sz="1200" noProof="0" dirty="0" err="1" smtClean="0"/>
              <a:t>individual’s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scientific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research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output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that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takes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into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account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the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effect</a:t>
            </a:r>
            <a:r>
              <a:rPr lang="de-DE" sz="1200" noProof="0" dirty="0" smtClean="0"/>
              <a:t> </a:t>
            </a:r>
            <a:r>
              <a:rPr lang="de-DE" sz="1200" noProof="0" dirty="0" err="1" smtClean="0"/>
              <a:t>of</a:t>
            </a:r>
            <a:r>
              <a:rPr lang="de-DE" sz="1200" noProof="0" dirty="0" smtClean="0"/>
              <a:t> multiple </a:t>
            </a:r>
            <a:r>
              <a:rPr lang="de-DE" sz="1200" noProof="0" dirty="0" err="1" smtClean="0"/>
              <a:t>coauthorship</a:t>
            </a:r>
            <a:r>
              <a:rPr lang="de-DE" sz="1200" noProof="0" dirty="0" smtClean="0"/>
              <a:t>. In: </a:t>
            </a:r>
            <a:r>
              <a:rPr lang="de-DE" sz="1200" i="1" noProof="0" dirty="0" err="1" smtClean="0"/>
              <a:t>Scientometrics</a:t>
            </a:r>
            <a:r>
              <a:rPr lang="de-DE" sz="1200" i="1" noProof="0" dirty="0" smtClean="0"/>
              <a:t> </a:t>
            </a:r>
            <a:r>
              <a:rPr lang="de-DE" sz="1200" noProof="0" dirty="0" smtClean="0"/>
              <a:t>85 (3), S. 741–754. DOI: 10.1007/s11192-010-0193-9. (</a:t>
            </a:r>
            <a:r>
              <a:rPr lang="de-DE" sz="1200" noProof="0" dirty="0" smtClean="0">
                <a:hlinkClick r:id="rId5"/>
              </a:rPr>
              <a:t>http://arxiv.org/abs/physics/0508025.pdf</a:t>
            </a:r>
            <a:r>
              <a:rPr lang="de-DE" sz="1200" noProof="0" dirty="0" smtClean="0"/>
              <a:t> (26. August 2016))</a:t>
            </a:r>
          </a:p>
          <a:p>
            <a:pPr marL="39600" indent="0">
              <a:buNone/>
            </a:pPr>
            <a:r>
              <a:rPr lang="de-DE" sz="1200" noProof="0" dirty="0" smtClean="0"/>
              <a:t>  </a:t>
            </a:r>
            <a:endParaRPr lang="de-DE" sz="1200" noProof="0" dirty="0"/>
          </a:p>
        </p:txBody>
      </p:sp>
      <p:pic>
        <p:nvPicPr>
          <p:cNvPr id="5" name="Grafik 4" descr="wild-1315786_6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4248" y="332656"/>
            <a:ext cx="1950720" cy="1295400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7596336" y="1628800"/>
            <a:ext cx="12961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Quelle: pixabay.com (CC0)</a:t>
            </a:r>
            <a:endParaRPr lang="de-DE" sz="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8081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ages>0</Pages>
  <Words>1158</Words>
  <Characters>0</Characters>
  <Application>Microsoft Office PowerPoint</Application>
  <PresentationFormat>Bildschirmpräsentation (4:3)</PresentationFormat>
  <Lines>0</Lines>
  <Paragraphs>165</Paragraphs>
  <Slides>18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7" baseType="lpstr">
      <vt:lpstr>Arial</vt:lpstr>
      <vt:lpstr>Calibri</vt:lpstr>
      <vt:lpstr>Exo 2</vt:lpstr>
      <vt:lpstr>Exo 2 Semi Bold</vt:lpstr>
      <vt:lpstr>Symbol</vt:lpstr>
      <vt:lpstr>Times New Roman</vt:lpstr>
      <vt:lpstr>ヒラギノ角ゴ ProN W3</vt:lpstr>
      <vt:lpstr>Uni_Bonn</vt:lpstr>
      <vt:lpstr>Formel</vt:lpstr>
      <vt:lpstr>„Qualität“ in der Wissenschaft</vt:lpstr>
      <vt:lpstr>PowerPoint-Präsentation</vt:lpstr>
      <vt:lpstr>Szientometrie</vt:lpstr>
      <vt:lpstr>Bibliometrie</vt:lpstr>
      <vt:lpstr>Impactfaktoren</vt:lpstr>
      <vt:lpstr>„Der“ Impactfaktor</vt:lpstr>
      <vt:lpstr>Bibliometrie</vt:lpstr>
      <vt:lpstr>Bibliometrie</vt:lpstr>
      <vt:lpstr>Bibliometrie</vt:lpstr>
      <vt:lpstr>Bibliometrie</vt:lpstr>
      <vt:lpstr>Bibliometrie</vt:lpstr>
      <vt:lpstr>Peer review</vt:lpstr>
      <vt:lpstr>Peer review –  alternative ansätze</vt:lpstr>
      <vt:lpstr>Warum hat bibliometrie einen solchen einfluss?</vt:lpstr>
      <vt:lpstr>Goodharts Gesetz</vt:lpstr>
      <vt:lpstr>Oh goodhart …</vt:lpstr>
      <vt:lpstr>Alternativen?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UBW</dc:creator>
  <cp:lastModifiedBy>Rudolf, Dr., Daniel</cp:lastModifiedBy>
  <cp:revision>890</cp:revision>
  <dcterms:modified xsi:type="dcterms:W3CDTF">2020-02-18T08:22:15Z</dcterms:modified>
</cp:coreProperties>
</file>