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79" r:id="rId2"/>
    <p:sldId id="278" r:id="rId3"/>
    <p:sldId id="273" r:id="rId4"/>
    <p:sldId id="257" r:id="rId5"/>
    <p:sldId id="261" r:id="rId6"/>
    <p:sldId id="274" r:id="rId7"/>
    <p:sldId id="275" r:id="rId8"/>
    <p:sldId id="259" r:id="rId9"/>
    <p:sldId id="280" r:id="rId10"/>
    <p:sldId id="281" r:id="rId11"/>
    <p:sldId id="282" r:id="rId12"/>
    <p:sldId id="294" r:id="rId13"/>
    <p:sldId id="289" r:id="rId14"/>
    <p:sldId id="290" r:id="rId15"/>
    <p:sldId id="292" r:id="rId16"/>
    <p:sldId id="291" r:id="rId17"/>
    <p:sldId id="293" r:id="rId18"/>
    <p:sldId id="283" r:id="rId19"/>
    <p:sldId id="286" r:id="rId20"/>
    <p:sldId id="266" r:id="rId21"/>
    <p:sldId id="284" r:id="rId22"/>
    <p:sldId id="285" r:id="rId23"/>
    <p:sldId id="276" r:id="rId24"/>
    <p:sldId id="287" r:id="rId25"/>
    <p:sldId id="288" r:id="rId26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6265" autoAdjust="0"/>
  </p:normalViewPr>
  <p:slideViewPr>
    <p:cSldViewPr showGuides="1">
      <p:cViewPr varScale="1">
        <p:scale>
          <a:sx n="128" d="100"/>
          <a:sy n="128" d="100"/>
        </p:scale>
        <p:origin x="132" y="468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-3516" y="-96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Literatur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Inhaltliche</a:t>
          </a:r>
          <a:br>
            <a:rPr lang="de-CH" sz="1800" b="1" dirty="0" smtClean="0"/>
          </a:br>
          <a:r>
            <a:rPr lang="de-CH" sz="1800" b="1" dirty="0" smtClean="0"/>
            <a:t>Erschließung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Arbeits-</a:t>
          </a:r>
          <a:r>
            <a:rPr lang="de-CH" sz="1800" b="1" dirty="0" err="1" smtClean="0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Wissens-</a:t>
          </a:r>
          <a:r>
            <a:rPr lang="de-CH" sz="1800" b="1" dirty="0" err="1" smtClean="0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Publikation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44923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Manuell</a:t>
          </a:r>
          <a:endParaRPr lang="de-CH" dirty="0">
            <a:solidFill>
              <a:srgbClr val="FFFFFF"/>
            </a:solidFill>
          </a:endParaRP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 smtClean="0"/>
            <a:t>per ISBN-/DOI-Download</a:t>
          </a:r>
          <a:endParaRPr lang="de-CH" dirty="0"/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Recherche</a:t>
          </a:r>
          <a:endParaRPr lang="de-CH" dirty="0">
            <a:solidFill>
              <a:srgbClr val="FFFFFF"/>
            </a:solidFill>
          </a:endParaRP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Bibliographien</a:t>
          </a:r>
          <a:endParaRPr lang="de-CH" dirty="0"/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 smtClean="0">
              <a:solidFill>
                <a:srgbClr val="FFFFFF"/>
              </a:solidFill>
            </a:rPr>
            <a:t>Import</a:t>
          </a:r>
          <a:endParaRPr lang="de-CH" dirty="0">
            <a:solidFill>
              <a:srgbClr val="FFFFFF"/>
            </a:solidFill>
          </a:endParaRP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Standardformate</a:t>
          </a:r>
          <a:endParaRPr lang="de-CH" dirty="0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smtClean="0"/>
            <a:t>Spezialfilter</a:t>
          </a:r>
          <a:endParaRPr lang="de-CH" dirty="0"/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62832C43-02E2-4658-B91E-985CA842E420}" type="pres">
      <dgm:prSet presAssocID="{533E42E3-3998-4438-BA45-9A93FBC17139}" presName="compNode" presStyleCnt="0"/>
      <dgm:spPr/>
      <dgm:t>
        <a:bodyPr/>
        <a:lstStyle/>
        <a:p>
          <a:endParaRPr lang="de-DE"/>
        </a:p>
      </dgm:t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CH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CH"/>
        </a:p>
      </dgm:t>
    </dgm:pt>
    <dgm:pt modelId="{2A46DF78-7CBE-40C8-AE40-EB1A693D59E7}" type="pres">
      <dgm:prSet presAssocID="{533E42E3-3998-4438-BA45-9A93FBC17139}" presName="compChildNode" presStyleCnt="0"/>
      <dgm:spPr/>
      <dgm:t>
        <a:bodyPr/>
        <a:lstStyle/>
        <a:p>
          <a:endParaRPr lang="de-DE"/>
        </a:p>
      </dgm:t>
    </dgm:pt>
    <dgm:pt modelId="{6F10BAF0-DAE5-45DA-BE2A-657C4CBC564D}" type="pres">
      <dgm:prSet presAssocID="{533E42E3-3998-4438-BA45-9A93FBC17139}" presName="theInnerList" presStyleCnt="0"/>
      <dgm:spPr/>
      <dgm:t>
        <a:bodyPr/>
        <a:lstStyle/>
        <a:p>
          <a:endParaRPr lang="de-DE"/>
        </a:p>
      </dgm:t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DC6861E-C56D-4BD3-8BD3-17981CA6DD9C}" type="pres">
      <dgm:prSet presAssocID="{B162020D-1547-448F-9D12-0541B2FC005B}" presName="aSpace2" presStyleCnt="0"/>
      <dgm:spPr/>
      <dgm:t>
        <a:bodyPr/>
        <a:lstStyle/>
        <a:p>
          <a:endParaRPr lang="de-DE"/>
        </a:p>
      </dgm:t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5867983-398A-4FEE-B7B6-A634D3911E05}" type="pres">
      <dgm:prSet presAssocID="{533E42E3-3998-4438-BA45-9A93FBC17139}" presName="aSpace" presStyleCnt="0"/>
      <dgm:spPr/>
      <dgm:t>
        <a:bodyPr/>
        <a:lstStyle/>
        <a:p>
          <a:endParaRPr lang="de-DE"/>
        </a:p>
      </dgm:t>
    </dgm:pt>
    <dgm:pt modelId="{1D87C1EF-D285-4642-99D8-CF853CD31D81}" type="pres">
      <dgm:prSet presAssocID="{41E35B12-7547-4508-AF5A-0B88B2B815E4}" presName="compNode" presStyleCnt="0"/>
      <dgm:spPr/>
      <dgm:t>
        <a:bodyPr/>
        <a:lstStyle/>
        <a:p>
          <a:endParaRPr lang="de-DE"/>
        </a:p>
      </dgm:t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CH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CH"/>
        </a:p>
      </dgm:t>
    </dgm:pt>
    <dgm:pt modelId="{AD34ED58-DFC8-4AF7-A0D8-B0F3F6B68D2D}" type="pres">
      <dgm:prSet presAssocID="{41E35B12-7547-4508-AF5A-0B88B2B815E4}" presName="compChildNode" presStyleCnt="0"/>
      <dgm:spPr/>
      <dgm:t>
        <a:bodyPr/>
        <a:lstStyle/>
        <a:p>
          <a:endParaRPr lang="de-DE"/>
        </a:p>
      </dgm:t>
    </dgm:pt>
    <dgm:pt modelId="{03B8C1BC-CF35-4B06-8960-A57B3C8C381D}" type="pres">
      <dgm:prSet presAssocID="{41E35B12-7547-4508-AF5A-0B88B2B815E4}" presName="theInnerList" presStyleCnt="0"/>
      <dgm:spPr/>
      <dgm:t>
        <a:bodyPr/>
        <a:lstStyle/>
        <a:p>
          <a:endParaRPr lang="de-DE"/>
        </a:p>
      </dgm:t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8270700-D576-42D3-AFF5-D0D6435A1FE0}" type="pres">
      <dgm:prSet presAssocID="{39BCA88D-F882-422D-A095-CD7888B4B47D}" presName="aSpace2" presStyleCnt="0"/>
      <dgm:spPr/>
      <dgm:t>
        <a:bodyPr/>
        <a:lstStyle/>
        <a:p>
          <a:endParaRPr lang="de-DE"/>
        </a:p>
      </dgm:t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DF94EE52-5A9D-4EC4-9D73-70D45943E259}" type="pres">
      <dgm:prSet presAssocID="{41E35B12-7547-4508-AF5A-0B88B2B815E4}" presName="aSpace" presStyleCnt="0"/>
      <dgm:spPr/>
      <dgm:t>
        <a:bodyPr/>
        <a:lstStyle/>
        <a:p>
          <a:endParaRPr lang="de-DE"/>
        </a:p>
      </dgm:t>
    </dgm:pt>
    <dgm:pt modelId="{20BE15F7-FCD2-4001-8E5C-D7ECBC42FBA2}" type="pres">
      <dgm:prSet presAssocID="{3CDBD6E5-6892-45B4-B243-9FF24E148C79}" presName="compNode" presStyleCnt="0"/>
      <dgm:spPr/>
      <dgm:t>
        <a:bodyPr/>
        <a:lstStyle/>
        <a:p>
          <a:endParaRPr lang="de-DE"/>
        </a:p>
      </dgm:t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CH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CH"/>
        </a:p>
      </dgm:t>
    </dgm:pt>
    <dgm:pt modelId="{9CCAE406-D881-41FD-9301-6B7912B391A3}" type="pres">
      <dgm:prSet presAssocID="{3CDBD6E5-6892-45B4-B243-9FF24E148C79}" presName="compChildNode" presStyleCnt="0"/>
      <dgm:spPr/>
      <dgm:t>
        <a:bodyPr/>
        <a:lstStyle/>
        <a:p>
          <a:endParaRPr lang="de-DE"/>
        </a:p>
      </dgm:t>
    </dgm:pt>
    <dgm:pt modelId="{14CA8F10-248F-48F5-BBE8-A8A375B44598}" type="pres">
      <dgm:prSet presAssocID="{3CDBD6E5-6892-45B4-B243-9FF24E148C79}" presName="theInnerList" presStyleCnt="0"/>
      <dgm:spPr/>
      <dgm:t>
        <a:bodyPr/>
        <a:lstStyle/>
        <a:p>
          <a:endParaRPr lang="de-DE"/>
        </a:p>
      </dgm:t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117143C6-5167-427C-903D-66E605DDBAF5}" type="pres">
      <dgm:prSet presAssocID="{B2A5FAF0-C06E-4F72-9F35-58944FFD1388}" presName="aSpace2" presStyleCnt="0"/>
      <dgm:spPr/>
      <dgm:t>
        <a:bodyPr/>
        <a:lstStyle/>
        <a:p>
          <a:endParaRPr lang="de-DE"/>
        </a:p>
      </dgm:t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DF307-F904-4FD5-B914-F89EE2E5D49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CH"/>
        </a:p>
      </dgm:t>
    </dgm:pt>
    <dgm:pt modelId="{1CA9B4A1-0361-4B6C-B981-D817002FCD2A}">
      <dgm:prSet phldrT="[Text]"/>
      <dgm:spPr>
        <a:solidFill>
          <a:srgbClr val="003888"/>
        </a:solidFill>
      </dgm:spPr>
      <dgm:t>
        <a:bodyPr/>
        <a:lstStyle/>
        <a:p>
          <a:r>
            <a:rPr lang="de-CH" dirty="0" err="1" smtClean="0"/>
            <a:t>Citavi</a:t>
          </a:r>
          <a:endParaRPr lang="de-CH" dirty="0"/>
        </a:p>
      </dgm:t>
    </dgm:pt>
    <dgm:pt modelId="{7AA8BD50-7A4A-4102-8C66-861CA88FF2DE}" type="parTrans" cxnId="{0E10A37B-0CA0-4CD0-86C7-CB9D962B0E65}">
      <dgm:prSet/>
      <dgm:spPr/>
      <dgm:t>
        <a:bodyPr/>
        <a:lstStyle/>
        <a:p>
          <a:endParaRPr lang="de-CH"/>
        </a:p>
      </dgm:t>
    </dgm:pt>
    <dgm:pt modelId="{601BEF16-5AA3-42A5-AB53-B52F07BB7612}" type="sibTrans" cxnId="{0E10A37B-0CA0-4CD0-86C7-CB9D962B0E65}">
      <dgm:prSet/>
      <dgm:spPr/>
      <dgm:t>
        <a:bodyPr/>
        <a:lstStyle/>
        <a:p>
          <a:endParaRPr lang="de-CH"/>
        </a:p>
      </dgm:t>
    </dgm:pt>
    <dgm:pt modelId="{1488A713-56DF-4374-A14A-298A6A56D1FA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F44868C7-247A-4D1C-9050-744FFFB0D891}" type="parTrans" cxnId="{23A14220-521E-4FE5-B51A-353795066C0D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2692BE68-5004-48FC-AE07-40752EABF40A}" type="sibTrans" cxnId="{23A14220-521E-4FE5-B51A-353795066C0D}">
      <dgm:prSet/>
      <dgm:spPr/>
      <dgm:t>
        <a:bodyPr/>
        <a:lstStyle/>
        <a:p>
          <a:endParaRPr lang="de-CH"/>
        </a:p>
      </dgm:t>
    </dgm:pt>
    <dgm:pt modelId="{F68B1BF2-2842-443C-88B1-D02BFDF5AF50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A69DF705-196B-464E-B75F-A43D659042BA}" type="parTrans" cxnId="{1668DBAD-ACF6-4630-B3E3-BA900AD41549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9B8C7E25-88C5-451A-A308-400A77336D9B}" type="sibTrans" cxnId="{1668DBAD-ACF6-4630-B3E3-BA900AD41549}">
      <dgm:prSet/>
      <dgm:spPr/>
      <dgm:t>
        <a:bodyPr/>
        <a:lstStyle/>
        <a:p>
          <a:endParaRPr lang="de-CH"/>
        </a:p>
      </dgm:t>
    </dgm:pt>
    <dgm:pt modelId="{462DBA17-E704-4486-A92C-0C126364FDDB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95439F32-81E0-4484-83B3-A40A8475C3FB}" type="parTrans" cxnId="{E5B54272-268B-49DB-9A8F-24BDA2ABA416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D65D1EC7-D871-4843-9900-33B5BB5F3F26}" type="sibTrans" cxnId="{E5B54272-268B-49DB-9A8F-24BDA2ABA416}">
      <dgm:prSet/>
      <dgm:spPr/>
      <dgm:t>
        <a:bodyPr/>
        <a:lstStyle/>
        <a:p>
          <a:endParaRPr lang="de-CH"/>
        </a:p>
      </dgm:t>
    </dgm:pt>
    <dgm:pt modelId="{F9111450-E4E9-407B-9AF5-8735F9BE6D32}">
      <dgm:prSet phldrT="[Text]" custT="1"/>
      <dgm:spPr>
        <a:solidFill>
          <a:srgbClr val="00B050"/>
        </a:solidFill>
      </dgm:spPr>
      <dgm:t>
        <a:bodyPr/>
        <a:lstStyle/>
        <a:p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18525503-71EA-4F21-BBD8-3023FFCBCA9A}" type="parTrans" cxnId="{D5697327-61FB-4848-85F9-55025380C303}">
      <dgm:prSet/>
      <dgm:spPr>
        <a:solidFill>
          <a:srgbClr val="00B050"/>
        </a:solidFill>
      </dgm:spPr>
      <dgm:t>
        <a:bodyPr/>
        <a:lstStyle/>
        <a:p>
          <a:endParaRPr lang="de-CH"/>
        </a:p>
      </dgm:t>
    </dgm:pt>
    <dgm:pt modelId="{0B5675B8-C8FE-40DF-87B5-BFCFB17EEA3C}" type="sibTrans" cxnId="{D5697327-61FB-4848-85F9-55025380C303}">
      <dgm:prSet/>
      <dgm:spPr/>
      <dgm:t>
        <a:bodyPr/>
        <a:lstStyle/>
        <a:p>
          <a:endParaRPr lang="de-DE"/>
        </a:p>
      </dgm:t>
    </dgm:pt>
    <dgm:pt modelId="{E422CBE7-076A-4805-AB65-231ABEC9E772}">
      <dgm:prSet phldrT="[Text]"/>
      <dgm:spPr>
        <a:solidFill>
          <a:schemeClr val="accent2"/>
        </a:solidFill>
      </dgm:spPr>
      <dgm:t>
        <a:bodyPr/>
        <a:lstStyle/>
        <a:p>
          <a:endParaRPr lang="de-DE"/>
        </a:p>
      </dgm:t>
    </dgm:pt>
    <dgm:pt modelId="{630D200F-6201-49EE-8359-25BC1C6523DE}" type="parTrans" cxnId="{D05C295B-9206-4CC4-BF30-998DDBED73DB}">
      <dgm:prSet/>
      <dgm:spPr/>
      <dgm:t>
        <a:bodyPr/>
        <a:lstStyle/>
        <a:p>
          <a:endParaRPr lang="de-DE"/>
        </a:p>
      </dgm:t>
    </dgm:pt>
    <dgm:pt modelId="{0CD2F02B-458F-4B96-8739-0B8C2D842C68}" type="sibTrans" cxnId="{D05C295B-9206-4CC4-BF30-998DDBED73DB}">
      <dgm:prSet/>
      <dgm:spPr/>
      <dgm:t>
        <a:bodyPr/>
        <a:lstStyle/>
        <a:p>
          <a:endParaRPr lang="de-DE"/>
        </a:p>
      </dgm:t>
    </dgm:pt>
    <dgm:pt modelId="{96DB9479-3D14-4215-8145-58266A14D180}" type="pres">
      <dgm:prSet presAssocID="{FC0DF307-F904-4FD5-B914-F89EE2E5D49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785DA5E8-6408-40A0-A963-3B3D38D21A0E}" type="pres">
      <dgm:prSet presAssocID="{1CA9B4A1-0361-4B6C-B981-D817002FCD2A}" presName="centerShape" presStyleLbl="node0" presStyleIdx="0" presStyleCnt="1"/>
      <dgm:spPr/>
      <dgm:t>
        <a:bodyPr/>
        <a:lstStyle/>
        <a:p>
          <a:endParaRPr lang="de-CH"/>
        </a:p>
      </dgm:t>
    </dgm:pt>
    <dgm:pt modelId="{EEDEC50D-C225-4751-AA59-F3EE88D93EF7}" type="pres">
      <dgm:prSet presAssocID="{F44868C7-247A-4D1C-9050-744FFFB0D891}" presName="parTrans" presStyleLbl="bgSibTrans2D1" presStyleIdx="0" presStyleCnt="4"/>
      <dgm:spPr/>
      <dgm:t>
        <a:bodyPr/>
        <a:lstStyle/>
        <a:p>
          <a:endParaRPr lang="de-CH"/>
        </a:p>
      </dgm:t>
    </dgm:pt>
    <dgm:pt modelId="{F53D13EB-3D85-4C32-9E0E-40B977AEEA18}" type="pres">
      <dgm:prSet presAssocID="{1488A713-56DF-4374-A14A-298A6A56D1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73C9A927-3B0D-4631-A93F-D90A27E53ADC}" type="pres">
      <dgm:prSet presAssocID="{A69DF705-196B-464E-B75F-A43D659042BA}" presName="parTrans" presStyleLbl="bgSibTrans2D1" presStyleIdx="1" presStyleCnt="4"/>
      <dgm:spPr/>
      <dgm:t>
        <a:bodyPr/>
        <a:lstStyle/>
        <a:p>
          <a:endParaRPr lang="de-CH"/>
        </a:p>
      </dgm:t>
    </dgm:pt>
    <dgm:pt modelId="{544FC99A-B7DD-4F00-86C5-2DBC5304655B}" type="pres">
      <dgm:prSet presAssocID="{F68B1BF2-2842-443C-88B1-D02BFDF5AF5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35B66034-9688-4963-B872-C0B6F5525E8E}" type="pres">
      <dgm:prSet presAssocID="{95439F32-81E0-4484-83B3-A40A8475C3FB}" presName="parTrans" presStyleLbl="bgSibTrans2D1" presStyleIdx="2" presStyleCnt="4"/>
      <dgm:spPr/>
      <dgm:t>
        <a:bodyPr/>
        <a:lstStyle/>
        <a:p>
          <a:endParaRPr lang="de-CH"/>
        </a:p>
      </dgm:t>
    </dgm:pt>
    <dgm:pt modelId="{482826AE-557C-481B-8E20-05DBE8A45D88}" type="pres">
      <dgm:prSet presAssocID="{462DBA17-E704-4486-A92C-0C126364FDD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64AAE3D-D40D-4869-BB78-E8F7F471D658}" type="pres">
      <dgm:prSet presAssocID="{18525503-71EA-4F21-BBD8-3023FFCBCA9A}" presName="parTrans" presStyleLbl="bgSibTrans2D1" presStyleIdx="3" presStyleCnt="4"/>
      <dgm:spPr/>
      <dgm:t>
        <a:bodyPr/>
        <a:lstStyle/>
        <a:p>
          <a:endParaRPr lang="de-DE"/>
        </a:p>
      </dgm:t>
    </dgm:pt>
    <dgm:pt modelId="{8D0F084C-D610-4CF5-A7EF-F2E641F816D4}" type="pres">
      <dgm:prSet presAssocID="{F9111450-E4E9-407B-9AF5-8735F9BE6D3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41616C3-7D1A-47F8-8F05-A3E1C17B6065}" type="presOf" srcId="{462DBA17-E704-4486-A92C-0C126364FDDB}" destId="{482826AE-557C-481B-8E20-05DBE8A45D88}" srcOrd="0" destOrd="0" presId="urn:microsoft.com/office/officeart/2005/8/layout/radial4"/>
    <dgm:cxn modelId="{D05C295B-9206-4CC4-BF30-998DDBED73DB}" srcId="{FC0DF307-F904-4FD5-B914-F89EE2E5D498}" destId="{E422CBE7-076A-4805-AB65-231ABEC9E772}" srcOrd="1" destOrd="0" parTransId="{630D200F-6201-49EE-8359-25BC1C6523DE}" sibTransId="{0CD2F02B-458F-4B96-8739-0B8C2D842C68}"/>
    <dgm:cxn modelId="{23A14220-521E-4FE5-B51A-353795066C0D}" srcId="{1CA9B4A1-0361-4B6C-B981-D817002FCD2A}" destId="{1488A713-56DF-4374-A14A-298A6A56D1FA}" srcOrd="0" destOrd="0" parTransId="{F44868C7-247A-4D1C-9050-744FFFB0D891}" sibTransId="{2692BE68-5004-48FC-AE07-40752EABF40A}"/>
    <dgm:cxn modelId="{0E10A37B-0CA0-4CD0-86C7-CB9D962B0E65}" srcId="{FC0DF307-F904-4FD5-B914-F89EE2E5D498}" destId="{1CA9B4A1-0361-4B6C-B981-D817002FCD2A}" srcOrd="0" destOrd="0" parTransId="{7AA8BD50-7A4A-4102-8C66-861CA88FF2DE}" sibTransId="{601BEF16-5AA3-42A5-AB53-B52F07BB7612}"/>
    <dgm:cxn modelId="{1ADE094F-7F58-422C-A52D-6600EF974583}" type="presOf" srcId="{F68B1BF2-2842-443C-88B1-D02BFDF5AF50}" destId="{544FC99A-B7DD-4F00-86C5-2DBC5304655B}" srcOrd="0" destOrd="0" presId="urn:microsoft.com/office/officeart/2005/8/layout/radial4"/>
    <dgm:cxn modelId="{6509B5A2-C22B-4B03-BBBF-EBB8050B5C23}" type="presOf" srcId="{FC0DF307-F904-4FD5-B914-F89EE2E5D498}" destId="{96DB9479-3D14-4215-8145-58266A14D180}" srcOrd="0" destOrd="0" presId="urn:microsoft.com/office/officeart/2005/8/layout/radial4"/>
    <dgm:cxn modelId="{1668DBAD-ACF6-4630-B3E3-BA900AD41549}" srcId="{1CA9B4A1-0361-4B6C-B981-D817002FCD2A}" destId="{F68B1BF2-2842-443C-88B1-D02BFDF5AF50}" srcOrd="1" destOrd="0" parTransId="{A69DF705-196B-464E-B75F-A43D659042BA}" sibTransId="{9B8C7E25-88C5-451A-A308-400A77336D9B}"/>
    <dgm:cxn modelId="{FB2E2CA8-E1EB-4F17-8AB9-73575E372626}" type="presOf" srcId="{F9111450-E4E9-407B-9AF5-8735F9BE6D32}" destId="{8D0F084C-D610-4CF5-A7EF-F2E641F816D4}" srcOrd="0" destOrd="0" presId="urn:microsoft.com/office/officeart/2005/8/layout/radial4"/>
    <dgm:cxn modelId="{C4988683-E9A9-42AD-9E19-F86B505C1CB8}" type="presOf" srcId="{1488A713-56DF-4374-A14A-298A6A56D1FA}" destId="{F53D13EB-3D85-4C32-9E0E-40B977AEEA18}" srcOrd="0" destOrd="0" presId="urn:microsoft.com/office/officeart/2005/8/layout/radial4"/>
    <dgm:cxn modelId="{998C7BA5-C6A6-4F08-9567-C5DEE5CED2D6}" type="presOf" srcId="{18525503-71EA-4F21-BBD8-3023FFCBCA9A}" destId="{864AAE3D-D40D-4869-BB78-E8F7F471D658}" srcOrd="0" destOrd="0" presId="urn:microsoft.com/office/officeart/2005/8/layout/radial4"/>
    <dgm:cxn modelId="{4821A471-4B8F-4C01-908B-840485B478A9}" type="presOf" srcId="{F44868C7-247A-4D1C-9050-744FFFB0D891}" destId="{EEDEC50D-C225-4751-AA59-F3EE88D93EF7}" srcOrd="0" destOrd="0" presId="urn:microsoft.com/office/officeart/2005/8/layout/radial4"/>
    <dgm:cxn modelId="{D5697327-61FB-4848-85F9-55025380C303}" srcId="{1CA9B4A1-0361-4B6C-B981-D817002FCD2A}" destId="{F9111450-E4E9-407B-9AF5-8735F9BE6D32}" srcOrd="3" destOrd="0" parTransId="{18525503-71EA-4F21-BBD8-3023FFCBCA9A}" sibTransId="{0B5675B8-C8FE-40DF-87B5-BFCFB17EEA3C}"/>
    <dgm:cxn modelId="{E5B54272-268B-49DB-9A8F-24BDA2ABA416}" srcId="{1CA9B4A1-0361-4B6C-B981-D817002FCD2A}" destId="{462DBA17-E704-4486-A92C-0C126364FDDB}" srcOrd="2" destOrd="0" parTransId="{95439F32-81E0-4484-83B3-A40A8475C3FB}" sibTransId="{D65D1EC7-D871-4843-9900-33B5BB5F3F26}"/>
    <dgm:cxn modelId="{AEE4308D-D81C-46E4-AB4E-299E2FEA0B99}" type="presOf" srcId="{A69DF705-196B-464E-B75F-A43D659042BA}" destId="{73C9A927-3B0D-4631-A93F-D90A27E53ADC}" srcOrd="0" destOrd="0" presId="urn:microsoft.com/office/officeart/2005/8/layout/radial4"/>
    <dgm:cxn modelId="{79257843-B80D-4A4F-B3EB-8E8F7101D693}" type="presOf" srcId="{1CA9B4A1-0361-4B6C-B981-D817002FCD2A}" destId="{785DA5E8-6408-40A0-A963-3B3D38D21A0E}" srcOrd="0" destOrd="0" presId="urn:microsoft.com/office/officeart/2005/8/layout/radial4"/>
    <dgm:cxn modelId="{70D834B0-96CC-4A44-8C20-48AF42C1744D}" type="presOf" srcId="{95439F32-81E0-4484-83B3-A40A8475C3FB}" destId="{35B66034-9688-4963-B872-C0B6F5525E8E}" srcOrd="0" destOrd="0" presId="urn:microsoft.com/office/officeart/2005/8/layout/radial4"/>
    <dgm:cxn modelId="{067E9CD8-2418-4A09-A21F-CA46BEBCE19B}" type="presParOf" srcId="{96DB9479-3D14-4215-8145-58266A14D180}" destId="{785DA5E8-6408-40A0-A963-3B3D38D21A0E}" srcOrd="0" destOrd="0" presId="urn:microsoft.com/office/officeart/2005/8/layout/radial4"/>
    <dgm:cxn modelId="{B374149D-E707-405F-B24E-5B0CBD1B8BBD}" type="presParOf" srcId="{96DB9479-3D14-4215-8145-58266A14D180}" destId="{EEDEC50D-C225-4751-AA59-F3EE88D93EF7}" srcOrd="1" destOrd="0" presId="urn:microsoft.com/office/officeart/2005/8/layout/radial4"/>
    <dgm:cxn modelId="{15C563AB-6E52-4AFF-BAFD-5CB14ABA00A7}" type="presParOf" srcId="{96DB9479-3D14-4215-8145-58266A14D180}" destId="{F53D13EB-3D85-4C32-9E0E-40B977AEEA18}" srcOrd="2" destOrd="0" presId="urn:microsoft.com/office/officeart/2005/8/layout/radial4"/>
    <dgm:cxn modelId="{3CCE11E3-78EF-4774-BBF3-2889C674013D}" type="presParOf" srcId="{96DB9479-3D14-4215-8145-58266A14D180}" destId="{73C9A927-3B0D-4631-A93F-D90A27E53ADC}" srcOrd="3" destOrd="0" presId="urn:microsoft.com/office/officeart/2005/8/layout/radial4"/>
    <dgm:cxn modelId="{A0955E46-6960-471E-9B5E-E90EA76D72F4}" type="presParOf" srcId="{96DB9479-3D14-4215-8145-58266A14D180}" destId="{544FC99A-B7DD-4F00-86C5-2DBC5304655B}" srcOrd="4" destOrd="0" presId="urn:microsoft.com/office/officeart/2005/8/layout/radial4"/>
    <dgm:cxn modelId="{A545C3F2-A9DF-449C-97EF-8F9EAC0493E3}" type="presParOf" srcId="{96DB9479-3D14-4215-8145-58266A14D180}" destId="{35B66034-9688-4963-B872-C0B6F5525E8E}" srcOrd="5" destOrd="0" presId="urn:microsoft.com/office/officeart/2005/8/layout/radial4"/>
    <dgm:cxn modelId="{7D8F0709-13E0-49C2-BC3C-8D83288E1801}" type="presParOf" srcId="{96DB9479-3D14-4215-8145-58266A14D180}" destId="{482826AE-557C-481B-8E20-05DBE8A45D88}" srcOrd="6" destOrd="0" presId="urn:microsoft.com/office/officeart/2005/8/layout/radial4"/>
    <dgm:cxn modelId="{F44EAD19-EACF-4F3D-BA55-2EA421F799B5}" type="presParOf" srcId="{96DB9479-3D14-4215-8145-58266A14D180}" destId="{864AAE3D-D40D-4869-BB78-E8F7F471D658}" srcOrd="7" destOrd="0" presId="urn:microsoft.com/office/officeart/2005/8/layout/radial4"/>
    <dgm:cxn modelId="{4C7CA2D7-EE43-4DB6-BC76-E5E3E7328213}" type="presParOf" srcId="{96DB9479-3D14-4215-8145-58266A14D180}" destId="{8D0F084C-D610-4CF5-A7EF-F2E641F816D4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69436" y="882"/>
          <a:ext cx="1135391" cy="738004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Literatur sammeln</a:t>
          </a:r>
          <a:endParaRPr lang="de-CH" sz="1800" b="1" kern="1200" dirty="0"/>
        </a:p>
      </dsp:txBody>
      <dsp:txXfrm>
        <a:off x="3605462" y="36908"/>
        <a:ext cx="1063339" cy="665952"/>
      </dsp:txXfrm>
    </dsp:sp>
    <dsp:sp modelId="{81101FCC-23AF-4D40-A6B4-D6076C0EBBD1}">
      <dsp:nvSpPr>
        <dsp:cNvPr id="0" name=""/>
        <dsp:cNvSpPr/>
      </dsp:nvSpPr>
      <dsp:spPr>
        <a:xfrm>
          <a:off x="2634372" y="357832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217963" y="201016"/>
              </a:moveTo>
              <a:arcTo wR="1474684" hR="1474684" stAng="18016003" swAng="118524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698829" y="1017707"/>
          <a:ext cx="1645443" cy="738004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Inhaltliche</a:t>
          </a:r>
          <a:br>
            <a:rPr lang="de-CH" sz="1800" b="1" kern="1200" dirty="0" smtClean="0"/>
          </a:br>
          <a:r>
            <a:rPr lang="de-CH" sz="1800" b="1" kern="1200" dirty="0" smtClean="0"/>
            <a:t>Erschließung</a:t>
          </a:r>
          <a:endParaRPr lang="de-CH" sz="1800" b="1" kern="1200" dirty="0"/>
        </a:p>
      </dsp:txBody>
      <dsp:txXfrm>
        <a:off x="4734855" y="1053733"/>
        <a:ext cx="1573391" cy="665952"/>
      </dsp:txXfrm>
    </dsp:sp>
    <dsp:sp modelId="{5335B6A0-9022-4A51-A5D0-49074B79FAC8}">
      <dsp:nvSpPr>
        <dsp:cNvPr id="0" name=""/>
        <dsp:cNvSpPr/>
      </dsp:nvSpPr>
      <dsp:spPr>
        <a:xfrm>
          <a:off x="2643221" y="280406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940260" y="1638333"/>
              </a:moveTo>
              <a:arcTo wR="1474684" hR="1474684" stAng="382282" swAng="1167725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497041" y="2540494"/>
          <a:ext cx="1135391" cy="738004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Arbeits-</a:t>
          </a:r>
          <a:r>
            <a:rPr lang="de-CH" sz="1800" b="1" kern="1200" dirty="0" err="1" smtClean="0"/>
            <a:t>planung</a:t>
          </a:r>
          <a:endParaRPr lang="de-CH" sz="1800" b="1" kern="1200" dirty="0"/>
        </a:p>
      </dsp:txBody>
      <dsp:txXfrm>
        <a:off x="4533067" y="2576520"/>
        <a:ext cx="1063339" cy="665952"/>
      </dsp:txXfrm>
    </dsp:sp>
    <dsp:sp modelId="{3FD1B506-370B-4EF0-8632-2117CC9F4AA3}">
      <dsp:nvSpPr>
        <dsp:cNvPr id="0" name=""/>
        <dsp:cNvSpPr/>
      </dsp:nvSpPr>
      <dsp:spPr>
        <a:xfrm>
          <a:off x="2901596" y="265799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1507683" y="2948999"/>
              </a:moveTo>
              <a:arcTo wR="1474684" hR="1474684" stAng="5323066" swAng="618518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96769" y="2541286"/>
          <a:ext cx="1461805" cy="738004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Wissens-</a:t>
          </a:r>
          <a:r>
            <a:rPr lang="de-CH" sz="1800" b="1" kern="1200" dirty="0" err="1" smtClean="0"/>
            <a:t>organisation</a:t>
          </a:r>
          <a:endParaRPr lang="de-CH" sz="1800" b="1" kern="1200" dirty="0"/>
        </a:p>
      </dsp:txBody>
      <dsp:txXfrm>
        <a:off x="2632795" y="2577312"/>
        <a:ext cx="1389753" cy="665952"/>
      </dsp:txXfrm>
    </dsp:sp>
    <dsp:sp modelId="{DFBF7E74-54B9-4B0D-9BAD-50FD68F2B5F0}">
      <dsp:nvSpPr>
        <dsp:cNvPr id="0" name=""/>
        <dsp:cNvSpPr/>
      </dsp:nvSpPr>
      <dsp:spPr>
        <a:xfrm>
          <a:off x="2642498" y="110403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252879" y="2300449"/>
              </a:moveTo>
              <a:arcTo wR="1474684" hR="1474684" stAng="8756816" swAng="1171854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2057073" y="979181"/>
          <a:ext cx="1344099" cy="815052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Publikation</a:t>
          </a:r>
          <a:endParaRPr lang="de-CH" sz="1800" b="1" kern="1200" dirty="0"/>
        </a:p>
      </dsp:txBody>
      <dsp:txXfrm>
        <a:off x="2096861" y="1018969"/>
        <a:ext cx="1264523" cy="735476"/>
      </dsp:txXfrm>
    </dsp:sp>
    <dsp:sp modelId="{155FFD78-EF79-4365-AE8B-D135E2A2EED7}">
      <dsp:nvSpPr>
        <dsp:cNvPr id="0" name=""/>
        <dsp:cNvSpPr/>
      </dsp:nvSpPr>
      <dsp:spPr>
        <a:xfrm>
          <a:off x="2652048" y="374176"/>
          <a:ext cx="2949368" cy="2949368"/>
        </a:xfrm>
        <a:custGeom>
          <a:avLst/>
          <a:gdLst/>
          <a:ahLst/>
          <a:cxnLst/>
          <a:rect l="0" t="0" r="0" b="0"/>
          <a:pathLst>
            <a:path>
              <a:moveTo>
                <a:pt x="385517" y="480496"/>
              </a:moveTo>
              <a:arcTo wR="1474684" hR="1474684" stAng="13343382" swAng="1149290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Manuell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Feld für Feld</a:t>
          </a:r>
          <a:endParaRPr lang="de-CH" sz="20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dirty="0" smtClean="0"/>
            <a:t>per ISBN-/DOI-Download</a:t>
          </a:r>
          <a:endParaRPr lang="de-CH" sz="2000" kern="1200" dirty="0"/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Recherche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Bibliotheken</a:t>
          </a:r>
          <a:endParaRPr lang="de-CH" sz="20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Bibliographien</a:t>
          </a:r>
          <a:endParaRPr lang="de-CH" sz="2000" kern="1200" dirty="0"/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 smtClean="0">
              <a:solidFill>
                <a:srgbClr val="FFFFFF"/>
              </a:solidFill>
            </a:rPr>
            <a:t>Import</a:t>
          </a:r>
          <a:endParaRPr lang="de-CH" sz="3900" kern="1200" dirty="0">
            <a:solidFill>
              <a:srgbClr val="FFFFFF"/>
            </a:solidFill>
          </a:endParaRP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Standardformate</a:t>
          </a:r>
          <a:endParaRPr lang="de-CH" sz="2000" kern="1200" dirty="0"/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000" kern="1200" smtClean="0"/>
            <a:t>Spezialfilter</a:t>
          </a:r>
          <a:endParaRPr lang="de-CH" sz="2000" kern="1200" dirty="0"/>
        </a:p>
      </dsp:txBody>
      <dsp:txXfrm>
        <a:off x="5479960" y="2563545"/>
        <a:ext cx="1866936" cy="11075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DA5E8-6408-40A0-A963-3B3D38D21A0E}">
      <dsp:nvSpPr>
        <dsp:cNvPr id="0" name=""/>
        <dsp:cNvSpPr/>
      </dsp:nvSpPr>
      <dsp:spPr>
        <a:xfrm>
          <a:off x="2999958" y="1078980"/>
          <a:ext cx="1030699" cy="1030699"/>
        </a:xfrm>
        <a:prstGeom prst="ellipse">
          <a:avLst/>
        </a:prstGeom>
        <a:solidFill>
          <a:srgbClr val="003888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 err="1" smtClean="0"/>
            <a:t>Citavi</a:t>
          </a:r>
          <a:endParaRPr lang="de-CH" sz="2400" kern="1200" dirty="0"/>
        </a:p>
      </dsp:txBody>
      <dsp:txXfrm>
        <a:off x="3150900" y="1229922"/>
        <a:ext cx="728815" cy="728815"/>
      </dsp:txXfrm>
    </dsp:sp>
    <dsp:sp modelId="{EEDEC50D-C225-4751-AA59-F3EE88D93EF7}">
      <dsp:nvSpPr>
        <dsp:cNvPr id="0" name=""/>
        <dsp:cNvSpPr/>
      </dsp:nvSpPr>
      <dsp:spPr>
        <a:xfrm rot="11700000">
          <a:off x="2220745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D13EB-3D85-4C32-9E0E-40B977AEEA18}">
      <dsp:nvSpPr>
        <dsp:cNvPr id="0" name=""/>
        <dsp:cNvSpPr/>
      </dsp:nvSpPr>
      <dsp:spPr>
        <a:xfrm>
          <a:off x="1744226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Firefox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1767169" y="882230"/>
        <a:ext cx="933278" cy="737445"/>
      </dsp:txXfrm>
    </dsp:sp>
    <dsp:sp modelId="{73C9A927-3B0D-4631-A93F-D90A27E53ADC}">
      <dsp:nvSpPr>
        <dsp:cNvPr id="0" name=""/>
        <dsp:cNvSpPr/>
      </dsp:nvSpPr>
      <dsp:spPr>
        <a:xfrm rot="14700000">
          <a:off x="2733269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4FC99A-B7DD-4F00-86C5-2DBC5304655B}">
      <dsp:nvSpPr>
        <dsp:cNvPr id="0" name=""/>
        <dsp:cNvSpPr/>
      </dsp:nvSpPr>
      <dsp:spPr>
        <a:xfrm>
          <a:off x="246503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Internet Explorer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487978" y="23203"/>
        <a:ext cx="933278" cy="737445"/>
      </dsp:txXfrm>
    </dsp:sp>
    <dsp:sp modelId="{35B66034-9688-4963-B872-C0B6F5525E8E}">
      <dsp:nvSpPr>
        <dsp:cNvPr id="0" name=""/>
        <dsp:cNvSpPr/>
      </dsp:nvSpPr>
      <dsp:spPr>
        <a:xfrm rot="17700000">
          <a:off x="3530614" y="592498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2826AE-557C-481B-8E20-05DBE8A45D88}">
      <dsp:nvSpPr>
        <dsp:cNvPr id="0" name=""/>
        <dsp:cNvSpPr/>
      </dsp:nvSpPr>
      <dsp:spPr>
        <a:xfrm>
          <a:off x="3586415" y="260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Adobe Acrobat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3609358" y="23203"/>
        <a:ext cx="933278" cy="737445"/>
      </dsp:txXfrm>
    </dsp:sp>
    <dsp:sp modelId="{864AAE3D-D40D-4869-BB78-E8F7F471D658}">
      <dsp:nvSpPr>
        <dsp:cNvPr id="0" name=""/>
        <dsp:cNvSpPr/>
      </dsp:nvSpPr>
      <dsp:spPr>
        <a:xfrm rot="20700000">
          <a:off x="4043138" y="1203300"/>
          <a:ext cx="766731" cy="293749"/>
        </a:xfrm>
        <a:prstGeom prst="lef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0F084C-D610-4CF5-A7EF-F2E641F816D4}">
      <dsp:nvSpPr>
        <dsp:cNvPr id="0" name=""/>
        <dsp:cNvSpPr/>
      </dsp:nvSpPr>
      <dsp:spPr>
        <a:xfrm>
          <a:off x="4307225" y="859287"/>
          <a:ext cx="979164" cy="783331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400" kern="1200" dirty="0" smtClean="0">
              <a:solidFill>
                <a:schemeClr val="bg1"/>
              </a:solidFill>
              <a:latin typeface="+mn-lt"/>
              <a:ea typeface="+mn-ea"/>
              <a:cs typeface="+mn-cs"/>
            </a:rPr>
            <a:t>Google Chrome</a:t>
          </a:r>
          <a:endParaRPr lang="de-CH" sz="14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4330168" y="882230"/>
        <a:ext cx="933278" cy="737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01.07.2019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01.07.2019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01.07.2019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01.07.2019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01.07.2019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zblx10.uni-regensburg.de/dbinfo/detail.php?bib_id=ulbb&amp;colors=&amp;ocolors=&amp;lett=f&amp;tid=0&amp;titel_id=6709" TargetMode="External"/><Relationship Id="rId7" Type="http://schemas.openxmlformats.org/officeDocument/2006/relationships/hyperlink" Target="http://rzblx10.uni-regensburg.de/dbinfo/detail.php?bib_id=ulbb&amp;colors=&amp;ocolors=&amp;lett=f&amp;tid=0&amp;titel_id=100835" TargetMode="External"/><Relationship Id="rId2" Type="http://schemas.openxmlformats.org/officeDocument/2006/relationships/hyperlink" Target="http://rzblx10.uni-regensburg.de/dbinfo/detail.php?bib_id=ulbb&amp;colors=&amp;ocolors=&amp;lett=f&amp;tid=0&amp;titel_id=4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zblx10.uni-regensburg.de/dbinfo/detail.php?bib_id=ulbb&amp;colors=&amp;ocolors=&amp;lett=f&amp;tid=0&amp;titel_id=6506" TargetMode="External"/><Relationship Id="rId5" Type="http://schemas.openxmlformats.org/officeDocument/2006/relationships/hyperlink" Target="http://rzblx10.uni-regensburg.de/dbinfo/detail.php?bib_id=ulbb&amp;colors=&amp;ocolors=&amp;lett=f&amp;tid=0&amp;titel_id=12628" TargetMode="External"/><Relationship Id="rId4" Type="http://schemas.openxmlformats.org/officeDocument/2006/relationships/hyperlink" Target="http://rzblx10.uni-regensburg.de/dbinfo/detail.php?bib_id=ulbb&amp;colors=&amp;ocolors=&amp;lett=f&amp;tid=0&amp;titel_id=2107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792088"/>
          </a:xfrm>
        </p:spPr>
        <p:txBody>
          <a:bodyPr/>
          <a:lstStyle/>
          <a:p>
            <a:r>
              <a:rPr lang="de-DE" dirty="0"/>
              <a:t>Das Literaturverwaltungsprogramm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Citavi </a:t>
            </a:r>
            <a:r>
              <a:rPr lang="de-DE" dirty="0"/>
              <a:t>plus </a:t>
            </a:r>
            <a:r>
              <a:rPr lang="de-DE" dirty="0" err="1" smtClean="0"/>
              <a:t>Atla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616944" cy="210947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spcAft>
                <a:spcPct val="300000"/>
              </a:spcAft>
            </a:pP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02.07.2019, </a:t>
            </a:r>
            <a:r>
              <a:rPr lang="de-DE" sz="2000" dirty="0"/>
              <a:t>10:00 – </a:t>
            </a:r>
            <a:r>
              <a:rPr lang="de-DE" sz="2000" dirty="0" smtClean="0"/>
              <a:t>12:00 Uhr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>Veronika  </a:t>
            </a:r>
            <a:r>
              <a:rPr lang="de-DE" sz="2000" dirty="0" err="1" smtClean="0"/>
              <a:t>Albrink</a:t>
            </a:r>
            <a:r>
              <a:rPr lang="de-DE" sz="2000" dirty="0" smtClean="0"/>
              <a:t> und Christian </a:t>
            </a:r>
            <a:r>
              <a:rPr lang="de-DE" sz="2000" dirty="0"/>
              <a:t>Matlage</a:t>
            </a:r>
          </a:p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 smtClean="0"/>
              <a:t/>
            </a:r>
            <a:br>
              <a:rPr lang="de-DE" sz="2000" dirty="0" smtClean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2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Aufsätze und </a:t>
            </a:r>
            <a:r>
              <a:rPr lang="de-DE" sz="2000" dirty="0" err="1" smtClean="0"/>
              <a:t>ZiTate</a:t>
            </a:r>
            <a:r>
              <a:rPr lang="de-DE" sz="2000" dirty="0" smtClean="0"/>
              <a:t> manuell </a:t>
            </a:r>
            <a:r>
              <a:rPr lang="de-DE" sz="2000" dirty="0"/>
              <a:t>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712008" cy="36000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Theißen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Gerd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Monotheismus</a:t>
            </a:r>
            <a:r>
              <a:rPr lang="en-US" sz="1800" dirty="0">
                <a:solidFill>
                  <a:schemeClr val="tx1"/>
                </a:solidFill>
              </a:rPr>
              <a:t> und </a:t>
            </a:r>
            <a:r>
              <a:rPr lang="en-US" sz="1800" dirty="0" err="1">
                <a:solidFill>
                  <a:schemeClr val="tx1"/>
                </a:solidFill>
              </a:rPr>
              <a:t>Teufelsglaube</a:t>
            </a:r>
            <a:r>
              <a:rPr lang="en-US" sz="1800" dirty="0">
                <a:solidFill>
                  <a:schemeClr val="tx1"/>
                </a:solidFill>
              </a:rPr>
              <a:t>: </a:t>
            </a:r>
            <a:r>
              <a:rPr lang="en-US" sz="1800" dirty="0" err="1">
                <a:solidFill>
                  <a:schemeClr val="tx1"/>
                </a:solidFill>
              </a:rPr>
              <a:t>Entstehung</a:t>
            </a:r>
            <a:r>
              <a:rPr lang="en-US" sz="1800" dirty="0">
                <a:solidFill>
                  <a:schemeClr val="tx1"/>
                </a:solidFill>
              </a:rPr>
              <a:t> und </a:t>
            </a:r>
            <a:r>
              <a:rPr lang="en-US" sz="1800" dirty="0" err="1">
                <a:solidFill>
                  <a:schemeClr val="tx1"/>
                </a:solidFill>
              </a:rPr>
              <a:t>Psychologie</a:t>
            </a:r>
            <a:r>
              <a:rPr lang="en-US" sz="1800" dirty="0">
                <a:solidFill>
                  <a:schemeClr val="tx1"/>
                </a:solidFill>
              </a:rPr>
              <a:t> des </a:t>
            </a:r>
            <a:r>
              <a:rPr lang="en-US" sz="1800" dirty="0" err="1">
                <a:solidFill>
                  <a:schemeClr val="tx1"/>
                </a:solidFill>
              </a:rPr>
              <a:t>biblischen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Satansmythos</a:t>
            </a:r>
            <a:r>
              <a:rPr lang="en-US" sz="1800" dirty="0">
                <a:solidFill>
                  <a:schemeClr val="tx1"/>
                </a:solidFill>
              </a:rPr>
              <a:t> In:  Demons and the Devil in ancient and medieval Christianity. </a:t>
            </a:r>
            <a:r>
              <a:rPr lang="en-US" sz="1800" dirty="0" err="1">
                <a:solidFill>
                  <a:schemeClr val="tx1"/>
                </a:solidFill>
              </a:rPr>
              <a:t>Vos</a:t>
            </a:r>
            <a:r>
              <a:rPr lang="en-US" sz="1800" dirty="0">
                <a:solidFill>
                  <a:schemeClr val="tx1"/>
                </a:solidFill>
              </a:rPr>
              <a:t>, Nienke (ed.). Leiden 2011, 37-70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Aimers</a:t>
            </a:r>
            <a:r>
              <a:rPr lang="en-US" sz="1800" dirty="0">
                <a:solidFill>
                  <a:schemeClr val="tx1"/>
                </a:solidFill>
              </a:rPr>
              <a:t>, Geoffrey J. : Give the devil his due : the satanic agenda and social justice in the book of Job. In: Journal for the study of the Old Testament. 2012 Vol 37 (1) p. </a:t>
            </a:r>
            <a:r>
              <a:rPr lang="en-US" sz="1800" dirty="0" smtClean="0">
                <a:solidFill>
                  <a:schemeClr val="tx1"/>
                </a:solidFill>
              </a:rPr>
              <a:t>57-66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sz="1800" dirty="0">
              <a:solidFill>
                <a:schemeClr val="tx1"/>
              </a:solidFill>
            </a:endParaRPr>
          </a:p>
          <a:p>
            <a:pPr marL="216000" lvl="1" indent="0">
              <a:buNone/>
              <a:defRPr/>
            </a:pPr>
            <a:endParaRPr lang="en-US" sz="18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Ergänzen Sie bei </a:t>
            </a:r>
            <a:r>
              <a:rPr lang="de-DE" sz="1800" dirty="0" err="1" smtClean="0">
                <a:solidFill>
                  <a:schemeClr val="tx1"/>
                </a:solidFill>
              </a:rPr>
              <a:t>Aimers</a:t>
            </a:r>
            <a:r>
              <a:rPr lang="de-DE" sz="1800" dirty="0" smtClean="0">
                <a:solidFill>
                  <a:schemeClr val="tx1"/>
                </a:solidFill>
              </a:rPr>
              <a:t> (2012) folgendes Zitat:</a:t>
            </a:r>
            <a:br>
              <a:rPr lang="de-DE" sz="1800" dirty="0" smtClean="0">
                <a:solidFill>
                  <a:schemeClr val="tx1"/>
                </a:solidFill>
              </a:rPr>
            </a:br>
            <a:r>
              <a:rPr lang="de-DE" sz="1800" dirty="0" smtClean="0">
                <a:solidFill>
                  <a:schemeClr val="tx1"/>
                </a:solidFill>
              </a:rPr>
              <a:t>„</a:t>
            </a:r>
            <a:r>
              <a:rPr lang="en-US" sz="1800" dirty="0">
                <a:solidFill>
                  <a:schemeClr val="tx1"/>
                </a:solidFill>
              </a:rPr>
              <a:t>The </a:t>
            </a:r>
            <a:r>
              <a:rPr lang="en-US" sz="1800" dirty="0" err="1">
                <a:solidFill>
                  <a:schemeClr val="tx1"/>
                </a:solidFill>
              </a:rPr>
              <a:t>satan</a:t>
            </a:r>
            <a:r>
              <a:rPr lang="en-US" sz="1800" dirty="0">
                <a:solidFill>
                  <a:schemeClr val="tx1"/>
                </a:solidFill>
              </a:rPr>
              <a:t> in the tradition of the Hebrew Bible is the </a:t>
            </a:r>
            <a:r>
              <a:rPr lang="en-US" sz="1800" dirty="0" err="1">
                <a:solidFill>
                  <a:schemeClr val="tx1"/>
                </a:solidFill>
              </a:rPr>
              <a:t>opposer</a:t>
            </a:r>
            <a:r>
              <a:rPr lang="de-DE" sz="1800" dirty="0" smtClean="0">
                <a:solidFill>
                  <a:schemeClr val="tx1"/>
                </a:solidFill>
              </a:rPr>
              <a:t>.“ S. 59.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864096" y="3312467"/>
            <a:ext cx="6336704" cy="648072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Aufsätzen (Beiträgen)</a:t>
            </a:r>
            <a:r>
              <a:rPr kumimoji="0" lang="de-DE" sz="1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de-DE" sz="16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gibt. Welchen</a:t>
            </a:r>
            <a:r>
              <a:rPr kumimoji="0" lang="de-DE" sz="16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52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III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 smtClean="0"/>
              <a:t>Recherchieren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im </a:t>
            </a:r>
            <a:r>
              <a:rPr lang="de-DE" dirty="0" err="1"/>
              <a:t>Citavi</a:t>
            </a:r>
            <a:r>
              <a:rPr lang="de-DE" dirty="0"/>
              <a:t>-Menü „Recherchieren“ folgende Datenbanken/Kataloge hinzu:</a:t>
            </a:r>
          </a:p>
          <a:p>
            <a:pPr lvl="1"/>
            <a:r>
              <a:rPr lang="de-DE" sz="1800" dirty="0" smtClean="0">
                <a:solidFill>
                  <a:schemeClr val="tx1"/>
                </a:solidFill>
              </a:rPr>
              <a:t>Universitäts- </a:t>
            </a:r>
            <a:r>
              <a:rPr lang="de-DE" sz="1800" dirty="0">
                <a:solidFill>
                  <a:schemeClr val="tx1"/>
                </a:solidFill>
              </a:rPr>
              <a:t>und Landesbibliothek </a:t>
            </a:r>
            <a:r>
              <a:rPr lang="de-DE" sz="1800" dirty="0" smtClean="0">
                <a:solidFill>
                  <a:schemeClr val="tx1"/>
                </a:solidFill>
              </a:rPr>
              <a:t>Bonn</a:t>
            </a:r>
          </a:p>
          <a:p>
            <a:pPr lvl="1"/>
            <a:r>
              <a:rPr lang="de-DE" sz="1800" dirty="0">
                <a:solidFill>
                  <a:schemeClr val="tx1"/>
                </a:solidFill>
              </a:rPr>
              <a:t>Index </a:t>
            </a:r>
            <a:r>
              <a:rPr lang="de-DE" sz="1800" dirty="0" err="1">
                <a:solidFill>
                  <a:schemeClr val="tx1"/>
                </a:solidFill>
              </a:rPr>
              <a:t>Theologicus</a:t>
            </a:r>
            <a:endParaRPr lang="de-DE" sz="1800" dirty="0">
              <a:solidFill>
                <a:schemeClr val="tx1"/>
              </a:solidFill>
            </a:endParaRP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 smtClean="0"/>
              <a:t>Suchen </a:t>
            </a:r>
            <a:r>
              <a:rPr lang="de-DE" dirty="0"/>
              <a:t>Sie in diesen </a:t>
            </a:r>
            <a:r>
              <a:rPr lang="de-DE" dirty="0" smtClean="0"/>
              <a:t>zwei Datenbanken </a:t>
            </a:r>
            <a:r>
              <a:rPr lang="de-DE" dirty="0"/>
              <a:t>nach </a:t>
            </a:r>
            <a:r>
              <a:rPr lang="de-DE" dirty="0" smtClean="0"/>
              <a:t>Ihrem Thema</a:t>
            </a:r>
          </a:p>
          <a:p>
            <a:pPr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 smtClean="0"/>
              <a:t>Übernehmen </a:t>
            </a:r>
            <a:r>
              <a:rPr lang="de-DE" dirty="0"/>
              <a:t>Sie die gefundenen Titel in das Citavi-Projekt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619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DBIS Bonn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194302"/>
              </p:ext>
            </p:extLst>
          </p:nvPr>
        </p:nvGraphicFramePr>
        <p:xfrm>
          <a:off x="360040" y="1811373"/>
          <a:ext cx="8640762" cy="2194560"/>
        </p:xfrm>
        <a:graphic>
          <a:graphicData uri="http://schemas.openxmlformats.org/drawingml/2006/table">
            <a:tbl>
              <a:tblPr/>
              <a:tblGrid>
                <a:gridCol w="2880254">
                  <a:extLst>
                    <a:ext uri="{9D8B030D-6E8A-4147-A177-3AD203B41FA5}">
                      <a16:colId xmlns:a16="http://schemas.microsoft.com/office/drawing/2014/main" val="559717639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103128631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28725230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e-DE"/>
                        <a:t>TOP-Datenbanken (6 Treffer)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Zugang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0407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2"/>
                        </a:rPr>
                        <a:t>ATLA Religion Database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Uninetz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1765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3"/>
                        </a:rPr>
                        <a:t>Encyclopaedia of Islam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Uninetz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478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4"/>
                        </a:rPr>
                        <a:t>Index Islamicus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Uninetz oder Shibboleth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401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5"/>
                        </a:rPr>
                        <a:t>Index Religiosus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Uninetz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0448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6"/>
                        </a:rPr>
                        <a:t>Index Theologicus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frei im Web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656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e-DE">
                          <a:hlinkClick r:id="rId7"/>
                        </a:rPr>
                        <a:t>Religion in Geschichte und Gegenwart 4 Online</a:t>
                      </a:r>
                      <a:r>
                        <a:rPr lang="de-DE"/>
                        <a:t>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Uninetz oder Shibboleth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876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9728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en-US" sz="2000" dirty="0"/>
              <a:t>ATLA Religion DB</a:t>
            </a:r>
            <a:endParaRPr lang="de-DE" sz="2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Einführung in ATLA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472" y="1584275"/>
            <a:ext cx="3578449" cy="2781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51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Hrsg</a:t>
            </a:r>
            <a:r>
              <a:rPr lang="en-US" dirty="0" smtClean="0"/>
              <a:t>.: American </a:t>
            </a:r>
            <a:r>
              <a:rPr lang="en-US" dirty="0"/>
              <a:t>Theological Library </a:t>
            </a:r>
            <a:r>
              <a:rPr lang="en-US" dirty="0" smtClean="0"/>
              <a:t>Association</a:t>
            </a:r>
          </a:p>
          <a:p>
            <a:r>
              <a:rPr lang="de-DE" dirty="0"/>
              <a:t>International führende bibliographische Datenbank zur Theologie, Religionswissenschaft, </a:t>
            </a:r>
            <a:r>
              <a:rPr lang="de-DE" dirty="0" smtClean="0"/>
              <a:t>Ethik</a:t>
            </a:r>
          </a:p>
          <a:p>
            <a:r>
              <a:rPr lang="de-DE" dirty="0" smtClean="0"/>
              <a:t>Literatur </a:t>
            </a:r>
            <a:r>
              <a:rPr lang="de-DE" dirty="0"/>
              <a:t>in 30 Sprachen; wertet mehr als 1.400 Zeitschriften und circa 16.500 Sammelwerke aus und bietet einen Nachweis für über 432.000 Buchbesprechungen</a:t>
            </a:r>
            <a:r>
              <a:rPr lang="de-DE" dirty="0" smtClean="0"/>
              <a:t>.</a:t>
            </a:r>
          </a:p>
          <a:p>
            <a:r>
              <a:rPr lang="de-DE" dirty="0" smtClean="0"/>
              <a:t>Enthält: </a:t>
            </a:r>
            <a:r>
              <a:rPr lang="de-DE" sz="1400" dirty="0" smtClean="0"/>
              <a:t>Religion </a:t>
            </a:r>
            <a:r>
              <a:rPr lang="de-DE" sz="1400" dirty="0" err="1"/>
              <a:t>index</a:t>
            </a:r>
            <a:r>
              <a:rPr lang="de-DE" sz="1400" dirty="0"/>
              <a:t> </a:t>
            </a:r>
            <a:r>
              <a:rPr lang="de-DE" sz="1400" dirty="0" err="1"/>
              <a:t>one</a:t>
            </a:r>
            <a:r>
              <a:rPr lang="de-DE" sz="1400" dirty="0"/>
              <a:t> - </a:t>
            </a:r>
            <a:r>
              <a:rPr lang="de-DE" sz="1400" dirty="0" err="1"/>
              <a:t>Periodicals</a:t>
            </a:r>
            <a:r>
              <a:rPr lang="de-DE" sz="1400" dirty="0"/>
              <a:t> (RIO) 1949 </a:t>
            </a:r>
            <a:r>
              <a:rPr lang="de-DE" sz="1400" dirty="0" smtClean="0"/>
              <a:t>- Religion </a:t>
            </a:r>
            <a:r>
              <a:rPr lang="de-DE" sz="1400" dirty="0" err="1"/>
              <a:t>index</a:t>
            </a:r>
            <a:r>
              <a:rPr lang="de-DE" sz="1400" dirty="0"/>
              <a:t> </a:t>
            </a:r>
            <a:r>
              <a:rPr lang="de-DE" sz="1400" dirty="0" err="1"/>
              <a:t>two</a:t>
            </a:r>
            <a:r>
              <a:rPr lang="de-DE" sz="1400" dirty="0"/>
              <a:t> - Multi-</a:t>
            </a:r>
            <a:r>
              <a:rPr lang="de-DE" sz="1400" dirty="0" err="1"/>
              <a:t>author</a:t>
            </a:r>
            <a:r>
              <a:rPr lang="de-DE" sz="1400" dirty="0"/>
              <a:t> </a:t>
            </a:r>
            <a:r>
              <a:rPr lang="de-DE" sz="1400" dirty="0" err="1"/>
              <a:t>works</a:t>
            </a:r>
            <a:r>
              <a:rPr lang="de-DE" sz="1400" dirty="0"/>
              <a:t> (RIT) 1960 </a:t>
            </a:r>
            <a:r>
              <a:rPr lang="de-DE" sz="1400" dirty="0" smtClean="0"/>
              <a:t>-Index </a:t>
            </a:r>
            <a:r>
              <a:rPr lang="de-DE" sz="1400" dirty="0" err="1"/>
              <a:t>to</a:t>
            </a:r>
            <a:r>
              <a:rPr lang="de-DE" sz="1400" dirty="0"/>
              <a:t> </a:t>
            </a:r>
            <a:r>
              <a:rPr lang="de-DE" sz="1400" dirty="0" err="1"/>
              <a:t>book</a:t>
            </a:r>
            <a:r>
              <a:rPr lang="de-DE" sz="1400" dirty="0"/>
              <a:t> </a:t>
            </a:r>
            <a:r>
              <a:rPr lang="de-DE" sz="1400" dirty="0" err="1"/>
              <a:t>reviews</a:t>
            </a:r>
            <a:r>
              <a:rPr lang="de-DE" sz="1400" dirty="0"/>
              <a:t> in </a:t>
            </a:r>
            <a:r>
              <a:rPr lang="de-DE" sz="1400" dirty="0" err="1"/>
              <a:t>religion</a:t>
            </a:r>
            <a:r>
              <a:rPr lang="de-DE" sz="1400" dirty="0"/>
              <a:t> (IBRR) 1975 </a:t>
            </a:r>
            <a:r>
              <a:rPr lang="de-DE" sz="1400" dirty="0" smtClean="0"/>
              <a:t>-Research </a:t>
            </a:r>
            <a:r>
              <a:rPr lang="de-DE" sz="1400" dirty="0"/>
              <a:t>in </a:t>
            </a:r>
            <a:r>
              <a:rPr lang="de-DE" sz="1400" dirty="0" err="1"/>
              <a:t>Ministry</a:t>
            </a:r>
            <a:r>
              <a:rPr lang="de-DE" sz="1400" dirty="0"/>
              <a:t>, an Index </a:t>
            </a:r>
            <a:r>
              <a:rPr lang="de-DE" sz="1400" dirty="0" err="1"/>
              <a:t>to</a:t>
            </a:r>
            <a:r>
              <a:rPr lang="de-DE" sz="1400" dirty="0"/>
              <a:t> D. Min. Project Reports </a:t>
            </a:r>
            <a:r>
              <a:rPr lang="de-DE" sz="1400" dirty="0" err="1"/>
              <a:t>and</a:t>
            </a:r>
            <a:r>
              <a:rPr lang="de-DE" sz="1400" dirty="0"/>
              <a:t> </a:t>
            </a:r>
            <a:r>
              <a:rPr lang="de-DE" sz="1400" dirty="0" err="1"/>
              <a:t>Theses</a:t>
            </a:r>
            <a:r>
              <a:rPr lang="de-DE" sz="1400" dirty="0"/>
              <a:t> 1981 </a:t>
            </a:r>
            <a:r>
              <a:rPr lang="de-DE" sz="1400" dirty="0" smtClean="0"/>
              <a:t>- </a:t>
            </a:r>
            <a:r>
              <a:rPr lang="de-DE" sz="1400" dirty="0"/>
              <a:t>Methodist Reviews Index 1818 -</a:t>
            </a:r>
            <a:r>
              <a:rPr lang="de-DE" sz="1400" dirty="0" smtClean="0"/>
              <a:t>1985</a:t>
            </a:r>
            <a:endParaRPr lang="de-DE" sz="1400" dirty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3648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  <p:pic>
        <p:nvPicPr>
          <p:cNvPr id="5" name="Grafik 4"/>
          <p:cNvPicPr/>
          <p:nvPr/>
        </p:nvPicPr>
        <p:blipFill rotWithShape="1">
          <a:blip r:embed="rId2"/>
          <a:srcRect t="12545" r="3111"/>
          <a:stretch/>
        </p:blipFill>
        <p:spPr>
          <a:xfrm>
            <a:off x="1152128" y="313995"/>
            <a:ext cx="6730131" cy="451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8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IV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Vergleichen Sie die Resultate, wenn Sie nach „New </a:t>
            </a:r>
            <a:r>
              <a:rPr lang="de-DE" dirty="0" err="1" smtClean="0"/>
              <a:t>testament</a:t>
            </a:r>
            <a:r>
              <a:rPr lang="de-DE" dirty="0" smtClean="0"/>
              <a:t> </a:t>
            </a:r>
            <a:r>
              <a:rPr lang="de-DE" dirty="0" err="1" smtClean="0"/>
              <a:t>ethics</a:t>
            </a:r>
            <a:r>
              <a:rPr lang="de-DE" dirty="0" smtClean="0"/>
              <a:t>“ und „Neues Testament Ethik“ suchen.</a:t>
            </a:r>
          </a:p>
          <a:p>
            <a:r>
              <a:rPr lang="de-DE" dirty="0" smtClean="0"/>
              <a:t>Finden Sie den Artikel, der unter </a:t>
            </a:r>
            <a:r>
              <a:rPr lang="de-DE" dirty="0"/>
              <a:t>dem </a:t>
            </a:r>
            <a:r>
              <a:rPr lang="de-DE" dirty="0" smtClean="0"/>
              <a:t>19. Juli 1995 in der Washington Post verzeichnet ist.</a:t>
            </a:r>
          </a:p>
          <a:p>
            <a:r>
              <a:rPr lang="de-DE" dirty="0" smtClean="0"/>
              <a:t>Finden Sie die aktuellste deutschsprachige Publikation zu Hiob </a:t>
            </a:r>
            <a:r>
              <a:rPr lang="de-DE" b="1" dirty="0" smtClean="0"/>
              <a:t>42:6</a:t>
            </a:r>
          </a:p>
          <a:p>
            <a:r>
              <a:rPr lang="de-DE" dirty="0" smtClean="0"/>
              <a:t>Suchen Sie aktuelle Literatur zu den Römerbriefen</a:t>
            </a:r>
            <a:endParaRPr lang="de-DE" dirty="0"/>
          </a:p>
          <a:p>
            <a:r>
              <a:rPr lang="en-US" dirty="0" err="1" smtClean="0"/>
              <a:t>Ist</a:t>
            </a:r>
            <a:r>
              <a:rPr lang="en-US" dirty="0" smtClean="0"/>
              <a:t> Phillip Andrew Davis in ATLA </a:t>
            </a:r>
            <a:r>
              <a:rPr lang="en-US" dirty="0" err="1" smtClean="0"/>
              <a:t>verzeichnet</a:t>
            </a:r>
            <a:r>
              <a:rPr lang="en-US" dirty="0" smtClean="0"/>
              <a:t>?</a:t>
            </a:r>
            <a:endParaRPr lang="en-US" dirty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79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  <p:pic>
        <p:nvPicPr>
          <p:cNvPr id="4" name="Grafik 3"/>
          <p:cNvPicPr/>
          <p:nvPr/>
        </p:nvPicPr>
        <p:blipFill>
          <a:blip r:embed="rId2"/>
          <a:stretch>
            <a:fillRect/>
          </a:stretch>
        </p:blipFill>
        <p:spPr>
          <a:xfrm>
            <a:off x="2829881" y="1152227"/>
            <a:ext cx="6120680" cy="3600400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>
          <a:xfrm>
            <a:off x="7488832" y="576163"/>
            <a:ext cx="864160" cy="2592288"/>
          </a:xfrm>
          <a:prstGeom prst="straightConnector1">
            <a:avLst/>
          </a:prstGeom>
          <a:ln w="12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6696744" y="324393"/>
            <a:ext cx="208823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400" dirty="0" smtClean="0">
                <a:solidFill>
                  <a:schemeClr val="accent2"/>
                </a:solidFill>
              </a:rPr>
              <a:t>Weiterverwendung der Ergebnisse</a:t>
            </a:r>
          </a:p>
        </p:txBody>
      </p:sp>
    </p:spTree>
    <p:extLst>
      <p:ext uri="{BB962C8B-B14F-4D97-AF65-F5344CB8AC3E}">
        <p14:creationId xmlns:p14="http://schemas.microsoft.com/office/powerpoint/2010/main" val="319662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6" y="217269"/>
            <a:ext cx="4968551" cy="863302"/>
          </a:xfrm>
        </p:spPr>
        <p:txBody>
          <a:bodyPr/>
          <a:lstStyle/>
          <a:p>
            <a:r>
              <a:rPr lang="de-DE" sz="2000" dirty="0"/>
              <a:t>Übung </a:t>
            </a:r>
            <a:r>
              <a:rPr lang="de-DE" sz="2000" dirty="0" smtClean="0"/>
              <a:t>IV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/>
              <a:t>Import aus Datenbanken/Katalogen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Führen Sie </a:t>
            </a:r>
            <a:r>
              <a:rPr lang="de-DE" dirty="0" smtClean="0"/>
              <a:t>in der Datenbank </a:t>
            </a:r>
            <a:r>
              <a:rPr lang="de-DE" dirty="0" err="1" smtClean="0"/>
              <a:t>Atla</a:t>
            </a:r>
            <a:r>
              <a:rPr lang="de-DE" dirty="0" smtClean="0"/>
              <a:t> eine </a:t>
            </a:r>
            <a:r>
              <a:rPr lang="de-DE" dirty="0"/>
              <a:t>Suche zum selben Thema wie in Übung III durch.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Wählen Sie einige Titel aus und exportieren diese nach </a:t>
            </a:r>
            <a:r>
              <a:rPr lang="de-DE" dirty="0" smtClean="0"/>
              <a:t>Citavi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471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/>
              <a:t>Literatur(</a:t>
            </a:r>
            <a:r>
              <a:rPr lang="de-DE" sz="2000" dirty="0" err="1"/>
              <a:t>verwaltung</a:t>
            </a:r>
            <a:r>
              <a:rPr lang="de-DE" sz="2000" dirty="0"/>
              <a:t>): </a:t>
            </a:r>
            <a:r>
              <a:rPr lang="de-DE" sz="2000" dirty="0" err="1"/>
              <a:t>Citavi</a:t>
            </a:r>
            <a:r>
              <a:rPr lang="de-DE" sz="2000" dirty="0"/>
              <a:t> </a:t>
            </a:r>
            <a:r>
              <a:rPr lang="de-DE" sz="2000" dirty="0" err="1"/>
              <a:t>Picker</a:t>
            </a:r>
            <a:r>
              <a:rPr lang="de-DE" sz="2000" dirty="0"/>
              <a:t> im Überblick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19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145155"/>
              </p:ext>
            </p:extLst>
          </p:nvPr>
        </p:nvGraphicFramePr>
        <p:xfrm>
          <a:off x="720080" y="1056208"/>
          <a:ext cx="7030616" cy="2109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feld 3"/>
          <p:cNvSpPr>
            <a:spLocks noChangeArrowheads="1"/>
          </p:cNvSpPr>
          <p:nvPr/>
        </p:nvSpPr>
        <p:spPr bwMode="auto">
          <a:xfrm>
            <a:off x="811485" y="3151860"/>
            <a:ext cx="2286000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Bibliographische Daten übernehmen</a:t>
            </a:r>
          </a:p>
        </p:txBody>
      </p:sp>
      <p:sp>
        <p:nvSpPr>
          <p:cNvPr id="9" name="Textfeld 4"/>
          <p:cNvSpPr>
            <a:spLocks noChangeArrowheads="1"/>
          </p:cNvSpPr>
          <p:nvPr/>
        </p:nvSpPr>
        <p:spPr bwMode="auto">
          <a:xfrm>
            <a:off x="5669235" y="3151860"/>
            <a:ext cx="2416175" cy="1657350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Texte aus digitalen Dokumenten z.B. als Zitat oder Abstract speichern</a:t>
            </a:r>
          </a:p>
        </p:txBody>
      </p:sp>
      <p:sp>
        <p:nvSpPr>
          <p:cNvPr id="10" name="Textfeld 5"/>
          <p:cNvSpPr>
            <a:spLocks noChangeArrowheads="1"/>
          </p:cNvSpPr>
          <p:nvPr/>
        </p:nvSpPr>
        <p:spPr bwMode="auto">
          <a:xfrm>
            <a:off x="3251472" y="4009110"/>
            <a:ext cx="2286000" cy="785813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>
                <a:solidFill>
                  <a:schemeClr val="bg1"/>
                </a:solidFill>
              </a:rPr>
              <a:t>Dokumente als Titel aufnehmen</a:t>
            </a:r>
          </a:p>
        </p:txBody>
      </p:sp>
      <p:sp>
        <p:nvSpPr>
          <p:cNvPr id="11" name="Textfeld 6"/>
          <p:cNvSpPr>
            <a:spLocks noChangeArrowheads="1"/>
          </p:cNvSpPr>
          <p:nvPr/>
        </p:nvSpPr>
        <p:spPr bwMode="auto">
          <a:xfrm>
            <a:off x="3240360" y="3166148"/>
            <a:ext cx="2286000" cy="785812"/>
          </a:xfrm>
          <a:prstGeom prst="roundRect">
            <a:avLst>
              <a:gd name="adj" fmla="val 16667"/>
            </a:avLst>
          </a:prstGeom>
          <a:solidFill>
            <a:srgbClr val="003888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r>
              <a:rPr lang="de-CH" sz="1400" dirty="0">
                <a:solidFill>
                  <a:schemeClr val="bg1"/>
                </a:solidFill>
              </a:rPr>
              <a:t>Screenshots von Webseiten speichern</a:t>
            </a:r>
          </a:p>
        </p:txBody>
      </p:sp>
    </p:spTree>
    <p:extLst>
      <p:ext uri="{BB962C8B-B14F-4D97-AF65-F5344CB8AC3E}">
        <p14:creationId xmlns:p14="http://schemas.microsoft.com/office/powerpoint/2010/main" val="273062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319598" cy="3312000"/>
          </a:xfrm>
        </p:spPr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Veronika </a:t>
            </a:r>
            <a:r>
              <a:rPr lang="de-DE" dirty="0" err="1"/>
              <a:t>Albrink</a:t>
            </a:r>
            <a:r>
              <a:rPr lang="de-DE" dirty="0"/>
              <a:t> (albrink@ulb.uni-bonn.de)</a:t>
            </a:r>
          </a:p>
          <a:p>
            <a:pPr marL="0" indent="0">
              <a:buNone/>
            </a:pPr>
            <a:r>
              <a:rPr lang="de-DE" dirty="0"/>
              <a:t>Fachreferentin Religionswissenschaften / Theologie, </a:t>
            </a:r>
            <a:r>
              <a:rPr lang="de-DE" dirty="0" smtClean="0"/>
              <a:t>Philosophie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Christian </a:t>
            </a:r>
            <a:r>
              <a:rPr lang="de-DE" dirty="0"/>
              <a:t>Matlage (christian.matlage@ulb.uni-bonn.de)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Fachreferent Politikwissenschaft, Sozialwissenschaft </a:t>
            </a:r>
            <a:r>
              <a:rPr lang="de-DE" dirty="0" smtClean="0"/>
              <a:t>und Wirtschaftswissenschaften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</p:spPr>
        <p:txBody>
          <a:bodyPr/>
          <a:lstStyle/>
          <a:p>
            <a:r>
              <a:rPr lang="de-DE" dirty="0" smtClean="0"/>
              <a:t>Überblick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157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Publizieren: Zitationsstile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032" y="1224603"/>
            <a:ext cx="8640960" cy="172782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Kurzbelege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smtClean="0"/>
              <a:t>Text</a:t>
            </a:r>
            <a:endParaRPr lang="en-US" kern="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Literaturlisten: </a:t>
            </a:r>
            <a:r>
              <a:rPr lang="de-DE" kern="0" dirty="0">
                <a:solidFill>
                  <a:srgbClr val="000000"/>
                </a:solidFill>
              </a:rPr>
              <a:t/>
            </a:r>
            <a:br>
              <a:rPr lang="de-DE" kern="0" dirty="0">
                <a:solidFill>
                  <a:srgbClr val="000000"/>
                </a:solidFill>
              </a:rPr>
            </a:br>
            <a:r>
              <a:rPr lang="de-DE" kern="0" dirty="0">
                <a:solidFill>
                  <a:srgbClr val="000000"/>
                </a:solidFill>
              </a:rPr>
              <a:t>Für jede Dokumentart notwendige Angaben und Formate.</a:t>
            </a:r>
            <a:endParaRPr lang="en-US" kern="0" dirty="0">
              <a:solidFill>
                <a:srgbClr val="000000"/>
              </a:solidFill>
            </a:endParaRP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20</a:t>
            </a:fld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2711733" y="1224603"/>
            <a:ext cx="6217258" cy="40011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latin typeface="+mn-lt"/>
              </a:rPr>
              <a:t> </a:t>
            </a:r>
            <a:r>
              <a:rPr lang="de-DE" sz="1800" dirty="0">
                <a:latin typeface="+mn-lt"/>
              </a:rPr>
              <a:t>(Smith, Churchill, Mason 2005) oder (Smith et al., 2005) oder (1)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936104" y="2376363"/>
            <a:ext cx="6909642" cy="2308225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</a:rPr>
              <a:t> Smith, J. B., Churchill, L., &amp; Mason, L. (2005). </a:t>
            </a:r>
            <a:r>
              <a:rPr lang="en-US" sz="1800" i="1" dirty="0">
                <a:latin typeface="+mn-lt"/>
              </a:rPr>
              <a:t>Teaching And Testing  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Information Literacy Skills: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Publishing.</a:t>
            </a: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/>
            </a:r>
            <a:br>
              <a:rPr lang="de-DE" sz="1800" dirty="0">
                <a:latin typeface="+mn-lt"/>
              </a:rPr>
            </a:br>
            <a:r>
              <a:rPr lang="de-DE" sz="1800" dirty="0">
                <a:latin typeface="+mn-lt"/>
              </a:rPr>
              <a:t> </a:t>
            </a:r>
            <a:r>
              <a:rPr lang="en-US" sz="1800" b="1" dirty="0">
                <a:latin typeface="+mn-lt"/>
              </a:rPr>
              <a:t>Smith, Jane B./Churchill, Lisa/Mason, Lucy: </a:t>
            </a:r>
            <a:r>
              <a:rPr lang="en-US" sz="1800" dirty="0">
                <a:latin typeface="+mn-lt"/>
              </a:rPr>
              <a:t>Teaching And Testing  </a:t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Information Literacy Skills 2005</a:t>
            </a:r>
            <a:r>
              <a:rPr lang="en-US" sz="1800" dirty="0" smtClean="0">
                <a:latin typeface="+mn-lt"/>
              </a:rPr>
              <a:t>.</a:t>
            </a:r>
            <a:br>
              <a:rPr lang="en-US" sz="1800" dirty="0" smtClean="0">
                <a:latin typeface="+mn-lt"/>
              </a:rPr>
            </a:br>
            <a:r>
              <a:rPr lang="en-US" sz="1800" dirty="0">
                <a:latin typeface="+mn-lt"/>
              </a:rPr>
              <a:t/>
            </a:r>
            <a:br>
              <a:rPr lang="en-US" sz="1800" dirty="0">
                <a:latin typeface="+mn-lt"/>
              </a:rPr>
            </a:br>
            <a:r>
              <a:rPr lang="en-US" sz="1800" dirty="0">
                <a:latin typeface="+mn-lt"/>
              </a:rPr>
              <a:t> (1) Smith, Jane Bandy ; Churchill, Lisa ; Mason, Lucy: </a:t>
            </a:r>
            <a:r>
              <a:rPr lang="en-US" sz="1800" i="1" dirty="0">
                <a:latin typeface="+mn-lt"/>
              </a:rPr>
              <a:t>Teaching And </a:t>
            </a:r>
            <a:br>
              <a:rPr lang="en-US" sz="1800" i="1" dirty="0">
                <a:latin typeface="+mn-lt"/>
              </a:rPr>
            </a:br>
            <a:r>
              <a:rPr lang="en-US" sz="1800" i="1" dirty="0">
                <a:latin typeface="+mn-lt"/>
              </a:rPr>
              <a:t>     Testing Information Literacy Skills : </a:t>
            </a:r>
            <a:r>
              <a:rPr lang="en-US" sz="1800" i="1" dirty="0" err="1">
                <a:latin typeface="+mn-lt"/>
              </a:rPr>
              <a:t>Linworth</a:t>
            </a:r>
            <a:r>
              <a:rPr lang="en-US" sz="1800" i="1" dirty="0">
                <a:latin typeface="+mn-lt"/>
              </a:rPr>
              <a:t> Publishing, 2005.</a:t>
            </a:r>
            <a:endParaRPr lang="de-DE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518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Erkundigen </a:t>
            </a:r>
            <a:r>
              <a:rPr lang="de-DE" dirty="0"/>
              <a:t>Sie sich nach dem Zitationsstil, der an Ihrem </a:t>
            </a:r>
            <a:r>
              <a:rPr lang="de-DE" dirty="0" smtClean="0"/>
              <a:t>Fachbereich/Institut </a:t>
            </a:r>
            <a:r>
              <a:rPr lang="de-DE" dirty="0"/>
              <a:t>oder bei Ihrem Verlag/Ihrer Zeitschrift üblich ist.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008112" y="2160339"/>
            <a:ext cx="4881563" cy="221599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>
              <a:spcBef>
                <a:spcPts val="1320"/>
              </a:spcBef>
              <a:defRPr/>
            </a:pPr>
            <a:r>
              <a:rPr lang="de-DE" sz="1800" b="1" dirty="0">
                <a:latin typeface="+mn-lt"/>
              </a:rPr>
              <a:t>Häufig verwendete Zitationsstile</a:t>
            </a:r>
            <a:r>
              <a:rPr lang="de-DE" sz="1800" dirty="0">
                <a:latin typeface="+mn-lt"/>
              </a:rPr>
              <a:t>:</a:t>
            </a:r>
          </a:p>
          <a:p>
            <a:pPr>
              <a:spcBef>
                <a:spcPts val="12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AAA Style Guide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APA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DIN 1502, Teil 2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>
                <a:latin typeface="+mn-lt"/>
              </a:rPr>
              <a:t> </a:t>
            </a:r>
            <a:r>
              <a:rPr lang="de-DE" sz="1800" dirty="0" smtClean="0">
                <a:latin typeface="+mn-lt"/>
              </a:rPr>
              <a:t>Harvard</a:t>
            </a:r>
          </a:p>
          <a:p>
            <a:pPr>
              <a:spcBef>
                <a:spcPts val="600"/>
              </a:spcBef>
              <a:buClr>
                <a:srgbClr val="003399"/>
              </a:buClr>
              <a:buFont typeface="Wingdings" pitchFamily="2" charset="2"/>
              <a:buChar char="§"/>
              <a:defRPr/>
            </a:pPr>
            <a:r>
              <a:rPr lang="de-DE" sz="1800" dirty="0" smtClean="0">
                <a:latin typeface="+mn-lt"/>
              </a:rPr>
              <a:t> Vancouver</a:t>
            </a:r>
            <a:endParaRPr lang="de-DE" sz="1800" dirty="0">
              <a:latin typeface="+mn-lt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</p:spPr>
        <p:txBody>
          <a:bodyPr/>
          <a:lstStyle/>
          <a:p>
            <a:r>
              <a:rPr lang="de-DE" dirty="0" smtClean="0"/>
              <a:t>Publizieren: Zitationsstile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624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Übung v: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dirty="0" err="1"/>
              <a:t>Rufen</a:t>
            </a:r>
            <a:r>
              <a:rPr lang="en-US" dirty="0"/>
              <a:t> </a:t>
            </a:r>
            <a:r>
              <a:rPr lang="en-US" dirty="0" err="1"/>
              <a:t>Sie</a:t>
            </a:r>
            <a:r>
              <a:rPr lang="en-US" dirty="0"/>
              <a:t> Word auf.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Fügen Sie einige Literaturstellen und ein Zitat in das Word-Dokument ein.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Ändern Sie den Zitationsstil. Wechseln Sie zwischen „DIN 1505 Teil 2 (kurz)“, „Vancouver“ und „Zeitschrift für Deutsche Philologie</a:t>
            </a:r>
            <a:r>
              <a:rPr lang="de-DE" dirty="0" smtClean="0"/>
              <a:t>“. </a:t>
            </a:r>
            <a:r>
              <a:rPr lang="de-DE" dirty="0"/>
              <a:t>Beobachten Sie, was sich dabei an Ihrem Text verändert.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de-DE" dirty="0"/>
              <a:t>Bleiben Sie beim Zitierstil " DIN 1505 Teil 2 (kurz) ". Fügen Sie eine Zitation mit dem Präfix "vgl." ein. (mit Optionen einfügen)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366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Nachtrag: Word-</a:t>
            </a:r>
            <a:r>
              <a:rPr lang="de-DE" dirty="0" err="1" smtClean="0"/>
              <a:t>addon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Open </a:t>
            </a:r>
            <a:r>
              <a:rPr lang="de-DE" dirty="0"/>
              <a:t>Office und </a:t>
            </a:r>
            <a:r>
              <a:rPr lang="de-DE" dirty="0" err="1"/>
              <a:t>Libre</a:t>
            </a:r>
            <a:r>
              <a:rPr lang="de-DE" dirty="0"/>
              <a:t> </a:t>
            </a:r>
            <a:r>
              <a:rPr lang="de-DE" dirty="0" smtClean="0"/>
              <a:t>Office (</a:t>
            </a:r>
            <a:r>
              <a:rPr lang="de-DE" dirty="0"/>
              <a:t>C</a:t>
            </a:r>
            <a:r>
              <a:rPr lang="de-DE" dirty="0" smtClean="0"/>
              <a:t>itavi 5)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F7 </a:t>
            </a:r>
            <a:r>
              <a:rPr lang="de-DE" dirty="0"/>
              <a:t>zum öffnen des Publikationsassistenten. </a:t>
            </a:r>
            <a:endParaRPr lang="de-DE" dirty="0" smtClean="0"/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Zitate </a:t>
            </a:r>
            <a:r>
              <a:rPr lang="de-DE" dirty="0"/>
              <a:t>sind in </a:t>
            </a:r>
            <a:r>
              <a:rPr lang="de-DE" dirty="0" smtClean="0"/>
              <a:t>Klammern { </a:t>
            </a:r>
            <a:r>
              <a:rPr lang="de-DE" dirty="0"/>
              <a:t>} sichtbar. </a:t>
            </a:r>
            <a:endParaRPr lang="de-DE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Am </a:t>
            </a:r>
            <a:r>
              <a:rPr lang="de-DE" dirty="0"/>
              <a:t>Ende: </a:t>
            </a: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Zitationsstil </a:t>
            </a:r>
            <a:r>
              <a:rPr lang="de-DE" dirty="0"/>
              <a:t>wählen</a:t>
            </a:r>
          </a:p>
          <a:p>
            <a:pPr marL="0" indent="0">
              <a:buNone/>
            </a:pPr>
            <a:r>
              <a:rPr lang="de-DE" dirty="0" smtClean="0"/>
              <a:t>Datei </a:t>
            </a:r>
            <a:r>
              <a:rPr lang="de-DE" dirty="0"/>
              <a:t>speichern und innerhalb von Citavi unter Zitation -&gt; Publikation </a:t>
            </a:r>
            <a:r>
              <a:rPr lang="de-DE" dirty="0" smtClean="0"/>
              <a:t>	formatieren </a:t>
            </a:r>
            <a:r>
              <a:rPr lang="de-DE" dirty="0"/>
              <a:t>umwandeln.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23</a:t>
            </a:fld>
            <a:endParaRPr lang="de-DE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6624" y="1152227"/>
            <a:ext cx="2267744" cy="25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50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Information + </a:t>
            </a:r>
            <a:r>
              <a:rPr lang="de-DE" dirty="0" err="1" smtClean="0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456016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de-DE" sz="1800" dirty="0">
                <a:solidFill>
                  <a:srgbClr val="003888"/>
                </a:solidFill>
              </a:rPr>
              <a:t>Informationen, Kontaktdaten, eCampus- Unterlagen, Lehrfilme auf </a:t>
            </a:r>
            <a:r>
              <a:rPr lang="de-DE" sz="1800" dirty="0" err="1">
                <a:solidFill>
                  <a:srgbClr val="003888"/>
                </a:solidFill>
              </a:rPr>
              <a:t>Youtube</a:t>
            </a:r>
            <a:r>
              <a:rPr lang="de-DE" sz="1800" dirty="0">
                <a:solidFill>
                  <a:srgbClr val="003888"/>
                </a:solidFill>
              </a:rPr>
              <a:t>, usw. unter: </a:t>
            </a:r>
          </a:p>
          <a:p>
            <a:pPr>
              <a:spcBef>
                <a:spcPts val="0"/>
              </a:spcBef>
              <a:buNone/>
              <a:defRPr/>
            </a:pPr>
            <a:r>
              <a:rPr lang="de-DE" sz="1800" dirty="0" smtClean="0">
                <a:solidFill>
                  <a:srgbClr val="003888"/>
                </a:solidFill>
              </a:rPr>
              <a:t>https</a:t>
            </a:r>
            <a:r>
              <a:rPr lang="de-DE" sz="1800" dirty="0">
                <a:solidFill>
                  <a:srgbClr val="003888"/>
                </a:solidFill>
              </a:rPr>
              <a:t>://www.ulb.uni-bonn.de/de/service/literaturverwaltung/citavi-pro 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endParaRPr lang="de-DE" sz="1800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None/>
              <a:defRPr/>
            </a:pPr>
            <a:endParaRPr lang="de-DE" sz="1800" dirty="0">
              <a:solidFill>
                <a:srgbClr val="003888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/>
              <a:t>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24</a:t>
            </a:fld>
            <a:endParaRPr lang="de-DE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4096" y="1944315"/>
            <a:ext cx="4824536" cy="2557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18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/>
              <a:t>Vielen Dank für Ihre Aufmerksamkeit und </a:t>
            </a:r>
          </a:p>
          <a:p>
            <a:r>
              <a:rPr lang="de-DE" dirty="0"/>
              <a:t>viel Erfolg bei Ihrer Arbeit!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schulung@ulb.uni-bonn.de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961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Einführung </a:t>
            </a:r>
            <a:r>
              <a:rPr lang="de-DE" dirty="0"/>
              <a:t>Citavi Pro </a:t>
            </a:r>
            <a:r>
              <a:rPr lang="de-DE" dirty="0" smtClean="0"/>
              <a:t>6</a:t>
            </a:r>
            <a:endParaRPr lang="de-DE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 smtClean="0"/>
              <a:t>Einleitung </a:t>
            </a:r>
            <a:r>
              <a:rPr lang="de-DE" dirty="0"/>
              <a:t>Literaturverwaltung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/>
              <a:t>Aufbau Citavi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/>
              <a:t>Literatur erfassen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/>
              <a:t>ATLA Religion Database</a:t>
            </a:r>
            <a:endParaRPr lang="de-DE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de-DE" dirty="0" smtClean="0"/>
              <a:t>Publizieren</a:t>
            </a:r>
            <a:endParaRPr lang="de-DE" dirty="0"/>
          </a:p>
          <a:p>
            <a:pPr lvl="2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Überblick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64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/>
              <a:t>Einleitung Literaturverwaltung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– vom Zitat zur Publikation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453134"/>
              </p:ext>
            </p:extLst>
          </p:nvPr>
        </p:nvGraphicFramePr>
        <p:xfrm>
          <a:off x="576064" y="1368251"/>
          <a:ext cx="8424936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19" y="1080219"/>
            <a:ext cx="7411912" cy="3448781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  <p:sp>
        <p:nvSpPr>
          <p:cNvPr id="9" name="Abgerundetes Rechteck 8"/>
          <p:cNvSpPr/>
          <p:nvPr/>
        </p:nvSpPr>
        <p:spPr>
          <a:xfrm>
            <a:off x="1080119" y="1234964"/>
            <a:ext cx="6552727" cy="39942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1080119" y="1640148"/>
            <a:ext cx="1763689" cy="232419"/>
          </a:xfrm>
          <a:prstGeom prst="round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txBody>
          <a:bodyPr lIns="36000" tIns="36000" rIns="36000" bIns="3600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>
              <a:ln>
                <a:noFill/>
              </a:ln>
              <a:solidFill>
                <a:srgbClr val="C5D6F2"/>
              </a:solidFill>
              <a:effectLst/>
              <a:uLnTx/>
              <a:uFillTx/>
              <a:latin typeface="News Gothic MT"/>
              <a:ea typeface="+mn-ea"/>
              <a:cs typeface="+mn-cs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619672" y="2276872"/>
            <a:ext cx="2448272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3 Programmteile</a:t>
            </a:r>
          </a:p>
        </p:txBody>
      </p:sp>
      <p:cxnSp>
        <p:nvCxnSpPr>
          <p:cNvPr id="12" name="Gerade Verbindung mit Pfeil 11"/>
          <p:cNvCxnSpPr/>
          <p:nvPr/>
        </p:nvCxnSpPr>
        <p:spPr>
          <a:xfrm rot="10800000">
            <a:off x="1619250" y="1844675"/>
            <a:ext cx="504825" cy="420688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/>
          <p:cNvSpPr txBox="1"/>
          <p:nvPr/>
        </p:nvSpPr>
        <p:spPr>
          <a:xfrm>
            <a:off x="4612514" y="2350024"/>
            <a:ext cx="4463990" cy="400110"/>
          </a:xfrm>
          <a:prstGeom prst="rect">
            <a:avLst/>
          </a:prstGeom>
          <a:solidFill>
            <a:srgbClr val="0143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2000" dirty="0">
                <a:solidFill>
                  <a:srgbClr val="FFFFFF"/>
                </a:solidFill>
              </a:rPr>
              <a:t>wechselndes Menü je Programmteil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5940425" y="1557338"/>
            <a:ext cx="863600" cy="719137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12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773" y="1220276"/>
            <a:ext cx="5559549" cy="3671681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417773" y="1505000"/>
            <a:ext cx="5688632" cy="36004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1462074" y="1893622"/>
            <a:ext cx="1425184" cy="3081747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2962421" y="1893622"/>
            <a:ext cx="2574493" cy="3056070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1" name="Abgerundetes Rechteck 20"/>
          <p:cNvSpPr/>
          <p:nvPr/>
        </p:nvSpPr>
        <p:spPr>
          <a:xfrm>
            <a:off x="5665998" y="1893621"/>
            <a:ext cx="1707302" cy="3072223"/>
          </a:xfrm>
          <a:prstGeom prst="roundRect">
            <a:avLst/>
          </a:prstGeom>
          <a:noFill/>
          <a:ln w="19050">
            <a:solidFill>
              <a:srgbClr val="C00000"/>
            </a:solidFill>
            <a:tailEnd type="none"/>
          </a:ln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endParaRPr lang="de-DE" sz="1600">
              <a:solidFill>
                <a:srgbClr val="C5D6F2"/>
              </a:solidFill>
            </a:endParaRPr>
          </a:p>
        </p:txBody>
      </p:sp>
      <p:sp>
        <p:nvSpPr>
          <p:cNvPr id="23" name="Legende mit Linie 2 (ohne Rahmen) 22"/>
          <p:cNvSpPr/>
          <p:nvPr/>
        </p:nvSpPr>
        <p:spPr>
          <a:xfrm flipH="1">
            <a:off x="6454278" y="1272829"/>
            <a:ext cx="2300288" cy="460375"/>
          </a:xfrm>
          <a:prstGeom prst="callout2">
            <a:avLst>
              <a:gd name="adj1" fmla="val 16569"/>
              <a:gd name="adj2" fmla="val -433"/>
              <a:gd name="adj3" fmla="val 18750"/>
              <a:gd name="adj4" fmla="val -16667"/>
              <a:gd name="adj5" fmla="val 160213"/>
              <a:gd name="adj6" fmla="val -36008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 smtClean="0">
                <a:solidFill>
                  <a:srgbClr val="C5D6F2"/>
                </a:solidFill>
              </a:rPr>
              <a:t>Hauptnavigation (Literatur)</a:t>
            </a:r>
            <a:endParaRPr lang="de-CH" sz="1400" dirty="0">
              <a:solidFill>
                <a:srgbClr val="C5D6F2"/>
              </a:solidFill>
            </a:endParaRPr>
          </a:p>
        </p:txBody>
      </p:sp>
      <p:sp>
        <p:nvSpPr>
          <p:cNvPr id="24" name="Legende mit Linie 2 (ohne Rahmen) 23"/>
          <p:cNvSpPr/>
          <p:nvPr/>
        </p:nvSpPr>
        <p:spPr>
          <a:xfrm>
            <a:off x="3240360" y="4660766"/>
            <a:ext cx="1619250" cy="288925"/>
          </a:xfrm>
          <a:prstGeom prst="callout2">
            <a:avLst>
              <a:gd name="adj1" fmla="val 18750"/>
              <a:gd name="adj2" fmla="val -1454"/>
              <a:gd name="adj3" fmla="val 18750"/>
              <a:gd name="adj4" fmla="val -16667"/>
              <a:gd name="adj5" fmla="val -191330"/>
              <a:gd name="adj6" fmla="val -36555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Arbeitsbereich</a:t>
            </a:r>
          </a:p>
        </p:txBody>
      </p:sp>
      <p:sp>
        <p:nvSpPr>
          <p:cNvPr id="25" name="Legende mit Linie 2 (ohne Rahmen) 24"/>
          <p:cNvSpPr/>
          <p:nvPr/>
        </p:nvSpPr>
        <p:spPr>
          <a:xfrm>
            <a:off x="7200800" y="3888531"/>
            <a:ext cx="1800225" cy="541337"/>
          </a:xfrm>
          <a:prstGeom prst="callout2">
            <a:avLst>
              <a:gd name="adj1" fmla="val 20611"/>
              <a:gd name="adj2" fmla="val 779"/>
              <a:gd name="adj3" fmla="val 18750"/>
              <a:gd name="adj4" fmla="val -16667"/>
              <a:gd name="adj5" fmla="val 235817"/>
              <a:gd name="adj6" fmla="val -29001"/>
            </a:avLst>
          </a:prstGeom>
          <a:solidFill>
            <a:srgbClr val="01439B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Vorschau oder Schnellhilfe</a:t>
            </a:r>
          </a:p>
        </p:txBody>
      </p:sp>
      <p:sp>
        <p:nvSpPr>
          <p:cNvPr id="26" name="Legende mit Linie 2 (ohne Rahmen) 25"/>
          <p:cNvSpPr/>
          <p:nvPr/>
        </p:nvSpPr>
        <p:spPr>
          <a:xfrm flipH="1">
            <a:off x="302478" y="3672507"/>
            <a:ext cx="2160588" cy="560387"/>
          </a:xfrm>
          <a:prstGeom prst="callout2">
            <a:avLst>
              <a:gd name="adj1" fmla="val -1013"/>
              <a:gd name="adj2" fmla="val 16508"/>
              <a:gd name="adj3" fmla="val -45931"/>
              <a:gd name="adj4" fmla="val 9381"/>
              <a:gd name="adj5" fmla="val -108867"/>
              <a:gd name="adj6" fmla="val 504"/>
            </a:avLst>
          </a:prstGeom>
          <a:solidFill>
            <a:srgbClr val="003888"/>
          </a:solidFill>
          <a:ln w="22225">
            <a:noFill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algn="ctr">
              <a:defRPr/>
            </a:pPr>
            <a:r>
              <a:rPr lang="de-CH" sz="1400" dirty="0">
                <a:solidFill>
                  <a:srgbClr val="C5D6F2"/>
                </a:solidFill>
              </a:rPr>
              <a:t>Übersicht der Titel eines Projekts</a:t>
            </a:r>
          </a:p>
        </p:txBody>
      </p:sp>
    </p:spTree>
    <p:extLst>
      <p:ext uri="{BB962C8B-B14F-4D97-AF65-F5344CB8AC3E}">
        <p14:creationId xmlns:p14="http://schemas.microsoft.com/office/powerpoint/2010/main" val="264755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155605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4400"/>
              </a:lnSpc>
              <a:spcBef>
                <a:spcPts val="600"/>
              </a:spcBef>
              <a:buNone/>
              <a:defRPr sz="4000" b="0" kern="1200" cap="all" baseline="0">
                <a:solidFill>
                  <a:schemeClr val="accent2"/>
                </a:solidFill>
                <a:latin typeface="Exo 2 Semi Bold" pitchFamily="50" charset="0"/>
                <a:ea typeface="+mj-ea"/>
                <a:cs typeface="+mj-cs"/>
              </a:defRPr>
            </a:lvl1pPr>
          </a:lstStyle>
          <a:p>
            <a:pPr>
              <a:lnSpc>
                <a:spcPts val="2600"/>
              </a:lnSpc>
            </a:pPr>
            <a:endParaRPr lang="de-DE" sz="2400" dirty="0" smtClean="0">
              <a:solidFill>
                <a:schemeClr val="accent3"/>
              </a:solidFill>
            </a:endParaRPr>
          </a:p>
          <a:p>
            <a:pPr>
              <a:lnSpc>
                <a:spcPts val="2600"/>
              </a:lnSpc>
            </a:pPr>
            <a:r>
              <a:rPr lang="de-DE" sz="2400" dirty="0" smtClean="0">
                <a:solidFill>
                  <a:schemeClr val="accent3"/>
                </a:solidFill>
              </a:rPr>
              <a:t>Aufbau Citavi</a:t>
            </a:r>
            <a:endParaRPr lang="de-DE" sz="2400" dirty="0">
              <a:solidFill>
                <a:schemeClr val="accent3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793750" y="1312863"/>
            <a:ext cx="2625725" cy="221599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chemeClr val="tx2"/>
              </a:buClr>
              <a:defRPr/>
            </a:pPr>
            <a:r>
              <a:rPr lang="de-CH" sz="2000" dirty="0">
                <a:solidFill>
                  <a:schemeClr val="accent2"/>
                </a:solidFill>
              </a:rPr>
              <a:t>„Klicke auf alles, was blau ist.“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endParaRPr lang="de-CH" sz="1400" dirty="0">
              <a:solidFill>
                <a:schemeClr val="accent2"/>
              </a:solidFill>
            </a:endParaRP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Dokumententyp wechseln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Autor einzeln erfassen</a:t>
            </a:r>
          </a:p>
          <a:p>
            <a:pPr marL="180975" indent="-180975">
              <a:buClr>
                <a:schemeClr val="tx2"/>
              </a:buClr>
              <a:buFont typeface="Wingdings" pitchFamily="2" charset="2"/>
              <a:buChar char="§"/>
              <a:defRPr/>
            </a:pPr>
            <a:r>
              <a:rPr lang="de-CH" sz="1400" dirty="0">
                <a:solidFill>
                  <a:schemeClr val="accent2"/>
                </a:solidFill>
              </a:rPr>
              <a:t>Weitere Felder… Hier kann</a:t>
            </a:r>
          </a:p>
          <a:p>
            <a:pPr marL="180975" indent="-180975">
              <a:defRPr/>
            </a:pPr>
            <a:r>
              <a:rPr lang="de-CH" sz="1400" dirty="0">
                <a:solidFill>
                  <a:schemeClr val="accent2"/>
                </a:solidFill>
              </a:rPr>
              <a:t>	man zusätzliche Eingabe-</a:t>
            </a:r>
            <a:br>
              <a:rPr lang="de-CH" sz="1400" dirty="0">
                <a:solidFill>
                  <a:schemeClr val="accent2"/>
                </a:solidFill>
              </a:rPr>
            </a:br>
            <a:r>
              <a:rPr lang="de-CH" sz="1400" dirty="0" err="1">
                <a:solidFill>
                  <a:schemeClr val="accent2"/>
                </a:solidFill>
              </a:rPr>
              <a:t>felder</a:t>
            </a:r>
            <a:r>
              <a:rPr lang="de-CH" sz="1400" dirty="0">
                <a:solidFill>
                  <a:schemeClr val="accent2"/>
                </a:solidFill>
              </a:rPr>
              <a:t> hinzufügen, z.B. </a:t>
            </a:r>
            <a:br>
              <a:rPr lang="de-CH" sz="1400" dirty="0">
                <a:solidFill>
                  <a:schemeClr val="accent2"/>
                </a:solidFill>
              </a:rPr>
            </a:br>
            <a:r>
              <a:rPr lang="de-CH" sz="1400" dirty="0">
                <a:solidFill>
                  <a:schemeClr val="accent2"/>
                </a:solidFill>
              </a:rPr>
              <a:t>DOI-Feld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504" y="1440259"/>
            <a:ext cx="2791184" cy="312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Literatur </a:t>
            </a:r>
            <a:r>
              <a:rPr lang="de-DE" dirty="0"/>
              <a:t>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642568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Abgerundetes Rechteck 6"/>
          <p:cNvSpPr/>
          <p:nvPr/>
        </p:nvSpPr>
        <p:spPr>
          <a:xfrm>
            <a:off x="3268290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88808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04457" y="288925"/>
            <a:ext cx="4968551" cy="863302"/>
          </a:xfrm>
        </p:spPr>
        <p:txBody>
          <a:bodyPr/>
          <a:lstStyle/>
          <a:p>
            <a:r>
              <a:rPr lang="de-DE" sz="2000" dirty="0"/>
              <a:t>Übung I</a:t>
            </a:r>
            <a:br>
              <a:rPr lang="de-DE" sz="2000" dirty="0"/>
            </a:br>
            <a:r>
              <a:rPr lang="de-DE" sz="2000" dirty="0"/>
              <a:t>Projekt anlegen und Bücher manuell erfassen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Legen Sie ein neues Projekt </a:t>
            </a:r>
            <a:r>
              <a:rPr lang="de-DE" dirty="0" smtClean="0"/>
              <a:t>„Teufel im Detail“ </a:t>
            </a:r>
            <a:r>
              <a:rPr lang="de-DE" dirty="0"/>
              <a:t>an.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de-DE" dirty="0"/>
              <a:t>Nehmen Sie folgende Literatur auf: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sz="1800" dirty="0" err="1" smtClean="0">
                <a:solidFill>
                  <a:schemeClr val="tx1"/>
                </a:solidFill>
              </a:rPr>
              <a:t>Flasch</a:t>
            </a:r>
            <a:r>
              <a:rPr lang="de-DE" sz="1800" dirty="0">
                <a:solidFill>
                  <a:schemeClr val="tx1"/>
                </a:solidFill>
              </a:rPr>
              <a:t>, Kurt: Der Teufel und seine Engel : die neue Biographie.  München : Beck, 2014. ISBN 978-3-406-68412-8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de-DE" sz="1800" dirty="0" smtClean="0">
                <a:solidFill>
                  <a:schemeClr val="tx1"/>
                </a:solidFill>
              </a:rPr>
              <a:t>Das </a:t>
            </a:r>
            <a:r>
              <a:rPr lang="de-DE" sz="1800" dirty="0">
                <a:solidFill>
                  <a:schemeClr val="tx1"/>
                </a:solidFill>
              </a:rPr>
              <a:t>Böse, der Teufel und Dämonen. Hrsg. von Jan </a:t>
            </a:r>
            <a:r>
              <a:rPr lang="de-DE" sz="1800" dirty="0" err="1">
                <a:solidFill>
                  <a:schemeClr val="tx1"/>
                </a:solidFill>
              </a:rPr>
              <a:t>Dochorn</a:t>
            </a:r>
            <a:r>
              <a:rPr lang="de-DE" sz="1800" dirty="0">
                <a:solidFill>
                  <a:schemeClr val="tx1"/>
                </a:solidFill>
              </a:rPr>
              <a:t>. Tübingen : Mohr Siebeck 2016. ISBN 978-3-16-152672-5</a:t>
            </a: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 bwMode="auto">
          <a:xfrm>
            <a:off x="612068" y="3528491"/>
            <a:ext cx="6696744" cy="864096"/>
          </a:xfrm>
          <a:prstGeom prst="rect">
            <a:avLst/>
          </a:prstGeom>
          <a:noFill/>
          <a:ln w="25400">
            <a:solidFill>
              <a:srgbClr val="0146A3"/>
            </a:solidFill>
            <a:miter lim="800000"/>
            <a:headEnd/>
            <a:tailEnd/>
          </a:ln>
        </p:spPr>
        <p:txBody>
          <a:bodyPr vert="horz" wrap="square" lIns="108000" tIns="108000" rIns="108000" bIns="108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146A3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Beachten Sie, dass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 </a:t>
            </a:r>
            <a:r>
              <a:rPr kumimoji="0" lang="de-DE" sz="1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unterschiedliche Arten von Büchern gibt. Welchen</a:t>
            </a:r>
            <a:r>
              <a:rPr kumimoji="0" lang="de-DE" sz="1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Dokumenttyp haben Sie gewählt?</a:t>
            </a:r>
            <a:endParaRPr kumimoji="0" lang="de-DE" sz="1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0146A3"/>
              </a:buClr>
              <a:buSzTx/>
              <a:buFont typeface="Wingdings" pitchFamily="2" charset="2"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079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983</Words>
  <Application>Microsoft Office PowerPoint</Application>
  <PresentationFormat>Benutzerdefiniert</PresentationFormat>
  <Paragraphs>204</Paragraphs>
  <Slides>25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3" baseType="lpstr">
      <vt:lpstr>Arial</vt:lpstr>
      <vt:lpstr>Calibri</vt:lpstr>
      <vt:lpstr>Exo 2</vt:lpstr>
      <vt:lpstr>Exo 2 Semi Bold</vt:lpstr>
      <vt:lpstr>News Gothic MT</vt:lpstr>
      <vt:lpstr>Wingdings</vt:lpstr>
      <vt:lpstr>Wingdings 2</vt:lpstr>
      <vt:lpstr>Uni_Bonn</vt:lpstr>
      <vt:lpstr>Das Literaturverwaltungsprogramm  Citavi plus Atla</vt:lpstr>
      <vt:lpstr>Überblick</vt:lpstr>
      <vt:lpstr>Überblick</vt:lpstr>
      <vt:lpstr>Einleitung Literaturverwaltung</vt:lpstr>
      <vt:lpstr>PowerPoint-Präsentation</vt:lpstr>
      <vt:lpstr>PowerPoint-Präsentation</vt:lpstr>
      <vt:lpstr>PowerPoint-Präsentation</vt:lpstr>
      <vt:lpstr>Literatur erfassen</vt:lpstr>
      <vt:lpstr>Übung I Projekt anlegen und Bücher manuell erfassen</vt:lpstr>
      <vt:lpstr>Übung II Aufsätze und ZiTate manuell erfassen</vt:lpstr>
      <vt:lpstr>Übung III Recherchieren</vt:lpstr>
      <vt:lpstr>DBIS Bonn</vt:lpstr>
      <vt:lpstr>ATLA Religion DB</vt:lpstr>
      <vt:lpstr> </vt:lpstr>
      <vt:lpstr>PowerPoint-Präsentation</vt:lpstr>
      <vt:lpstr>Übung IV</vt:lpstr>
      <vt:lpstr>PowerPoint-Präsentation</vt:lpstr>
      <vt:lpstr>Übung IV Import aus Datenbanken/Katalogen</vt:lpstr>
      <vt:lpstr>Literatur(verwaltung): Citavi Picker im Überblick</vt:lpstr>
      <vt:lpstr>Publizieren: Zitationsstile</vt:lpstr>
      <vt:lpstr>Publizieren: Zitationsstile</vt:lpstr>
      <vt:lpstr>Übung v: Word-addon</vt:lpstr>
      <vt:lpstr>Nachtrag: Word-addon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Albrink, Veronica</cp:lastModifiedBy>
  <cp:revision>83</cp:revision>
  <dcterms:created xsi:type="dcterms:W3CDTF">2018-02-07T13:41:47Z</dcterms:created>
  <dcterms:modified xsi:type="dcterms:W3CDTF">2019-07-01T12:01:38Z</dcterms:modified>
</cp:coreProperties>
</file>