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71" r:id="rId2"/>
    <p:sldId id="272" r:id="rId3"/>
    <p:sldId id="273" r:id="rId4"/>
    <p:sldId id="257" r:id="rId5"/>
    <p:sldId id="261" r:id="rId6"/>
    <p:sldId id="274" r:id="rId7"/>
    <p:sldId id="275" r:id="rId8"/>
    <p:sldId id="277" r:id="rId9"/>
    <p:sldId id="259" r:id="rId10"/>
    <p:sldId id="262" r:id="rId11"/>
    <p:sldId id="263" r:id="rId12"/>
    <p:sldId id="264" r:id="rId13"/>
    <p:sldId id="265" r:id="rId14"/>
    <p:sldId id="270" r:id="rId15"/>
    <p:sldId id="266" r:id="rId16"/>
    <p:sldId id="267" r:id="rId17"/>
    <p:sldId id="268" r:id="rId18"/>
    <p:sldId id="276" r:id="rId19"/>
    <p:sldId id="269" r:id="rId20"/>
    <p:sldId id="260" r:id="rId21"/>
  </p:sldIdLst>
  <p:sldSz cx="9217025" cy="51847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703">
          <p15:clr>
            <a:srgbClr val="A4A3A4"/>
          </p15:clr>
        </p15:guide>
        <p15:guide id="2" orient="horz" pos="5057">
          <p15:clr>
            <a:srgbClr val="A4A3A4"/>
          </p15:clr>
        </p15:guide>
        <p15:guide id="3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EB"/>
    <a:srgbClr val="FAFAF9"/>
    <a:srgbClr val="FEFAEC"/>
    <a:srgbClr val="EAB90C"/>
    <a:srgbClr val="07529A"/>
    <a:srgbClr val="909085"/>
    <a:srgbClr val="E8F4FE"/>
    <a:srgbClr val="D7E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6265" autoAdjust="0"/>
  </p:normalViewPr>
  <p:slideViewPr>
    <p:cSldViewPr showGuides="1">
      <p:cViewPr>
        <p:scale>
          <a:sx n="100" d="100"/>
          <a:sy n="100" d="100"/>
        </p:scale>
        <p:origin x="216" y="690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192" y="108"/>
      </p:cViewPr>
      <p:guideLst>
        <p:guide orient="horz" pos="703"/>
        <p:guide orient="horz" pos="505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800" b="1" dirty="0" smtClean="0"/>
            <a:t>Literatur sammeln</a:t>
          </a:r>
          <a:endParaRPr lang="de-CH" sz="1800" b="1" dirty="0"/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r>
            <a:rPr lang="de-CH" sz="1800" b="1" dirty="0" smtClean="0"/>
            <a:t>Inhaltliche</a:t>
          </a:r>
          <a:br>
            <a:rPr lang="de-CH" sz="1800" b="1" dirty="0" smtClean="0"/>
          </a:br>
          <a:r>
            <a:rPr lang="de-CH" sz="1800" b="1" dirty="0" smtClean="0"/>
            <a:t>Erschließung</a:t>
          </a:r>
          <a:endParaRPr lang="de-CH" sz="1800" b="1" dirty="0"/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800" b="1" dirty="0" smtClean="0"/>
            <a:t>Arbeits-</a:t>
          </a:r>
          <a:r>
            <a:rPr lang="de-CH" sz="1800" b="1" dirty="0" err="1" smtClean="0"/>
            <a:t>planung</a:t>
          </a:r>
          <a:endParaRPr lang="de-CH" sz="18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800" b="1" dirty="0" smtClean="0"/>
            <a:t>Wissens-</a:t>
          </a:r>
          <a:r>
            <a:rPr lang="de-CH" sz="1800" b="1" dirty="0" err="1" smtClean="0"/>
            <a:t>organisation</a:t>
          </a:r>
          <a:endParaRPr lang="de-CH" sz="18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1439B">
            <a:alpha val="50000"/>
          </a:srgbClr>
        </a:solidFill>
      </dgm:spPr>
      <dgm:t>
        <a:bodyPr/>
        <a:lstStyle/>
        <a:p>
          <a:r>
            <a:rPr lang="de-CH" sz="1800" b="1" dirty="0" smtClean="0"/>
            <a:t>Publikation</a:t>
          </a:r>
          <a:endParaRPr lang="de-CH" sz="1800" b="1" dirty="0"/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0DB0BF75-DD22-4027-B373-C66C264C05D6}" type="pres">
      <dgm:prSet presAssocID="{B8CC6CD5-3310-4129-8DF8-F43BB9F7B14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08350118-1DE8-4936-8269-A3BAA1C653B8}" type="pres">
      <dgm:prSet presAssocID="{B8CC6CD5-3310-4129-8DF8-F43BB9F7B142}" presName="spNode" presStyleCnt="0"/>
      <dgm:spPr/>
      <dgm:t>
        <a:bodyPr/>
        <a:lstStyle/>
        <a:p>
          <a:endParaRPr lang="de-DE"/>
        </a:p>
      </dgm:t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CH"/>
        </a:p>
      </dgm:t>
    </dgm:pt>
    <dgm:pt modelId="{4FAC5C3B-3848-4193-BEB2-C38EE2A836A0}" type="pres">
      <dgm:prSet presAssocID="{9977DA53-7425-4700-B5E7-A7E7B7FF7639}" presName="node" presStyleLbl="node1" presStyleIdx="1" presStyleCnt="5" custScaleX="144923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A94A3D4-E514-4A75-A70F-4AAED51B9651}" type="pres">
      <dgm:prSet presAssocID="{9977DA53-7425-4700-B5E7-A7E7B7FF7639}" presName="spNode" presStyleCnt="0"/>
      <dgm:spPr/>
      <dgm:t>
        <a:bodyPr/>
        <a:lstStyle/>
        <a:p>
          <a:endParaRPr lang="de-DE"/>
        </a:p>
      </dgm:t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CH"/>
        </a:p>
      </dgm:t>
    </dgm:pt>
    <dgm:pt modelId="{BFC2FB8C-969D-4733-8DEF-454C65C57DA3}" type="pres">
      <dgm:prSet presAssocID="{637A4DA5-455E-4AFC-AF16-86BED0C7FCDE}" presName="node" presStyleLbl="node1" presStyleIdx="2" presStyleCnt="5" custRadScaleRad="95768" custRadScaleInc="-2107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1CFBB73-0706-4E90-AA79-050263F36703}" type="pres">
      <dgm:prSet presAssocID="{637A4DA5-455E-4AFC-AF16-86BED0C7FCDE}" presName="spNode" presStyleCnt="0"/>
      <dgm:spPr/>
      <dgm:t>
        <a:bodyPr/>
        <a:lstStyle/>
        <a:p>
          <a:endParaRPr lang="de-DE"/>
        </a:p>
      </dgm:t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CH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750" custRadScaleInc="507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96660A7B-D279-4B13-8AF6-1088AC5AF2EC}" type="pres">
      <dgm:prSet presAssocID="{8AE1B2CA-2F42-41F4-BE7E-C92C9B18374E}" presName="spNode" presStyleCnt="0"/>
      <dgm:spPr/>
      <dgm:t>
        <a:bodyPr/>
        <a:lstStyle/>
        <a:p>
          <a:endParaRPr lang="de-DE"/>
        </a:p>
      </dgm:t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CH"/>
        </a:p>
      </dgm:t>
    </dgm:pt>
    <dgm:pt modelId="{DB04E656-6F4D-46BF-8AC8-FFCEEA4A7BBB}" type="pres">
      <dgm:prSet presAssocID="{724C278F-6CB0-4B18-8B9D-BA5BFBE860B6}" presName="node" presStyleLbl="node1" presStyleIdx="4" presStyleCnt="5" custScaleX="118382" custScaleY="110440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A6E83233-03F7-42B1-91D8-8FB34E02CDDD}" type="pres">
      <dgm:prSet presAssocID="{724C278F-6CB0-4B18-8B9D-BA5BFBE860B6}" presName="spNode" presStyleCnt="0"/>
      <dgm:spPr/>
      <dgm:t>
        <a:bodyPr/>
        <a:lstStyle/>
        <a:p>
          <a:endParaRPr lang="de-DE"/>
        </a:p>
      </dgm:t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CH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Manuell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per ISBN-/DOI-Download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Recherche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Bibliographien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Import</a:t>
          </a:r>
          <a:endParaRPr lang="de-CH" dirty="0">
            <a:solidFill>
              <a:srgbClr val="FFFFFF"/>
            </a:solidFill>
          </a:endParaRP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Standardformate</a:t>
          </a:r>
          <a:endParaRPr lang="de-CH" dirty="0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Spezialfilter</a:t>
          </a:r>
          <a:endParaRPr lang="de-CH" dirty="0"/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62832C43-02E2-4658-B91E-985CA842E420}" type="pres">
      <dgm:prSet presAssocID="{533E42E3-3998-4438-BA45-9A93FBC17139}" presName="compNode" presStyleCnt="0"/>
      <dgm:spPr/>
      <dgm:t>
        <a:bodyPr/>
        <a:lstStyle/>
        <a:p>
          <a:endParaRPr lang="de-DE"/>
        </a:p>
      </dgm:t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CH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CH"/>
        </a:p>
      </dgm:t>
    </dgm:pt>
    <dgm:pt modelId="{2A46DF78-7CBE-40C8-AE40-EB1A693D59E7}" type="pres">
      <dgm:prSet presAssocID="{533E42E3-3998-4438-BA45-9A93FBC17139}" presName="compChildNode" presStyleCnt="0"/>
      <dgm:spPr/>
      <dgm:t>
        <a:bodyPr/>
        <a:lstStyle/>
        <a:p>
          <a:endParaRPr lang="de-DE"/>
        </a:p>
      </dgm:t>
    </dgm:pt>
    <dgm:pt modelId="{6F10BAF0-DAE5-45DA-BE2A-657C4CBC564D}" type="pres">
      <dgm:prSet presAssocID="{533E42E3-3998-4438-BA45-9A93FBC17139}" presName="theInnerList" presStyleCnt="0"/>
      <dgm:spPr/>
      <dgm:t>
        <a:bodyPr/>
        <a:lstStyle/>
        <a:p>
          <a:endParaRPr lang="de-DE"/>
        </a:p>
      </dgm:t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DC6861E-C56D-4BD3-8BD3-17981CA6DD9C}" type="pres">
      <dgm:prSet presAssocID="{B162020D-1547-448F-9D12-0541B2FC005B}" presName="aSpace2" presStyleCnt="0"/>
      <dgm:spPr/>
      <dgm:t>
        <a:bodyPr/>
        <a:lstStyle/>
        <a:p>
          <a:endParaRPr lang="de-DE"/>
        </a:p>
      </dgm:t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5867983-398A-4FEE-B7B6-A634D3911E05}" type="pres">
      <dgm:prSet presAssocID="{533E42E3-3998-4438-BA45-9A93FBC17139}" presName="aSpace" presStyleCnt="0"/>
      <dgm:spPr/>
      <dgm:t>
        <a:bodyPr/>
        <a:lstStyle/>
        <a:p>
          <a:endParaRPr lang="de-DE"/>
        </a:p>
      </dgm:t>
    </dgm:pt>
    <dgm:pt modelId="{1D87C1EF-D285-4642-99D8-CF853CD31D81}" type="pres">
      <dgm:prSet presAssocID="{41E35B12-7547-4508-AF5A-0B88B2B815E4}" presName="compNode" presStyleCnt="0"/>
      <dgm:spPr/>
      <dgm:t>
        <a:bodyPr/>
        <a:lstStyle/>
        <a:p>
          <a:endParaRPr lang="de-DE"/>
        </a:p>
      </dgm:t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CH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CH"/>
        </a:p>
      </dgm:t>
    </dgm:pt>
    <dgm:pt modelId="{AD34ED58-DFC8-4AF7-A0D8-B0F3F6B68D2D}" type="pres">
      <dgm:prSet presAssocID="{41E35B12-7547-4508-AF5A-0B88B2B815E4}" presName="compChildNode" presStyleCnt="0"/>
      <dgm:spPr/>
      <dgm:t>
        <a:bodyPr/>
        <a:lstStyle/>
        <a:p>
          <a:endParaRPr lang="de-DE"/>
        </a:p>
      </dgm:t>
    </dgm:pt>
    <dgm:pt modelId="{03B8C1BC-CF35-4B06-8960-A57B3C8C381D}" type="pres">
      <dgm:prSet presAssocID="{41E35B12-7547-4508-AF5A-0B88B2B815E4}" presName="theInnerList" presStyleCnt="0"/>
      <dgm:spPr/>
      <dgm:t>
        <a:bodyPr/>
        <a:lstStyle/>
        <a:p>
          <a:endParaRPr lang="de-DE"/>
        </a:p>
      </dgm:t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8270700-D576-42D3-AFF5-D0D6435A1FE0}" type="pres">
      <dgm:prSet presAssocID="{39BCA88D-F882-422D-A095-CD7888B4B47D}" presName="aSpace2" presStyleCnt="0"/>
      <dgm:spPr/>
      <dgm:t>
        <a:bodyPr/>
        <a:lstStyle/>
        <a:p>
          <a:endParaRPr lang="de-DE"/>
        </a:p>
      </dgm:t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DF94EE52-5A9D-4EC4-9D73-70D45943E259}" type="pres">
      <dgm:prSet presAssocID="{41E35B12-7547-4508-AF5A-0B88B2B815E4}" presName="aSpace" presStyleCnt="0"/>
      <dgm:spPr/>
      <dgm:t>
        <a:bodyPr/>
        <a:lstStyle/>
        <a:p>
          <a:endParaRPr lang="de-DE"/>
        </a:p>
      </dgm:t>
    </dgm:pt>
    <dgm:pt modelId="{20BE15F7-FCD2-4001-8E5C-D7ECBC42FBA2}" type="pres">
      <dgm:prSet presAssocID="{3CDBD6E5-6892-45B4-B243-9FF24E148C79}" presName="compNode" presStyleCnt="0"/>
      <dgm:spPr/>
      <dgm:t>
        <a:bodyPr/>
        <a:lstStyle/>
        <a:p>
          <a:endParaRPr lang="de-DE"/>
        </a:p>
      </dgm:t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CH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CH"/>
        </a:p>
      </dgm:t>
    </dgm:pt>
    <dgm:pt modelId="{9CCAE406-D881-41FD-9301-6B7912B391A3}" type="pres">
      <dgm:prSet presAssocID="{3CDBD6E5-6892-45B4-B243-9FF24E148C79}" presName="compChildNode" presStyleCnt="0"/>
      <dgm:spPr/>
      <dgm:t>
        <a:bodyPr/>
        <a:lstStyle/>
        <a:p>
          <a:endParaRPr lang="de-DE"/>
        </a:p>
      </dgm:t>
    </dgm:pt>
    <dgm:pt modelId="{14CA8F10-248F-48F5-BBE8-A8A375B44598}" type="pres">
      <dgm:prSet presAssocID="{3CDBD6E5-6892-45B4-B243-9FF24E148C79}" presName="theInnerList" presStyleCnt="0"/>
      <dgm:spPr/>
      <dgm:t>
        <a:bodyPr/>
        <a:lstStyle/>
        <a:p>
          <a:endParaRPr lang="de-DE"/>
        </a:p>
      </dgm:t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117143C6-5167-427C-903D-66E605DDBAF5}" type="pres">
      <dgm:prSet presAssocID="{B2A5FAF0-C06E-4F72-9F35-58944FFD1388}" presName="aSpace2" presStyleCnt="0"/>
      <dgm:spPr/>
      <dgm:t>
        <a:bodyPr/>
        <a:lstStyle/>
        <a:p>
          <a:endParaRPr lang="de-DE"/>
        </a:p>
      </dgm:t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0DF307-F904-4FD5-B914-F89EE2E5D49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CH"/>
        </a:p>
      </dgm:t>
    </dgm:pt>
    <dgm:pt modelId="{1CA9B4A1-0361-4B6C-B981-D817002FCD2A}">
      <dgm:prSet phldrT="[Text]"/>
      <dgm:spPr>
        <a:solidFill>
          <a:srgbClr val="003888"/>
        </a:solidFill>
      </dgm:spPr>
      <dgm:t>
        <a:bodyPr/>
        <a:lstStyle/>
        <a:p>
          <a:r>
            <a:rPr lang="de-CH" dirty="0" err="1" smtClean="0"/>
            <a:t>Citavi</a:t>
          </a:r>
          <a:endParaRPr lang="de-CH" dirty="0"/>
        </a:p>
      </dgm:t>
    </dgm:pt>
    <dgm:pt modelId="{7AA8BD50-7A4A-4102-8C66-861CA88FF2DE}" type="parTrans" cxnId="{0E10A37B-0CA0-4CD0-86C7-CB9D962B0E65}">
      <dgm:prSet/>
      <dgm:spPr/>
      <dgm:t>
        <a:bodyPr/>
        <a:lstStyle/>
        <a:p>
          <a:endParaRPr lang="de-CH"/>
        </a:p>
      </dgm:t>
    </dgm:pt>
    <dgm:pt modelId="{601BEF16-5AA3-42A5-AB53-B52F07BB7612}" type="sibTrans" cxnId="{0E10A37B-0CA0-4CD0-86C7-CB9D962B0E65}">
      <dgm:prSet/>
      <dgm:spPr/>
      <dgm:t>
        <a:bodyPr/>
        <a:lstStyle/>
        <a:p>
          <a:endParaRPr lang="de-CH"/>
        </a:p>
      </dgm:t>
    </dgm:pt>
    <dgm:pt modelId="{1488A713-56DF-4374-A14A-298A6A56D1FA}">
      <dgm:prSet phldrT="[Text]"/>
      <dgm:spPr>
        <a:solidFill>
          <a:schemeClr val="accent2"/>
        </a:solidFill>
      </dgm:spPr>
      <dgm:t>
        <a:bodyPr/>
        <a:lstStyle/>
        <a:p>
          <a:r>
            <a:rPr lang="de-CH" dirty="0" smtClean="0"/>
            <a:t>Firefox</a:t>
          </a:r>
          <a:endParaRPr lang="de-CH" dirty="0"/>
        </a:p>
      </dgm:t>
    </dgm:pt>
    <dgm:pt modelId="{F44868C7-247A-4D1C-9050-744FFFB0D891}" type="parTrans" cxnId="{23A14220-521E-4FE5-B51A-353795066C0D}">
      <dgm:prSet/>
      <dgm:spPr>
        <a:solidFill>
          <a:schemeClr val="accent2"/>
        </a:solidFill>
      </dgm:spPr>
      <dgm:t>
        <a:bodyPr/>
        <a:lstStyle/>
        <a:p>
          <a:endParaRPr lang="de-CH"/>
        </a:p>
      </dgm:t>
    </dgm:pt>
    <dgm:pt modelId="{2692BE68-5004-48FC-AE07-40752EABF40A}" type="sibTrans" cxnId="{23A14220-521E-4FE5-B51A-353795066C0D}">
      <dgm:prSet/>
      <dgm:spPr/>
      <dgm:t>
        <a:bodyPr/>
        <a:lstStyle/>
        <a:p>
          <a:endParaRPr lang="de-CH"/>
        </a:p>
      </dgm:t>
    </dgm:pt>
    <dgm:pt modelId="{F68B1BF2-2842-443C-88B1-D02BFDF5AF50}">
      <dgm:prSet phldrT="[Text]"/>
      <dgm:spPr>
        <a:solidFill>
          <a:schemeClr val="accent2"/>
        </a:solidFill>
      </dgm:spPr>
      <dgm:t>
        <a:bodyPr/>
        <a:lstStyle/>
        <a:p>
          <a:r>
            <a:rPr lang="de-CH" dirty="0" smtClean="0"/>
            <a:t>Internet Explorer</a:t>
          </a:r>
          <a:endParaRPr lang="de-CH" dirty="0"/>
        </a:p>
      </dgm:t>
    </dgm:pt>
    <dgm:pt modelId="{A69DF705-196B-464E-B75F-A43D659042BA}" type="parTrans" cxnId="{1668DBAD-ACF6-4630-B3E3-BA900AD41549}">
      <dgm:prSet/>
      <dgm:spPr>
        <a:solidFill>
          <a:schemeClr val="accent2"/>
        </a:solidFill>
      </dgm:spPr>
      <dgm:t>
        <a:bodyPr/>
        <a:lstStyle/>
        <a:p>
          <a:endParaRPr lang="de-CH"/>
        </a:p>
      </dgm:t>
    </dgm:pt>
    <dgm:pt modelId="{9B8C7E25-88C5-451A-A308-400A77336D9B}" type="sibTrans" cxnId="{1668DBAD-ACF6-4630-B3E3-BA900AD41549}">
      <dgm:prSet/>
      <dgm:spPr/>
      <dgm:t>
        <a:bodyPr/>
        <a:lstStyle/>
        <a:p>
          <a:endParaRPr lang="de-CH"/>
        </a:p>
      </dgm:t>
    </dgm:pt>
    <dgm:pt modelId="{462DBA17-E704-4486-A92C-0C126364FDDB}">
      <dgm:prSet phldrT="[Text]"/>
      <dgm:spPr>
        <a:solidFill>
          <a:srgbClr val="00B050"/>
        </a:solidFill>
      </dgm:spPr>
      <dgm:t>
        <a:bodyPr/>
        <a:lstStyle/>
        <a:p>
          <a:r>
            <a:rPr lang="de-CH" dirty="0" smtClean="0"/>
            <a:t>Adobe Acrobat</a:t>
          </a:r>
          <a:endParaRPr lang="de-CH" dirty="0"/>
        </a:p>
      </dgm:t>
    </dgm:pt>
    <dgm:pt modelId="{95439F32-81E0-4484-83B3-A40A8475C3FB}" type="parTrans" cxnId="{E5B54272-268B-49DB-9A8F-24BDA2ABA416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D65D1EC7-D871-4843-9900-33B5BB5F3F26}" type="sibTrans" cxnId="{E5B54272-268B-49DB-9A8F-24BDA2ABA416}">
      <dgm:prSet/>
      <dgm:spPr/>
      <dgm:t>
        <a:bodyPr/>
        <a:lstStyle/>
        <a:p>
          <a:endParaRPr lang="de-CH"/>
        </a:p>
      </dgm:t>
    </dgm:pt>
    <dgm:pt modelId="{F9111450-E4E9-407B-9AF5-8735F9BE6D32}">
      <dgm:prSet phldrT="[Text]"/>
      <dgm:spPr>
        <a:solidFill>
          <a:srgbClr val="00B050"/>
        </a:solidFill>
      </dgm:spPr>
      <dgm:t>
        <a:bodyPr/>
        <a:lstStyle/>
        <a:p>
          <a:r>
            <a:rPr lang="de-CH" dirty="0" smtClean="0"/>
            <a:t>MS Word / </a:t>
          </a:r>
          <a:r>
            <a:rPr lang="de-CH" dirty="0" err="1" smtClean="0"/>
            <a:t>Openoffice</a:t>
          </a:r>
          <a:endParaRPr lang="de-CH" dirty="0"/>
        </a:p>
      </dgm:t>
    </dgm:pt>
    <dgm:pt modelId="{18525503-71EA-4F21-BBD8-3023FFCBCA9A}" type="parTrans" cxnId="{D5697327-61FB-4848-85F9-55025380C303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0B5675B8-C8FE-40DF-87B5-BFCFB17EEA3C}" type="sibTrans" cxnId="{D5697327-61FB-4848-85F9-55025380C303}">
      <dgm:prSet/>
      <dgm:spPr/>
      <dgm:t>
        <a:bodyPr/>
        <a:lstStyle/>
        <a:p>
          <a:endParaRPr lang="de-DE"/>
        </a:p>
      </dgm:t>
    </dgm:pt>
    <dgm:pt modelId="{96DB9479-3D14-4215-8145-58266A14D180}" type="pres">
      <dgm:prSet presAssocID="{FC0DF307-F904-4FD5-B914-F89EE2E5D49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785DA5E8-6408-40A0-A963-3B3D38D21A0E}" type="pres">
      <dgm:prSet presAssocID="{1CA9B4A1-0361-4B6C-B981-D817002FCD2A}" presName="centerShape" presStyleLbl="node0" presStyleIdx="0" presStyleCnt="1"/>
      <dgm:spPr/>
      <dgm:t>
        <a:bodyPr/>
        <a:lstStyle/>
        <a:p>
          <a:endParaRPr lang="de-CH"/>
        </a:p>
      </dgm:t>
    </dgm:pt>
    <dgm:pt modelId="{EEDEC50D-C225-4751-AA59-F3EE88D93EF7}" type="pres">
      <dgm:prSet presAssocID="{F44868C7-247A-4D1C-9050-744FFFB0D891}" presName="parTrans" presStyleLbl="bgSibTrans2D1" presStyleIdx="0" presStyleCnt="4"/>
      <dgm:spPr/>
      <dgm:t>
        <a:bodyPr/>
        <a:lstStyle/>
        <a:p>
          <a:endParaRPr lang="de-CH"/>
        </a:p>
      </dgm:t>
    </dgm:pt>
    <dgm:pt modelId="{F53D13EB-3D85-4C32-9E0E-40B977AEEA18}" type="pres">
      <dgm:prSet presAssocID="{1488A713-56DF-4374-A14A-298A6A56D1F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3C9A927-3B0D-4631-A93F-D90A27E53ADC}" type="pres">
      <dgm:prSet presAssocID="{A69DF705-196B-464E-B75F-A43D659042BA}" presName="parTrans" presStyleLbl="bgSibTrans2D1" presStyleIdx="1" presStyleCnt="4"/>
      <dgm:spPr/>
      <dgm:t>
        <a:bodyPr/>
        <a:lstStyle/>
        <a:p>
          <a:endParaRPr lang="de-CH"/>
        </a:p>
      </dgm:t>
    </dgm:pt>
    <dgm:pt modelId="{544FC99A-B7DD-4F00-86C5-2DBC5304655B}" type="pres">
      <dgm:prSet presAssocID="{F68B1BF2-2842-443C-88B1-D02BFDF5AF5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5B66034-9688-4963-B872-C0B6F5525E8E}" type="pres">
      <dgm:prSet presAssocID="{95439F32-81E0-4484-83B3-A40A8475C3FB}" presName="parTrans" presStyleLbl="bgSibTrans2D1" presStyleIdx="2" presStyleCnt="4"/>
      <dgm:spPr/>
      <dgm:t>
        <a:bodyPr/>
        <a:lstStyle/>
        <a:p>
          <a:endParaRPr lang="de-CH"/>
        </a:p>
      </dgm:t>
    </dgm:pt>
    <dgm:pt modelId="{482826AE-557C-481B-8E20-05DBE8A45D88}" type="pres">
      <dgm:prSet presAssocID="{462DBA17-E704-4486-A92C-0C126364FDD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64AAE3D-D40D-4869-BB78-E8F7F471D658}" type="pres">
      <dgm:prSet presAssocID="{18525503-71EA-4F21-BBD8-3023FFCBCA9A}" presName="parTrans" presStyleLbl="bgSibTrans2D1" presStyleIdx="3" presStyleCnt="4"/>
      <dgm:spPr/>
      <dgm:t>
        <a:bodyPr/>
        <a:lstStyle/>
        <a:p>
          <a:endParaRPr lang="de-DE"/>
        </a:p>
      </dgm:t>
    </dgm:pt>
    <dgm:pt modelId="{8D0F084C-D610-4CF5-A7EF-F2E641F816D4}" type="pres">
      <dgm:prSet presAssocID="{F9111450-E4E9-407B-9AF5-8735F9BE6D3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3A14220-521E-4FE5-B51A-353795066C0D}" srcId="{1CA9B4A1-0361-4B6C-B981-D817002FCD2A}" destId="{1488A713-56DF-4374-A14A-298A6A56D1FA}" srcOrd="0" destOrd="0" parTransId="{F44868C7-247A-4D1C-9050-744FFFB0D891}" sibTransId="{2692BE68-5004-48FC-AE07-40752EABF40A}"/>
    <dgm:cxn modelId="{0E10A37B-0CA0-4CD0-86C7-CB9D962B0E65}" srcId="{FC0DF307-F904-4FD5-B914-F89EE2E5D498}" destId="{1CA9B4A1-0361-4B6C-B981-D817002FCD2A}" srcOrd="0" destOrd="0" parTransId="{7AA8BD50-7A4A-4102-8C66-861CA88FF2DE}" sibTransId="{601BEF16-5AA3-42A5-AB53-B52F07BB7612}"/>
    <dgm:cxn modelId="{5EB1AF64-9A02-424C-8870-AC4F71AB88AF}" type="presOf" srcId="{18525503-71EA-4F21-BBD8-3023FFCBCA9A}" destId="{864AAE3D-D40D-4869-BB78-E8F7F471D658}" srcOrd="0" destOrd="0" presId="urn:microsoft.com/office/officeart/2005/8/layout/radial4"/>
    <dgm:cxn modelId="{4257A4AF-DD70-490D-9742-7D0E6E1AB9C8}" type="presOf" srcId="{F68B1BF2-2842-443C-88B1-D02BFDF5AF50}" destId="{544FC99A-B7DD-4F00-86C5-2DBC5304655B}" srcOrd="0" destOrd="0" presId="urn:microsoft.com/office/officeart/2005/8/layout/radial4"/>
    <dgm:cxn modelId="{1668DBAD-ACF6-4630-B3E3-BA900AD41549}" srcId="{1CA9B4A1-0361-4B6C-B981-D817002FCD2A}" destId="{F68B1BF2-2842-443C-88B1-D02BFDF5AF50}" srcOrd="1" destOrd="0" parTransId="{A69DF705-196B-464E-B75F-A43D659042BA}" sibTransId="{9B8C7E25-88C5-451A-A308-400A77336D9B}"/>
    <dgm:cxn modelId="{C6209104-DB94-4EC2-A417-5E455DC0248D}" type="presOf" srcId="{95439F32-81E0-4484-83B3-A40A8475C3FB}" destId="{35B66034-9688-4963-B872-C0B6F5525E8E}" srcOrd="0" destOrd="0" presId="urn:microsoft.com/office/officeart/2005/8/layout/radial4"/>
    <dgm:cxn modelId="{C2FA14BA-F9B8-4CBE-9AB5-4F6A4F2A53F9}" type="presOf" srcId="{FC0DF307-F904-4FD5-B914-F89EE2E5D498}" destId="{96DB9479-3D14-4215-8145-58266A14D180}" srcOrd="0" destOrd="0" presId="urn:microsoft.com/office/officeart/2005/8/layout/radial4"/>
    <dgm:cxn modelId="{EF253356-A1F9-45C2-9B48-6D0826BB4DC1}" type="presOf" srcId="{A69DF705-196B-464E-B75F-A43D659042BA}" destId="{73C9A927-3B0D-4631-A93F-D90A27E53ADC}" srcOrd="0" destOrd="0" presId="urn:microsoft.com/office/officeart/2005/8/layout/radial4"/>
    <dgm:cxn modelId="{C7B6D39B-F9F7-4B7F-A769-2E73515A7B8D}" type="presOf" srcId="{F9111450-E4E9-407B-9AF5-8735F9BE6D32}" destId="{8D0F084C-D610-4CF5-A7EF-F2E641F816D4}" srcOrd="0" destOrd="0" presId="urn:microsoft.com/office/officeart/2005/8/layout/radial4"/>
    <dgm:cxn modelId="{D5697327-61FB-4848-85F9-55025380C303}" srcId="{1CA9B4A1-0361-4B6C-B981-D817002FCD2A}" destId="{F9111450-E4E9-407B-9AF5-8735F9BE6D32}" srcOrd="3" destOrd="0" parTransId="{18525503-71EA-4F21-BBD8-3023FFCBCA9A}" sibTransId="{0B5675B8-C8FE-40DF-87B5-BFCFB17EEA3C}"/>
    <dgm:cxn modelId="{D25EABD6-0B89-458F-B2ED-1FBF6B099A94}" type="presOf" srcId="{1488A713-56DF-4374-A14A-298A6A56D1FA}" destId="{F53D13EB-3D85-4C32-9E0E-40B977AEEA18}" srcOrd="0" destOrd="0" presId="urn:microsoft.com/office/officeart/2005/8/layout/radial4"/>
    <dgm:cxn modelId="{FB14E1AE-0B0A-4E0D-BFDD-A129F3A25B80}" type="presOf" srcId="{1CA9B4A1-0361-4B6C-B981-D817002FCD2A}" destId="{785DA5E8-6408-40A0-A963-3B3D38D21A0E}" srcOrd="0" destOrd="0" presId="urn:microsoft.com/office/officeart/2005/8/layout/radial4"/>
    <dgm:cxn modelId="{E5B54272-268B-49DB-9A8F-24BDA2ABA416}" srcId="{1CA9B4A1-0361-4B6C-B981-D817002FCD2A}" destId="{462DBA17-E704-4486-A92C-0C126364FDDB}" srcOrd="2" destOrd="0" parTransId="{95439F32-81E0-4484-83B3-A40A8475C3FB}" sibTransId="{D65D1EC7-D871-4843-9900-33B5BB5F3F26}"/>
    <dgm:cxn modelId="{B4B03440-55FD-48FD-8BCE-26802DD77015}" type="presOf" srcId="{F44868C7-247A-4D1C-9050-744FFFB0D891}" destId="{EEDEC50D-C225-4751-AA59-F3EE88D93EF7}" srcOrd="0" destOrd="0" presId="urn:microsoft.com/office/officeart/2005/8/layout/radial4"/>
    <dgm:cxn modelId="{B26C74EA-873B-4ACE-8F28-4AED1D54529D}" type="presOf" srcId="{462DBA17-E704-4486-A92C-0C126364FDDB}" destId="{482826AE-557C-481B-8E20-05DBE8A45D88}" srcOrd="0" destOrd="0" presId="urn:microsoft.com/office/officeart/2005/8/layout/radial4"/>
    <dgm:cxn modelId="{5F3B27FD-697A-4D7E-A04F-E5955A78AE25}" type="presParOf" srcId="{96DB9479-3D14-4215-8145-58266A14D180}" destId="{785DA5E8-6408-40A0-A963-3B3D38D21A0E}" srcOrd="0" destOrd="0" presId="urn:microsoft.com/office/officeart/2005/8/layout/radial4"/>
    <dgm:cxn modelId="{5B20F910-6698-4625-9868-FEB0ED0DD9BB}" type="presParOf" srcId="{96DB9479-3D14-4215-8145-58266A14D180}" destId="{EEDEC50D-C225-4751-AA59-F3EE88D93EF7}" srcOrd="1" destOrd="0" presId="urn:microsoft.com/office/officeart/2005/8/layout/radial4"/>
    <dgm:cxn modelId="{2DC86FF2-7F2E-4739-9470-C120756499C8}" type="presParOf" srcId="{96DB9479-3D14-4215-8145-58266A14D180}" destId="{F53D13EB-3D85-4C32-9E0E-40B977AEEA18}" srcOrd="2" destOrd="0" presId="urn:microsoft.com/office/officeart/2005/8/layout/radial4"/>
    <dgm:cxn modelId="{8E9B042F-6E23-4DD5-BDF6-9733B4CC418F}" type="presParOf" srcId="{96DB9479-3D14-4215-8145-58266A14D180}" destId="{73C9A927-3B0D-4631-A93F-D90A27E53ADC}" srcOrd="3" destOrd="0" presId="urn:microsoft.com/office/officeart/2005/8/layout/radial4"/>
    <dgm:cxn modelId="{5FD58FDE-CD4F-4DAF-B3F8-FC4122904188}" type="presParOf" srcId="{96DB9479-3D14-4215-8145-58266A14D180}" destId="{544FC99A-B7DD-4F00-86C5-2DBC5304655B}" srcOrd="4" destOrd="0" presId="urn:microsoft.com/office/officeart/2005/8/layout/radial4"/>
    <dgm:cxn modelId="{DCCAB7F8-C100-4E60-9FB8-4BAC1983AA54}" type="presParOf" srcId="{96DB9479-3D14-4215-8145-58266A14D180}" destId="{35B66034-9688-4963-B872-C0B6F5525E8E}" srcOrd="5" destOrd="0" presId="urn:microsoft.com/office/officeart/2005/8/layout/radial4"/>
    <dgm:cxn modelId="{F0CA60FE-6D0C-4DDC-9CDD-CEDE9DC2F790}" type="presParOf" srcId="{96DB9479-3D14-4215-8145-58266A14D180}" destId="{482826AE-557C-481B-8E20-05DBE8A45D88}" srcOrd="6" destOrd="0" presId="urn:microsoft.com/office/officeart/2005/8/layout/radial4"/>
    <dgm:cxn modelId="{7D471822-5D24-44AF-A3BF-56B8F7343F43}" type="presParOf" srcId="{96DB9479-3D14-4215-8145-58266A14D180}" destId="{864AAE3D-D40D-4869-BB78-E8F7F471D658}" srcOrd="7" destOrd="0" presId="urn:microsoft.com/office/officeart/2005/8/layout/radial4"/>
    <dgm:cxn modelId="{A5101F57-5510-4CA0-894A-A4AB130472C3}" type="presParOf" srcId="{96DB9479-3D14-4215-8145-58266A14D180}" destId="{8D0F084C-D610-4CF5-A7EF-F2E641F816D4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3569436" y="882"/>
          <a:ext cx="1135391" cy="738004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Literatur sammeln</a:t>
          </a:r>
          <a:endParaRPr lang="de-CH" sz="1800" b="1" kern="1200" dirty="0"/>
        </a:p>
      </dsp:txBody>
      <dsp:txXfrm>
        <a:off x="3605462" y="36908"/>
        <a:ext cx="1063339" cy="665952"/>
      </dsp:txXfrm>
    </dsp:sp>
    <dsp:sp modelId="{81101FCC-23AF-4D40-A6B4-D6076C0EBBD1}">
      <dsp:nvSpPr>
        <dsp:cNvPr id="0" name=""/>
        <dsp:cNvSpPr/>
      </dsp:nvSpPr>
      <dsp:spPr>
        <a:xfrm>
          <a:off x="2634372" y="357832"/>
          <a:ext cx="2949368" cy="2949368"/>
        </a:xfrm>
        <a:custGeom>
          <a:avLst/>
          <a:gdLst/>
          <a:ahLst/>
          <a:cxnLst/>
          <a:rect l="0" t="0" r="0" b="0"/>
          <a:pathLst>
            <a:path>
              <a:moveTo>
                <a:pt x="2217963" y="201016"/>
              </a:moveTo>
              <a:arcTo wR="1474684" hR="1474684" stAng="18016003" swAng="118524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4698829" y="1017707"/>
          <a:ext cx="1645443" cy="738004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Inhaltliche</a:t>
          </a:r>
          <a:br>
            <a:rPr lang="de-CH" sz="1800" b="1" kern="1200" dirty="0" smtClean="0"/>
          </a:br>
          <a:r>
            <a:rPr lang="de-CH" sz="1800" b="1" kern="1200" dirty="0" smtClean="0"/>
            <a:t>Erschließung</a:t>
          </a:r>
          <a:endParaRPr lang="de-CH" sz="1800" b="1" kern="1200" dirty="0"/>
        </a:p>
      </dsp:txBody>
      <dsp:txXfrm>
        <a:off x="4734855" y="1053733"/>
        <a:ext cx="1573391" cy="665952"/>
      </dsp:txXfrm>
    </dsp:sp>
    <dsp:sp modelId="{5335B6A0-9022-4A51-A5D0-49074B79FAC8}">
      <dsp:nvSpPr>
        <dsp:cNvPr id="0" name=""/>
        <dsp:cNvSpPr/>
      </dsp:nvSpPr>
      <dsp:spPr>
        <a:xfrm>
          <a:off x="2643221" y="280406"/>
          <a:ext cx="2949368" cy="2949368"/>
        </a:xfrm>
        <a:custGeom>
          <a:avLst/>
          <a:gdLst/>
          <a:ahLst/>
          <a:cxnLst/>
          <a:rect l="0" t="0" r="0" b="0"/>
          <a:pathLst>
            <a:path>
              <a:moveTo>
                <a:pt x="2940260" y="1638333"/>
              </a:moveTo>
              <a:arcTo wR="1474684" hR="1474684" stAng="382282" swAng="1167725"/>
            </a:path>
          </a:pathLst>
        </a:custGeom>
        <a:noFill/>
        <a:ln w="9525" cap="flat" cmpd="sng" algn="ctr">
          <a:solidFill>
            <a:schemeClr val="accent4">
              <a:hueOff val="2241821"/>
              <a:satOff val="18658"/>
              <a:lumOff val="-145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4497041" y="2540494"/>
          <a:ext cx="1135391" cy="738004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Arbeits-</a:t>
          </a:r>
          <a:r>
            <a:rPr lang="de-CH" sz="1800" b="1" kern="1200" dirty="0" err="1" smtClean="0"/>
            <a:t>planung</a:t>
          </a:r>
          <a:endParaRPr lang="de-CH" sz="1800" b="1" kern="1200" dirty="0"/>
        </a:p>
      </dsp:txBody>
      <dsp:txXfrm>
        <a:off x="4533067" y="2576520"/>
        <a:ext cx="1063339" cy="665952"/>
      </dsp:txXfrm>
    </dsp:sp>
    <dsp:sp modelId="{3FD1B506-370B-4EF0-8632-2117CC9F4AA3}">
      <dsp:nvSpPr>
        <dsp:cNvPr id="0" name=""/>
        <dsp:cNvSpPr/>
      </dsp:nvSpPr>
      <dsp:spPr>
        <a:xfrm>
          <a:off x="2901596" y="265799"/>
          <a:ext cx="2949368" cy="2949368"/>
        </a:xfrm>
        <a:custGeom>
          <a:avLst/>
          <a:gdLst/>
          <a:ahLst/>
          <a:cxnLst/>
          <a:rect l="0" t="0" r="0" b="0"/>
          <a:pathLst>
            <a:path>
              <a:moveTo>
                <a:pt x="1507683" y="2948999"/>
              </a:moveTo>
              <a:arcTo wR="1474684" hR="1474684" stAng="5323066" swAng="618518"/>
            </a:path>
          </a:pathLst>
        </a:custGeom>
        <a:noFill/>
        <a:ln w="9525" cap="flat" cmpd="sng" algn="ctr">
          <a:solidFill>
            <a:schemeClr val="accent4">
              <a:hueOff val="4483642"/>
              <a:satOff val="37316"/>
              <a:lumOff val="-290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2596769" y="2541286"/>
          <a:ext cx="1461805" cy="738004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Wissens-</a:t>
          </a:r>
          <a:r>
            <a:rPr lang="de-CH" sz="1800" b="1" kern="1200" dirty="0" err="1" smtClean="0"/>
            <a:t>organisation</a:t>
          </a:r>
          <a:endParaRPr lang="de-CH" sz="1800" b="1" kern="1200" dirty="0"/>
        </a:p>
      </dsp:txBody>
      <dsp:txXfrm>
        <a:off x="2632795" y="2577312"/>
        <a:ext cx="1389753" cy="665952"/>
      </dsp:txXfrm>
    </dsp:sp>
    <dsp:sp modelId="{DFBF7E74-54B9-4B0D-9BAD-50FD68F2B5F0}">
      <dsp:nvSpPr>
        <dsp:cNvPr id="0" name=""/>
        <dsp:cNvSpPr/>
      </dsp:nvSpPr>
      <dsp:spPr>
        <a:xfrm>
          <a:off x="2642498" y="110403"/>
          <a:ext cx="2949368" cy="2949368"/>
        </a:xfrm>
        <a:custGeom>
          <a:avLst/>
          <a:gdLst/>
          <a:ahLst/>
          <a:cxnLst/>
          <a:rect l="0" t="0" r="0" b="0"/>
          <a:pathLst>
            <a:path>
              <a:moveTo>
                <a:pt x="252879" y="2300449"/>
              </a:moveTo>
              <a:arcTo wR="1474684" hR="1474684" stAng="8756816" swAng="1171854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2057073" y="979181"/>
          <a:ext cx="1344099" cy="815052"/>
        </a:xfrm>
        <a:prstGeom prst="roundRect">
          <a:avLst/>
        </a:prstGeom>
        <a:solidFill>
          <a:srgbClr val="01439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Publikation</a:t>
          </a:r>
          <a:endParaRPr lang="de-CH" sz="1800" b="1" kern="1200" dirty="0"/>
        </a:p>
      </dsp:txBody>
      <dsp:txXfrm>
        <a:off x="2096861" y="1018969"/>
        <a:ext cx="1264523" cy="735476"/>
      </dsp:txXfrm>
    </dsp:sp>
    <dsp:sp modelId="{155FFD78-EF79-4365-AE8B-D135E2A2EED7}">
      <dsp:nvSpPr>
        <dsp:cNvPr id="0" name=""/>
        <dsp:cNvSpPr/>
      </dsp:nvSpPr>
      <dsp:spPr>
        <a:xfrm>
          <a:off x="2652048" y="374176"/>
          <a:ext cx="2949368" cy="2949368"/>
        </a:xfrm>
        <a:custGeom>
          <a:avLst/>
          <a:gdLst/>
          <a:ahLst/>
          <a:cxnLst/>
          <a:rect l="0" t="0" r="0" b="0"/>
          <a:pathLst>
            <a:path>
              <a:moveTo>
                <a:pt x="385517" y="480496"/>
              </a:moveTo>
              <a:arcTo wR="1474684" hR="1474684" stAng="13343382" swAng="1149290"/>
            </a:path>
          </a:pathLst>
        </a:custGeom>
        <a:noFill/>
        <a:ln w="9525" cap="flat" cmpd="sng" algn="ctr">
          <a:solidFill>
            <a:schemeClr val="accent4">
              <a:hueOff val="8967284"/>
              <a:satOff val="74632"/>
              <a:lumOff val="-580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Manuell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Feld für Feld</a:t>
          </a:r>
          <a:endParaRPr lang="de-CH" sz="20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dirty="0" smtClean="0"/>
            <a:t>per ISBN-/DOI-Download</a:t>
          </a:r>
          <a:endParaRPr lang="de-CH" sz="2000" kern="1200" dirty="0"/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Recherche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Bibliotheken</a:t>
          </a:r>
          <a:endParaRPr lang="de-CH" sz="20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Bibliographien</a:t>
          </a:r>
          <a:endParaRPr lang="de-CH" sz="2000" kern="1200" dirty="0"/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Import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Standardformate</a:t>
          </a:r>
          <a:endParaRPr lang="de-CH" sz="2000" kern="1200" dirty="0"/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Spezialfilter</a:t>
          </a:r>
          <a:endParaRPr lang="de-CH" sz="2000" kern="1200" dirty="0"/>
        </a:p>
      </dsp:txBody>
      <dsp:txXfrm>
        <a:off x="5479960" y="2563545"/>
        <a:ext cx="1866936" cy="11075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DA5E8-6408-40A0-A963-3B3D38D21A0E}">
      <dsp:nvSpPr>
        <dsp:cNvPr id="0" name=""/>
        <dsp:cNvSpPr/>
      </dsp:nvSpPr>
      <dsp:spPr>
        <a:xfrm>
          <a:off x="2999958" y="1078980"/>
          <a:ext cx="1030699" cy="1030699"/>
        </a:xfrm>
        <a:prstGeom prst="ellipse">
          <a:avLst/>
        </a:prstGeom>
        <a:solidFill>
          <a:srgbClr val="0038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Citavi</a:t>
          </a:r>
          <a:endParaRPr lang="de-CH" sz="2400" kern="1200" dirty="0"/>
        </a:p>
      </dsp:txBody>
      <dsp:txXfrm>
        <a:off x="3150900" y="1229922"/>
        <a:ext cx="728815" cy="728815"/>
      </dsp:txXfrm>
    </dsp:sp>
    <dsp:sp modelId="{EEDEC50D-C225-4751-AA59-F3EE88D93EF7}">
      <dsp:nvSpPr>
        <dsp:cNvPr id="0" name=""/>
        <dsp:cNvSpPr/>
      </dsp:nvSpPr>
      <dsp:spPr>
        <a:xfrm rot="11700000">
          <a:off x="2220745" y="1203300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D13EB-3D85-4C32-9E0E-40B977AEEA18}">
      <dsp:nvSpPr>
        <dsp:cNvPr id="0" name=""/>
        <dsp:cNvSpPr/>
      </dsp:nvSpPr>
      <dsp:spPr>
        <a:xfrm>
          <a:off x="1744226" y="859287"/>
          <a:ext cx="979164" cy="78333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smtClean="0"/>
            <a:t>Firefox</a:t>
          </a:r>
          <a:endParaRPr lang="de-CH" sz="1500" kern="1200" dirty="0"/>
        </a:p>
      </dsp:txBody>
      <dsp:txXfrm>
        <a:off x="1767169" y="882230"/>
        <a:ext cx="933278" cy="737445"/>
      </dsp:txXfrm>
    </dsp:sp>
    <dsp:sp modelId="{73C9A927-3B0D-4631-A93F-D90A27E53ADC}">
      <dsp:nvSpPr>
        <dsp:cNvPr id="0" name=""/>
        <dsp:cNvSpPr/>
      </dsp:nvSpPr>
      <dsp:spPr>
        <a:xfrm rot="14700000">
          <a:off x="2733269" y="592498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FC99A-B7DD-4F00-86C5-2DBC5304655B}">
      <dsp:nvSpPr>
        <dsp:cNvPr id="0" name=""/>
        <dsp:cNvSpPr/>
      </dsp:nvSpPr>
      <dsp:spPr>
        <a:xfrm>
          <a:off x="2465035" y="260"/>
          <a:ext cx="979164" cy="78333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smtClean="0"/>
            <a:t>Internet Explorer</a:t>
          </a:r>
          <a:endParaRPr lang="de-CH" sz="1500" kern="1200" dirty="0"/>
        </a:p>
      </dsp:txBody>
      <dsp:txXfrm>
        <a:off x="2487978" y="23203"/>
        <a:ext cx="933278" cy="737445"/>
      </dsp:txXfrm>
    </dsp:sp>
    <dsp:sp modelId="{35B66034-9688-4963-B872-C0B6F5525E8E}">
      <dsp:nvSpPr>
        <dsp:cNvPr id="0" name=""/>
        <dsp:cNvSpPr/>
      </dsp:nvSpPr>
      <dsp:spPr>
        <a:xfrm rot="17700000">
          <a:off x="3530614" y="592498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826AE-557C-481B-8E20-05DBE8A45D88}">
      <dsp:nvSpPr>
        <dsp:cNvPr id="0" name=""/>
        <dsp:cNvSpPr/>
      </dsp:nvSpPr>
      <dsp:spPr>
        <a:xfrm>
          <a:off x="3586415" y="260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smtClean="0"/>
            <a:t>Adobe Acrobat</a:t>
          </a:r>
          <a:endParaRPr lang="de-CH" sz="1500" kern="1200" dirty="0"/>
        </a:p>
      </dsp:txBody>
      <dsp:txXfrm>
        <a:off x="3609358" y="23203"/>
        <a:ext cx="933278" cy="737445"/>
      </dsp:txXfrm>
    </dsp:sp>
    <dsp:sp modelId="{864AAE3D-D40D-4869-BB78-E8F7F471D658}">
      <dsp:nvSpPr>
        <dsp:cNvPr id="0" name=""/>
        <dsp:cNvSpPr/>
      </dsp:nvSpPr>
      <dsp:spPr>
        <a:xfrm rot="20700000">
          <a:off x="4043138" y="1203300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0F084C-D610-4CF5-A7EF-F2E641F816D4}">
      <dsp:nvSpPr>
        <dsp:cNvPr id="0" name=""/>
        <dsp:cNvSpPr/>
      </dsp:nvSpPr>
      <dsp:spPr>
        <a:xfrm>
          <a:off x="4307225" y="859287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kern="1200" dirty="0" smtClean="0"/>
            <a:t>MS Word / </a:t>
          </a:r>
          <a:r>
            <a:rPr lang="de-CH" sz="1500" kern="1200" dirty="0" err="1" smtClean="0"/>
            <a:t>Openoffice</a:t>
          </a:r>
          <a:endParaRPr lang="de-CH" sz="1500" kern="1200" dirty="0"/>
        </a:p>
      </dsp:txBody>
      <dsp:txXfrm>
        <a:off x="4330168" y="882230"/>
        <a:ext cx="933278" cy="737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7232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25.05.2018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7232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7864" y="4716016"/>
            <a:ext cx="5665472" cy="379752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7" y="1116013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4" y="4716016"/>
            <a:ext cx="6048672" cy="381642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5224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25.05.2018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5224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4813" y="5580063"/>
            <a:ext cx="6119812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25.05.2018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999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25.05.2018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25.05.2018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8" y="288131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campus.uni-bonn.de/goto_ecampus_cat_5752.html" TargetMode="External"/><Relationship Id="rId2" Type="http://schemas.openxmlformats.org/officeDocument/2006/relationships/hyperlink" Target="http://www.ulb.uni-bonn.de/service/literaturverwaltun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lb.uni-bonn.de/service/schulungen-und-tutorials/sprechstunde" TargetMode="External"/><Relationship Id="rId5" Type="http://schemas.openxmlformats.org/officeDocument/2006/relationships/image" Target="../media/image13.gif"/><Relationship Id="rId4" Type="http://schemas.openxmlformats.org/officeDocument/2006/relationships/hyperlink" Target="mailto:schulung@ulb.uni-bonn.d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296864" y="1944507"/>
            <a:ext cx="7344096" cy="1728000"/>
          </a:xfrm>
        </p:spPr>
        <p:txBody>
          <a:bodyPr/>
          <a:lstStyle/>
          <a:p>
            <a:r>
              <a:rPr lang="de-DE" sz="3200" dirty="0" smtClean="0"/>
              <a:t>Citavi für Juristen </a:t>
            </a:r>
            <a:r>
              <a:rPr lang="de-DE" sz="3200" dirty="0"/>
              <a:t>- Vom Zitat zur </a:t>
            </a:r>
            <a:r>
              <a:rPr lang="de-DE" sz="3200" dirty="0" smtClean="0"/>
              <a:t>Publikation</a:t>
            </a:r>
            <a:br>
              <a:rPr lang="de-DE" sz="3200" dirty="0" smtClean="0"/>
            </a:br>
            <a:r>
              <a:rPr lang="de-DE" sz="3200" dirty="0" smtClean="0"/>
              <a:t>Strafrecht/Öffentliches Recht</a:t>
            </a:r>
            <a:endParaRPr lang="de-DE" sz="3200" dirty="0"/>
          </a:p>
        </p:txBody>
      </p:sp>
      <p:sp>
        <p:nvSpPr>
          <p:cNvPr id="2" name="Rechteck 1"/>
          <p:cNvSpPr/>
          <p:nvPr/>
        </p:nvSpPr>
        <p:spPr>
          <a:xfrm>
            <a:off x="1512168" y="4680619"/>
            <a:ext cx="6479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de-DE" altLang="de-DE" sz="2000" dirty="0">
                <a:solidFill>
                  <a:schemeClr val="accent2"/>
                </a:solidFill>
              </a:rPr>
              <a:t>schulung@ulb.uni-bonn.de</a:t>
            </a:r>
            <a:r>
              <a:rPr lang="de-DE" alt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503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I</a:t>
            </a:r>
            <a:br>
              <a:rPr lang="de-DE" sz="2000" dirty="0"/>
            </a:br>
            <a:r>
              <a:rPr lang="de-DE" sz="2000" dirty="0"/>
              <a:t>Projekt anlegen und Bücher manuell 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784016" cy="3312000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a.)	Legen Sie das Projekt </a:t>
            </a:r>
            <a:r>
              <a:rPr lang="de-DE" dirty="0" smtClean="0"/>
              <a:t>„Strafrecht“ </a:t>
            </a:r>
            <a:r>
              <a:rPr lang="de-DE" dirty="0"/>
              <a:t>an.</a:t>
            </a:r>
          </a:p>
          <a:p>
            <a:pPr marL="0" indent="0">
              <a:buNone/>
            </a:pPr>
            <a:r>
              <a:rPr lang="de-DE" dirty="0" smtClean="0"/>
              <a:t>b</a:t>
            </a:r>
            <a:r>
              <a:rPr lang="de-DE" dirty="0"/>
              <a:t>.)	Nehmen Sie folgende zwei Bücher mit Hilfe der ISBN auf: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 smtClean="0"/>
              <a:t>	Titel</a:t>
            </a:r>
            <a:r>
              <a:rPr lang="de-DE" sz="1400" dirty="0"/>
              <a:t>: 	</a:t>
            </a:r>
            <a:r>
              <a:rPr lang="de-DE" sz="1400" dirty="0" smtClean="0"/>
              <a:t>Grundbegriffe </a:t>
            </a:r>
            <a:r>
              <a:rPr lang="de-DE" sz="1400" dirty="0"/>
              <a:t>des Strafrechts / von Peter </a:t>
            </a:r>
            <a:r>
              <a:rPr lang="de-DE" sz="1400" dirty="0" err="1"/>
              <a:t>Bringewat</a:t>
            </a:r>
            <a:r>
              <a:rPr lang="de-DE" sz="1400" dirty="0"/>
              <a:t>. - 3., vollständig überarbeitete Auflage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 smtClean="0"/>
              <a:t>	Erschienen</a:t>
            </a:r>
            <a:r>
              <a:rPr lang="de-DE" sz="1400" dirty="0"/>
              <a:t>: 	</a:t>
            </a:r>
            <a:r>
              <a:rPr lang="de-DE" sz="1400" dirty="0" smtClean="0"/>
              <a:t>Baden-Baden </a:t>
            </a:r>
            <a:r>
              <a:rPr lang="de-DE" sz="1400" dirty="0"/>
              <a:t>: Nomos, </a:t>
            </a:r>
            <a:r>
              <a:rPr lang="de-DE" sz="1400" dirty="0" smtClean="0"/>
              <a:t>2018</a:t>
            </a:r>
            <a:endParaRPr lang="de-DE" sz="1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 smtClean="0"/>
              <a:t>	Umfang</a:t>
            </a:r>
            <a:r>
              <a:rPr lang="de-DE" sz="1400" dirty="0"/>
              <a:t>: 	</a:t>
            </a:r>
            <a:r>
              <a:rPr lang="de-DE" sz="1400" dirty="0" smtClean="0"/>
              <a:t>336 S</a:t>
            </a:r>
            <a:r>
              <a:rPr lang="de-DE" sz="1400" dirty="0"/>
              <a:t>. </a:t>
            </a:r>
            <a:endParaRPr lang="de-DE" sz="14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 smtClean="0"/>
              <a:t>	ISBN</a:t>
            </a:r>
            <a:r>
              <a:rPr lang="de-DE" sz="1400" dirty="0"/>
              <a:t>: 	</a:t>
            </a:r>
            <a:r>
              <a:rPr lang="de-DE" sz="1400" dirty="0" smtClean="0"/>
              <a:t>978-3-8487-4227-1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de-DE" sz="1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 smtClean="0"/>
              <a:t>	Titel</a:t>
            </a:r>
            <a:r>
              <a:rPr lang="de-DE" sz="1400" dirty="0"/>
              <a:t>: 	Festschrift für Bernd von </a:t>
            </a:r>
            <a:r>
              <a:rPr lang="de-DE" sz="1400" dirty="0" err="1" smtClean="0"/>
              <a:t>Heintschel-Heinegg</a:t>
            </a:r>
            <a:r>
              <a:rPr lang="de-DE" sz="1400" dirty="0" smtClean="0"/>
              <a:t> / </a:t>
            </a:r>
            <a:endParaRPr lang="de-DE" sz="1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 smtClean="0"/>
              <a:t>		</a:t>
            </a:r>
            <a:r>
              <a:rPr lang="de-DE" sz="1400" dirty="0"/>
              <a:t>Jan </a:t>
            </a:r>
            <a:r>
              <a:rPr lang="de-DE" sz="1400" dirty="0" err="1"/>
              <a:t>Bockemühl</a:t>
            </a:r>
            <a:r>
              <a:rPr lang="de-DE" sz="1400" dirty="0"/>
              <a:t>... (</a:t>
            </a:r>
            <a:r>
              <a:rPr lang="de-DE" sz="1400" dirty="0" err="1"/>
              <a:t>Hg</a:t>
            </a:r>
            <a:r>
              <a:rPr lang="de-DE" sz="1400" dirty="0"/>
              <a:t>.). </a:t>
            </a:r>
            <a:r>
              <a:rPr lang="de-DE" sz="1400" dirty="0" smtClean="0"/>
              <a:t>–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 smtClean="0"/>
              <a:t>	Erschienen</a:t>
            </a:r>
            <a:r>
              <a:rPr lang="de-DE" sz="1400" dirty="0"/>
              <a:t>: 	München : Beck, </a:t>
            </a:r>
            <a:r>
              <a:rPr lang="de-DE" sz="1400" dirty="0" smtClean="0"/>
              <a:t>2014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 smtClean="0"/>
              <a:t>	Umfang</a:t>
            </a:r>
            <a:r>
              <a:rPr lang="de-DE" sz="1400" dirty="0"/>
              <a:t>: 	XI, 539 S. : Ill</a:t>
            </a:r>
            <a:r>
              <a:rPr lang="de-DE" sz="1400" dirty="0" smtClean="0"/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 smtClean="0"/>
              <a:t>	ISBN</a:t>
            </a:r>
            <a:r>
              <a:rPr lang="de-DE" sz="1400" dirty="0"/>
              <a:t>: 	978-3-406-68054-0</a:t>
            </a:r>
          </a:p>
          <a:p>
            <a:pPr marL="0" indent="0">
              <a:buNone/>
            </a:pPr>
            <a:r>
              <a:rPr lang="de-DE" dirty="0" smtClean="0"/>
              <a:t>	Frage</a:t>
            </a:r>
            <a:r>
              <a:rPr lang="de-DE" dirty="0"/>
              <a:t>: Wurde alles richtig importiert?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186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II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Aufsätze und </a:t>
            </a:r>
            <a:r>
              <a:rPr lang="de-DE" sz="2000" dirty="0" err="1" smtClean="0"/>
              <a:t>ZiTate</a:t>
            </a:r>
            <a:r>
              <a:rPr lang="de-DE" sz="2000" dirty="0" smtClean="0"/>
              <a:t> manuell </a:t>
            </a:r>
            <a:r>
              <a:rPr lang="de-DE" sz="2000" dirty="0"/>
              <a:t>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de-DE" dirty="0"/>
              <a:t>a.)	Nehmen Sie den Aufsatz „Qualifizierte </a:t>
            </a:r>
            <a:r>
              <a:rPr lang="de-DE" dirty="0" smtClean="0"/>
              <a:t>Belehrung des angehörigen 	Zeugen“ </a:t>
            </a:r>
            <a:r>
              <a:rPr lang="de-DE" dirty="0"/>
              <a:t>von Nikolaus </a:t>
            </a:r>
            <a:r>
              <a:rPr lang="de-DE" dirty="0" smtClean="0"/>
              <a:t>Bosch </a:t>
            </a:r>
            <a:r>
              <a:rPr lang="de-DE" dirty="0"/>
              <a:t>(Seite </a:t>
            </a:r>
            <a:r>
              <a:rPr lang="de-DE" dirty="0" smtClean="0"/>
              <a:t>65-78) </a:t>
            </a:r>
            <a:r>
              <a:rPr lang="de-DE" dirty="0"/>
              <a:t>aus der Aufsatzsammlung aus </a:t>
            </a:r>
            <a:r>
              <a:rPr lang="de-DE" dirty="0" smtClean="0"/>
              <a:t>	Aufgabe </a:t>
            </a:r>
            <a:r>
              <a:rPr lang="de-DE" dirty="0"/>
              <a:t>1 auf</a:t>
            </a:r>
            <a:r>
              <a:rPr lang="de-DE" dirty="0" smtClean="0"/>
              <a:t>.</a:t>
            </a:r>
            <a:endParaRPr lang="de-DE" dirty="0"/>
          </a:p>
          <a:p>
            <a:pPr marL="0" indent="0">
              <a:buNone/>
              <a:defRPr/>
            </a:pPr>
            <a:r>
              <a:rPr lang="de-DE" dirty="0" smtClean="0"/>
              <a:t>b</a:t>
            </a:r>
            <a:r>
              <a:rPr lang="de-DE" dirty="0"/>
              <a:t>.)	Nehmen Sie folgende Literatur auf:</a:t>
            </a:r>
          </a:p>
          <a:p>
            <a:pPr marL="0" indent="0">
              <a:buNone/>
              <a:defRPr/>
            </a:pPr>
            <a:r>
              <a:rPr lang="de-DE" dirty="0" smtClean="0"/>
              <a:t>	Esser, Robert : </a:t>
            </a:r>
            <a:r>
              <a:rPr lang="de-DE" dirty="0"/>
              <a:t>Internet für Strafgefangene – Neue Impulse durch den </a:t>
            </a:r>
            <a:r>
              <a:rPr lang="de-DE" dirty="0" smtClean="0"/>
              <a:t>	EGMR</a:t>
            </a:r>
            <a:r>
              <a:rPr lang="de-DE" dirty="0"/>
              <a:t>. In: </a:t>
            </a:r>
            <a:r>
              <a:rPr lang="de-DE" dirty="0" smtClean="0"/>
              <a:t>Neue </a:t>
            </a:r>
            <a:r>
              <a:rPr lang="de-DE" dirty="0"/>
              <a:t>Zeitschrift für Strafrecht (</a:t>
            </a:r>
            <a:r>
              <a:rPr lang="de-DE" dirty="0" err="1"/>
              <a:t>NStZ</a:t>
            </a:r>
            <a:r>
              <a:rPr lang="de-DE" dirty="0" smtClean="0"/>
              <a:t>) Bd</a:t>
            </a:r>
            <a:r>
              <a:rPr lang="de-DE" dirty="0"/>
              <a:t>. </a:t>
            </a:r>
            <a:r>
              <a:rPr lang="de-DE" dirty="0" smtClean="0"/>
              <a:t>38.2018, </a:t>
            </a:r>
            <a:r>
              <a:rPr lang="de-DE" dirty="0"/>
              <a:t>3</a:t>
            </a:r>
            <a:r>
              <a:rPr lang="de-DE" dirty="0" smtClean="0"/>
              <a:t>, </a:t>
            </a:r>
            <a:r>
              <a:rPr lang="de-DE" dirty="0"/>
              <a:t>S. </a:t>
            </a:r>
            <a:r>
              <a:rPr lang="de-DE" dirty="0" smtClean="0"/>
              <a:t>121-176</a:t>
            </a:r>
            <a:endParaRPr lang="de-DE" dirty="0"/>
          </a:p>
          <a:p>
            <a:pPr marL="0" indent="0">
              <a:buNone/>
              <a:defRPr/>
            </a:pPr>
            <a:r>
              <a:rPr lang="de-DE" dirty="0" smtClean="0"/>
              <a:t>c</a:t>
            </a:r>
            <a:r>
              <a:rPr lang="de-DE" dirty="0"/>
              <a:t>.)	Ergänzen Sie hier </a:t>
            </a:r>
            <a:r>
              <a:rPr lang="de-DE" dirty="0" smtClean="0"/>
              <a:t>folgendes </a:t>
            </a:r>
            <a:r>
              <a:rPr lang="de-DE" dirty="0"/>
              <a:t>Zitat von Seite </a:t>
            </a:r>
            <a:r>
              <a:rPr lang="de-DE" dirty="0" smtClean="0"/>
              <a:t>126:</a:t>
            </a:r>
            <a:endParaRPr lang="de-DE" dirty="0"/>
          </a:p>
          <a:p>
            <a:pPr marL="0" indent="0">
              <a:buNone/>
              <a:defRPr/>
            </a:pPr>
            <a:r>
              <a:rPr lang="de-DE" dirty="0" smtClean="0"/>
              <a:t>	</a:t>
            </a:r>
            <a:r>
              <a:rPr lang="de-DE" dirty="0"/>
              <a:t>„Es ist zu vermuten, dass der EGMR lediglich einen Begründungsmangel </a:t>
            </a:r>
            <a:r>
              <a:rPr lang="de-DE" dirty="0" smtClean="0"/>
              <a:t>	herauskristallisieren </a:t>
            </a:r>
            <a:r>
              <a:rPr lang="de-DE" dirty="0"/>
              <a:t>wollte.“ 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711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III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Recherchieren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16000" lvl="1" indent="0">
              <a:buNone/>
              <a:defRPr/>
            </a:pPr>
            <a:r>
              <a:rPr lang="de-DE" dirty="0"/>
              <a:t>a.)	Fügen Sie folgende Datenbank in den Bereich „Recherchieren“ hinzu:</a:t>
            </a:r>
          </a:p>
          <a:p>
            <a:pPr marL="216000" lvl="1" indent="0">
              <a:buNone/>
              <a:defRPr/>
            </a:pPr>
            <a:r>
              <a:rPr lang="de-DE" dirty="0"/>
              <a:t>	Online Contents Recht</a:t>
            </a:r>
          </a:p>
          <a:p>
            <a:pPr marL="216000" lvl="1" indent="0">
              <a:buNone/>
              <a:defRPr/>
            </a:pPr>
            <a:r>
              <a:rPr lang="de-DE" dirty="0"/>
              <a:t>	Bonn Universitäts- und Landesbibliothek</a:t>
            </a:r>
          </a:p>
          <a:p>
            <a:pPr marL="216000" lvl="1" indent="0">
              <a:buNone/>
              <a:defRPr/>
            </a:pPr>
            <a:endParaRPr lang="de-DE" dirty="0"/>
          </a:p>
          <a:p>
            <a:pPr marL="216000" lvl="1" indent="0">
              <a:buNone/>
              <a:defRPr/>
            </a:pPr>
            <a:r>
              <a:rPr lang="de-DE" dirty="0"/>
              <a:t>b.)	Suchen Sie hier mit den Begriffen „Anwesenheitsgrundsatz im 	Strafverfahren “ und übernehmen Sie ausgesuchte Titel.</a:t>
            </a:r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95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6" y="217269"/>
            <a:ext cx="4968551" cy="863302"/>
          </a:xfrm>
        </p:spPr>
        <p:txBody>
          <a:bodyPr/>
          <a:lstStyle/>
          <a:p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/>
              <a:t>Übung </a:t>
            </a:r>
            <a:r>
              <a:rPr lang="de-DE" sz="2000" dirty="0" smtClean="0"/>
              <a:t>IV Arbeitsplanung/ Wissensmanagement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de-DE" sz="1800" dirty="0"/>
              <a:t>a.)	Erstellen Sie die Kategorien „Einleitung“, „Hauptteil“ und „Schluss“ im </a:t>
            </a:r>
            <a:r>
              <a:rPr lang="de-DE" sz="1800" dirty="0" smtClean="0"/>
              <a:t>	Programmteil </a:t>
            </a:r>
            <a:r>
              <a:rPr lang="de-DE" sz="1800" dirty="0"/>
              <a:t>Wissen.</a:t>
            </a:r>
          </a:p>
          <a:p>
            <a:pPr marL="0" indent="0">
              <a:buNone/>
              <a:defRPr/>
            </a:pPr>
            <a:r>
              <a:rPr lang="de-DE" sz="1800" dirty="0"/>
              <a:t>b.)	Weisen Sie einigen Literaturangaben und dem Zitat aus Aufgabe 2 eine </a:t>
            </a:r>
            <a:r>
              <a:rPr lang="de-DE" sz="1800" dirty="0" smtClean="0"/>
              <a:t>	Kategorie </a:t>
            </a:r>
            <a:r>
              <a:rPr lang="de-DE" sz="1800" dirty="0"/>
              <a:t>im Programmteil Literatur zu.</a:t>
            </a:r>
          </a:p>
          <a:p>
            <a:pPr marL="0" indent="0">
              <a:buNone/>
              <a:defRPr/>
            </a:pPr>
            <a:r>
              <a:rPr lang="de-DE" sz="1800" dirty="0"/>
              <a:t>c.)	</a:t>
            </a:r>
            <a:r>
              <a:rPr lang="de-DE" sz="1800" dirty="0" smtClean="0"/>
              <a:t>Klicken Sie auf „Kategorien als Spalte einblenden“</a:t>
            </a:r>
          </a:p>
          <a:p>
            <a:pPr marL="0" indent="0">
              <a:buNone/>
              <a:defRPr/>
            </a:pPr>
            <a:r>
              <a:rPr lang="de-DE" sz="1800" dirty="0" smtClean="0"/>
              <a:t>d.)	</a:t>
            </a:r>
            <a:r>
              <a:rPr lang="de-DE" sz="1800" dirty="0" smtClean="0"/>
              <a:t>Wechseln </a:t>
            </a:r>
            <a:r>
              <a:rPr lang="de-DE" sz="1800" dirty="0"/>
              <a:t>Sie in den Programmteil Wissen.  </a:t>
            </a:r>
          </a:p>
          <a:p>
            <a:pPr marL="0" indent="0">
              <a:buNone/>
              <a:defRPr/>
            </a:pPr>
            <a:r>
              <a:rPr lang="de-DE" sz="1800" dirty="0"/>
              <a:t>e</a:t>
            </a:r>
            <a:r>
              <a:rPr lang="de-DE" sz="1800" dirty="0" smtClean="0"/>
              <a:t>.)</a:t>
            </a:r>
            <a:r>
              <a:rPr lang="de-DE" sz="1800" dirty="0"/>
              <a:t>	Weisen Sie einigen Literaturangaben eine Aufgabe zu und wechseln dann </a:t>
            </a:r>
            <a:r>
              <a:rPr lang="de-DE" sz="1800" dirty="0" smtClean="0"/>
              <a:t>in den 	Programmteil </a:t>
            </a:r>
            <a:r>
              <a:rPr lang="de-DE" sz="1800" dirty="0"/>
              <a:t>Aufgaben.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2728" y="2592387"/>
            <a:ext cx="2304256" cy="49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4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Citavi </a:t>
            </a:r>
            <a:r>
              <a:rPr lang="de-DE" dirty="0" err="1"/>
              <a:t>Picker</a:t>
            </a:r>
            <a:r>
              <a:rPr lang="de-DE" dirty="0"/>
              <a:t> im Überblick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7471834"/>
              </p:ext>
            </p:extLst>
          </p:nvPr>
        </p:nvGraphicFramePr>
        <p:xfrm>
          <a:off x="720080" y="1056208"/>
          <a:ext cx="7030616" cy="2109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feld 3"/>
          <p:cNvSpPr>
            <a:spLocks noChangeArrowheads="1"/>
          </p:cNvSpPr>
          <p:nvPr/>
        </p:nvSpPr>
        <p:spPr bwMode="auto">
          <a:xfrm>
            <a:off x="811485" y="3151860"/>
            <a:ext cx="2286000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 dirty="0">
                <a:solidFill>
                  <a:schemeClr val="bg1"/>
                </a:solidFill>
              </a:rPr>
              <a:t>Bibliographische Daten übernehmen</a:t>
            </a:r>
          </a:p>
        </p:txBody>
      </p:sp>
      <p:sp>
        <p:nvSpPr>
          <p:cNvPr id="9" name="Textfeld 4"/>
          <p:cNvSpPr>
            <a:spLocks noChangeArrowheads="1"/>
          </p:cNvSpPr>
          <p:nvPr/>
        </p:nvSpPr>
        <p:spPr bwMode="auto">
          <a:xfrm>
            <a:off x="5669235" y="3151860"/>
            <a:ext cx="2416175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Texte aus digitalen Dokumenten z.B. als Zitat oder Abstract speichern</a:t>
            </a:r>
          </a:p>
        </p:txBody>
      </p:sp>
      <p:sp>
        <p:nvSpPr>
          <p:cNvPr id="10" name="Textfeld 5"/>
          <p:cNvSpPr>
            <a:spLocks noChangeArrowheads="1"/>
          </p:cNvSpPr>
          <p:nvPr/>
        </p:nvSpPr>
        <p:spPr bwMode="auto">
          <a:xfrm>
            <a:off x="3251472" y="4009110"/>
            <a:ext cx="2286000" cy="785813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Dokumente als Titel aufnehmen</a:t>
            </a:r>
          </a:p>
        </p:txBody>
      </p:sp>
      <p:sp>
        <p:nvSpPr>
          <p:cNvPr id="11" name="Textfeld 6"/>
          <p:cNvSpPr>
            <a:spLocks noChangeArrowheads="1"/>
          </p:cNvSpPr>
          <p:nvPr/>
        </p:nvSpPr>
        <p:spPr bwMode="auto">
          <a:xfrm>
            <a:off x="3240360" y="3166148"/>
            <a:ext cx="2286000" cy="785812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 dirty="0">
                <a:solidFill>
                  <a:schemeClr val="bg1"/>
                </a:solidFill>
              </a:rPr>
              <a:t>Screenshots von Webseiten speichern</a:t>
            </a:r>
          </a:p>
        </p:txBody>
      </p:sp>
    </p:spTree>
    <p:extLst>
      <p:ext uri="{BB962C8B-B14F-4D97-AF65-F5344CB8AC3E}">
        <p14:creationId xmlns:p14="http://schemas.microsoft.com/office/powerpoint/2010/main" val="427545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Publizieren: Zitationsstile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1224603"/>
            <a:ext cx="8640960" cy="17278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dirty="0" err="1"/>
              <a:t>Kurzbelege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smtClean="0"/>
              <a:t>Text</a:t>
            </a:r>
            <a:endParaRPr lang="en-US" kern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Literaturlisten: </a:t>
            </a:r>
            <a:r>
              <a:rPr lang="de-DE" kern="0" dirty="0">
                <a:solidFill>
                  <a:srgbClr val="000000"/>
                </a:solidFill>
              </a:rPr>
              <a:t/>
            </a:r>
            <a:br>
              <a:rPr lang="de-DE" kern="0" dirty="0">
                <a:solidFill>
                  <a:srgbClr val="000000"/>
                </a:solidFill>
              </a:rPr>
            </a:br>
            <a:r>
              <a:rPr lang="de-DE" kern="0" dirty="0">
                <a:solidFill>
                  <a:srgbClr val="000000"/>
                </a:solidFill>
              </a:rPr>
              <a:t>Für jede Dokumentart notwendige Angaben und Formate.</a:t>
            </a:r>
            <a:endParaRPr lang="en-US" kern="0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15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2711733" y="1224603"/>
            <a:ext cx="6217258" cy="40011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latin typeface="+mn-lt"/>
              </a:rPr>
              <a:t> </a:t>
            </a:r>
            <a:r>
              <a:rPr lang="de-DE" sz="1800" dirty="0">
                <a:latin typeface="+mn-lt"/>
              </a:rPr>
              <a:t>(Smith, Churchill, Mason 2005) oder (Smith et al., 2005) oder (1)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936104" y="2376363"/>
            <a:ext cx="6909642" cy="230822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</a:rPr>
              <a:t> Smith, J. B., Churchill, L., &amp; Mason, L. (2005). </a:t>
            </a:r>
            <a:r>
              <a:rPr lang="en-US" sz="1800" i="1" dirty="0">
                <a:latin typeface="+mn-lt"/>
              </a:rPr>
              <a:t>Teaching And Testing  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Information Literacy Skills: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Publishing.</a:t>
            </a: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 </a:t>
            </a:r>
            <a:r>
              <a:rPr lang="en-US" sz="1800" b="1" dirty="0">
                <a:latin typeface="+mn-lt"/>
              </a:rPr>
              <a:t>Smith, Jane B./Churchill, Lisa/Mason, Lucy: </a:t>
            </a:r>
            <a:r>
              <a:rPr lang="en-US" sz="1800" dirty="0">
                <a:latin typeface="+mn-lt"/>
              </a:rPr>
              <a:t>Teaching And Testing  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Information Literacy Skills 2005</a:t>
            </a:r>
            <a:r>
              <a:rPr lang="en-US" sz="1800" dirty="0" smtClean="0">
                <a:latin typeface="+mn-lt"/>
              </a:rPr>
              <a:t>.</a:t>
            </a:r>
            <a:br>
              <a:rPr lang="en-US" sz="1800" dirty="0" smtClean="0">
                <a:latin typeface="+mn-lt"/>
              </a:rPr>
            </a:br>
            <a:r>
              <a:rPr lang="en-US" sz="1800" dirty="0">
                <a:latin typeface="+mn-lt"/>
              </a:rPr>
              <a:t/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(1) Smith, Jane Bandy ; Churchill, Lisa ; Mason, Lucy: </a:t>
            </a:r>
            <a:r>
              <a:rPr lang="en-US" sz="1800" i="1" dirty="0">
                <a:latin typeface="+mn-lt"/>
              </a:rPr>
              <a:t>Teaching And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    Testing Information Literacy Skills 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Publishing, 2005.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518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Publizieren: Zitationsstile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Erkundigen </a:t>
            </a:r>
            <a:r>
              <a:rPr lang="de-DE" dirty="0"/>
              <a:t>Sie sich nach dem Zitationsstil, der an Ihrem </a:t>
            </a:r>
            <a:r>
              <a:rPr lang="de-DE" dirty="0" smtClean="0"/>
              <a:t>Fachbereich/Institut </a:t>
            </a:r>
            <a:r>
              <a:rPr lang="de-DE" dirty="0"/>
              <a:t>oder bei Ihrem Verlag/Ihrer Zeitschrift üblich ist.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16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423301" y="2088331"/>
            <a:ext cx="4401235" cy="258532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320"/>
              </a:spcBef>
              <a:defRPr/>
            </a:pPr>
            <a:r>
              <a:rPr lang="de-DE" sz="1800" b="1" dirty="0">
                <a:latin typeface="+mn-lt"/>
              </a:rPr>
              <a:t>Häufig verwendete </a:t>
            </a:r>
            <a:r>
              <a:rPr lang="de-DE" sz="1800" b="1" dirty="0" smtClean="0">
                <a:latin typeface="+mn-lt"/>
              </a:rPr>
              <a:t>juristische Zitationsstile</a:t>
            </a:r>
            <a:r>
              <a:rPr lang="de-DE" sz="1800" dirty="0">
                <a:latin typeface="+mn-lt"/>
              </a:rPr>
              <a:t>:</a:t>
            </a:r>
          </a:p>
          <a:p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 smtClean="0"/>
              <a:t>Der </a:t>
            </a:r>
            <a:r>
              <a:rPr lang="de-DE" sz="1600" dirty="0"/>
              <a:t>Jurist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Der Strafverteidiger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 err="1" smtClean="0"/>
              <a:t>Schulthess</a:t>
            </a:r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 smtClean="0"/>
              <a:t>Beyerbach</a:t>
            </a:r>
            <a:r>
              <a:rPr lang="de-DE" sz="1600" dirty="0"/>
              <a:t/>
            </a:r>
            <a:br>
              <a:rPr lang="de-DE" sz="1600" dirty="0"/>
            </a:br>
            <a:r>
              <a:rPr lang="de-DE" sz="1600" dirty="0" err="1" smtClean="0"/>
              <a:t>Citavi</a:t>
            </a:r>
            <a:r>
              <a:rPr lang="de-DE" sz="1600" dirty="0" smtClean="0"/>
              <a:t> </a:t>
            </a:r>
            <a:r>
              <a:rPr lang="de-DE" sz="1600" dirty="0"/>
              <a:t>Basis Stil Jura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 smtClean="0"/>
              <a:t>Monatsschrift </a:t>
            </a:r>
            <a:r>
              <a:rPr lang="de-DE" sz="1600" dirty="0"/>
              <a:t>für Kriminologie und Strafrechtsreform</a:t>
            </a:r>
            <a:br>
              <a:rPr lang="de-DE" sz="1600" dirty="0"/>
            </a:br>
            <a:endParaRPr lang="de-DE" sz="1600" dirty="0">
              <a:latin typeface="+mn-lt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584" y="1988741"/>
            <a:ext cx="3672407" cy="271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3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Übung v: Word-</a:t>
            </a:r>
            <a:r>
              <a:rPr lang="de-DE" dirty="0" err="1" smtClean="0"/>
              <a:t>addon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dirty="0" err="1"/>
              <a:t>Rufen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Word auf.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Fügen Sie einige Literaturstellen und ein Zitat in das Word-Dokument ein.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de-DE" dirty="0"/>
              <a:t>Ändern Sie den Zitationsstil. Wechseln Sie zwischen den Stilen </a:t>
            </a:r>
            <a:r>
              <a:rPr lang="de-DE" dirty="0" smtClean="0"/>
              <a:t>„</a:t>
            </a:r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Basis Stil </a:t>
            </a:r>
            <a:r>
              <a:rPr lang="de-DE" dirty="0" smtClean="0"/>
              <a:t>Jura“, „</a:t>
            </a:r>
            <a:r>
              <a:rPr lang="de-DE" dirty="0" err="1" smtClean="0"/>
              <a:t>Schulthess</a:t>
            </a:r>
            <a:r>
              <a:rPr lang="de-DE" dirty="0" smtClean="0"/>
              <a:t>“ </a:t>
            </a:r>
            <a:r>
              <a:rPr lang="de-DE" dirty="0"/>
              <a:t>und </a:t>
            </a:r>
            <a:r>
              <a:rPr lang="de-DE" dirty="0" smtClean="0"/>
              <a:t>„</a:t>
            </a:r>
            <a:r>
              <a:rPr lang="de-DE" dirty="0" smtClean="0"/>
              <a:t>Der Strafverteidiger</a:t>
            </a:r>
            <a:r>
              <a:rPr lang="de-DE" dirty="0" smtClean="0"/>
              <a:t>". </a:t>
            </a:r>
            <a:r>
              <a:rPr lang="de-DE" dirty="0"/>
              <a:t>Beobachten Sie, was sich dabei an Ihrem Text verändert.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de-DE" dirty="0"/>
              <a:t>Bleiben Sie beim Zitierstil </a:t>
            </a:r>
            <a:r>
              <a:rPr lang="de-DE" dirty="0" smtClean="0"/>
              <a:t>„</a:t>
            </a:r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Basis Stil Jura</a:t>
            </a:r>
            <a:r>
              <a:rPr lang="de-DE" dirty="0" smtClean="0"/>
              <a:t>“</a:t>
            </a:r>
            <a:r>
              <a:rPr lang="de-DE" dirty="0" smtClean="0"/>
              <a:t>. </a:t>
            </a:r>
            <a:r>
              <a:rPr lang="de-DE" dirty="0"/>
              <a:t>Fügen Sie eine Zitation mit dem Präfix "vgl." ein. (mit Optionen einfügen)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826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Nachtrag: Word-</a:t>
            </a:r>
            <a:r>
              <a:rPr lang="de-DE" dirty="0" err="1" smtClean="0"/>
              <a:t>addon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Open </a:t>
            </a:r>
            <a:r>
              <a:rPr lang="de-DE" dirty="0"/>
              <a:t>Office und </a:t>
            </a:r>
            <a:r>
              <a:rPr lang="de-DE" dirty="0" err="1"/>
              <a:t>Libre</a:t>
            </a:r>
            <a:r>
              <a:rPr lang="de-DE" dirty="0"/>
              <a:t> Office</a:t>
            </a:r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F7 </a:t>
            </a:r>
            <a:r>
              <a:rPr lang="de-DE" dirty="0"/>
              <a:t>zum öffnen des Publikationsassistenten. 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Zitate </a:t>
            </a:r>
            <a:r>
              <a:rPr lang="de-DE" dirty="0"/>
              <a:t>sind in </a:t>
            </a:r>
            <a:r>
              <a:rPr lang="de-DE" dirty="0" smtClean="0"/>
              <a:t>Klammern { </a:t>
            </a:r>
            <a:r>
              <a:rPr lang="de-DE" dirty="0"/>
              <a:t>} sichtbar. 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Am </a:t>
            </a:r>
            <a:r>
              <a:rPr lang="de-DE" dirty="0"/>
              <a:t>Ende: 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Zitationsstil </a:t>
            </a:r>
            <a:r>
              <a:rPr lang="de-DE" dirty="0"/>
              <a:t>wählen</a:t>
            </a:r>
          </a:p>
          <a:p>
            <a:pPr marL="0" indent="0">
              <a:buNone/>
            </a:pPr>
            <a:r>
              <a:rPr lang="de-DE" dirty="0" smtClean="0"/>
              <a:t>Datei </a:t>
            </a:r>
            <a:r>
              <a:rPr lang="de-DE" dirty="0"/>
              <a:t>speichern und innerhalb von Citavi unter Zitation -&gt; Publikation </a:t>
            </a:r>
            <a:r>
              <a:rPr lang="de-DE" dirty="0" smtClean="0"/>
              <a:t>	formatieren </a:t>
            </a:r>
            <a:r>
              <a:rPr lang="de-DE" dirty="0"/>
              <a:t>umwandeln.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18</a:t>
            </a:fld>
            <a:endParaRPr lang="de-DE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6624" y="1152227"/>
            <a:ext cx="2267744" cy="255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850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Information + </a:t>
            </a:r>
            <a:r>
              <a:rPr lang="de-DE" dirty="0" err="1" smtClean="0"/>
              <a:t>support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1827241"/>
          </a:xfrm>
        </p:spPr>
        <p:txBody>
          <a:bodyPr/>
          <a:lstStyle/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smtClean="0">
                <a:solidFill>
                  <a:srgbClr val="003888"/>
                </a:solidFill>
                <a:hlinkClick r:id="rId2"/>
              </a:rPr>
              <a:t>www.ulb.uni-bonn.de/service/literaturverwaltung/</a:t>
            </a:r>
            <a:endParaRPr lang="de-DE" dirty="0" smtClean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err="1" smtClean="0">
                <a:solidFill>
                  <a:srgbClr val="003888"/>
                </a:solidFill>
              </a:rPr>
              <a:t>eCampus</a:t>
            </a:r>
            <a:r>
              <a:rPr lang="de-DE" dirty="0" smtClean="0">
                <a:solidFill>
                  <a:srgbClr val="003888"/>
                </a:solidFill>
              </a:rPr>
              <a:t>-Kurs: </a:t>
            </a:r>
            <a:r>
              <a:rPr lang="de-DE" dirty="0" smtClean="0">
                <a:solidFill>
                  <a:srgbClr val="003888"/>
                </a:solidFill>
                <a:hlinkClick r:id="rId3"/>
              </a:rPr>
              <a:t>ULB-Literaturverwaltungsprogramme</a:t>
            </a:r>
            <a:endParaRPr lang="de-DE" dirty="0" smtClean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smtClean="0">
                <a:solidFill>
                  <a:srgbClr val="003888"/>
                </a:solidFill>
                <a:hlinkClick r:id="rId4"/>
              </a:rPr>
              <a:t>schulung@ulb.uni-bonn.de</a:t>
            </a:r>
            <a:endParaRPr lang="de-DE" dirty="0" smtClean="0">
              <a:solidFill>
                <a:srgbClr val="003888"/>
              </a:solidFill>
            </a:endParaRP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19</a:t>
            </a:fld>
            <a:endParaRPr lang="de-DE"/>
          </a:p>
        </p:txBody>
      </p:sp>
      <p:pic>
        <p:nvPicPr>
          <p:cNvPr id="7" name="Picture 2" descr="I:\Dezernat_2\1_DigitalesInformationsangebot\www\03_bilder-fotos\_cms\icon\citavi-sprechstunde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9069" y="3051844"/>
            <a:ext cx="1685925" cy="1628775"/>
          </a:xfrm>
          <a:prstGeom prst="rect">
            <a:avLst/>
          </a:prstGeom>
          <a:noFill/>
        </p:spPr>
      </p:pic>
      <p:sp>
        <p:nvSpPr>
          <p:cNvPr id="8" name="Rechteck 7"/>
          <p:cNvSpPr/>
          <p:nvPr/>
        </p:nvSpPr>
        <p:spPr>
          <a:xfrm>
            <a:off x="2088232" y="3168451"/>
            <a:ext cx="5544616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hlinkClick r:id="rId6"/>
              </a:rPr>
              <a:t>https://</a:t>
            </a:r>
            <a:r>
              <a:rPr lang="de-DE" dirty="0" smtClean="0">
                <a:hlinkClick r:id="rId6"/>
              </a:rPr>
              <a:t>www.ulb.uni-bonn.de/service/schulungen-und-tutorials/sprechstunde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491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Christian </a:t>
            </a:r>
            <a:r>
              <a:rPr lang="de-DE" dirty="0"/>
              <a:t>Matlage (christian.matlage@ulb.uni-bonn.de)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Fachreferent Politikwissenschaft, Sozialwissenschaft </a:t>
            </a:r>
            <a:r>
              <a:rPr lang="de-DE" dirty="0" smtClean="0"/>
              <a:t>und Wirtschaftswissenschaften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Carl Erich </a:t>
            </a:r>
            <a:r>
              <a:rPr lang="de-DE" dirty="0" err="1" smtClean="0"/>
              <a:t>Kesper</a:t>
            </a:r>
            <a:r>
              <a:rPr lang="de-DE" dirty="0"/>
              <a:t> </a:t>
            </a:r>
            <a:r>
              <a:rPr lang="de-DE" dirty="0" smtClean="0"/>
              <a:t>(kesper@ulb.uni-bonn.de)</a:t>
            </a:r>
          </a:p>
          <a:p>
            <a:pPr marL="0" indent="0">
              <a:buNone/>
            </a:pPr>
            <a:r>
              <a:rPr lang="de-DE" dirty="0"/>
              <a:t>Fachreferent </a:t>
            </a:r>
            <a:r>
              <a:rPr lang="de-DE" dirty="0" smtClean="0"/>
              <a:t>Recht</a:t>
            </a:r>
            <a:r>
              <a:rPr lang="de-DE" dirty="0"/>
              <a:t>, Staat und Verwaltung </a:t>
            </a:r>
          </a:p>
        </p:txBody>
      </p:sp>
      <p:pic>
        <p:nvPicPr>
          <p:cNvPr id="1026" name="Picture 2" descr="https://www.ulb.uni-bonn.de/de/images-1/die-ulb/profilbilder/carl-erich-kesper/image_thum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840" y="3240459"/>
            <a:ext cx="104775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ristian Matl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840" y="1512267"/>
            <a:ext cx="104775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55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/>
              <a:t>Vielen Dank für Ihre Aufmerksamkeit und </a:t>
            </a:r>
          </a:p>
          <a:p>
            <a:r>
              <a:rPr lang="de-DE" dirty="0"/>
              <a:t>viel Erfolg bei Ihrer Arbeit!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smtClean="0"/>
              <a:t>schulung@ulb.uni-bonn.de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Einführung </a:t>
            </a:r>
            <a:r>
              <a:rPr lang="de-DE" dirty="0"/>
              <a:t>Citavi Pro </a:t>
            </a:r>
            <a:r>
              <a:rPr lang="de-DE" dirty="0" smtClean="0"/>
              <a:t>5/6</a:t>
            </a:r>
            <a:endParaRPr lang="de-DE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de-DE" dirty="0" smtClean="0"/>
              <a:t>Einleitung </a:t>
            </a:r>
            <a:r>
              <a:rPr lang="de-DE" dirty="0"/>
              <a:t>Literaturverwaltung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de-DE" dirty="0"/>
              <a:t>Aufbau Citavi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de-DE" dirty="0"/>
              <a:t>Literatur erfassen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de-DE" dirty="0" smtClean="0"/>
              <a:t>Arbeitsplanung/Wissensmanagement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de-DE" dirty="0" smtClean="0"/>
              <a:t>Publizieren</a:t>
            </a:r>
            <a:endParaRPr lang="de-DE" dirty="0"/>
          </a:p>
          <a:p>
            <a:pPr lvl="2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640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5605" y="288925"/>
            <a:ext cx="4917403" cy="647278"/>
          </a:xfrm>
        </p:spPr>
        <p:txBody>
          <a:bodyPr/>
          <a:lstStyle/>
          <a:p>
            <a:r>
              <a:rPr lang="de-DE" dirty="0"/>
              <a:t>Einleitung Literaturverwaltung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453134"/>
              </p:ext>
            </p:extLst>
          </p:nvPr>
        </p:nvGraphicFramePr>
        <p:xfrm>
          <a:off x="576064" y="1368251"/>
          <a:ext cx="8424936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119" y="1112838"/>
            <a:ext cx="7848575" cy="3825408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5</a:t>
            </a:fld>
            <a:endParaRPr lang="de-DE"/>
          </a:p>
        </p:txBody>
      </p:sp>
      <p:sp>
        <p:nvSpPr>
          <p:cNvPr id="9" name="Abgerundetes Rechteck 8"/>
          <p:cNvSpPr/>
          <p:nvPr/>
        </p:nvSpPr>
        <p:spPr>
          <a:xfrm>
            <a:off x="1080119" y="1234964"/>
            <a:ext cx="6552727" cy="399429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txBody>
          <a:bodyPr lIns="36000" tIns="36000" rIns="36000" bIns="360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rgbClr val="C5D6F2"/>
              </a:solidFill>
              <a:effectLst/>
              <a:uLnTx/>
              <a:uFillTx/>
              <a:latin typeface="News Gothic MT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080119" y="1640148"/>
            <a:ext cx="1763689" cy="232419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txBody>
          <a:bodyPr lIns="36000" tIns="36000" rIns="36000" bIns="360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rgbClr val="C5D6F2"/>
              </a:solidFill>
              <a:effectLst/>
              <a:uLnTx/>
              <a:uFillTx/>
              <a:latin typeface="News Gothic MT"/>
              <a:ea typeface="+mn-ea"/>
              <a:cs typeface="+mn-cs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619672" y="2276872"/>
            <a:ext cx="2448272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3 Programmteile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rot="10800000">
            <a:off x="1619250" y="1844675"/>
            <a:ext cx="504825" cy="4206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4612514" y="2350024"/>
            <a:ext cx="4463990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wechselndes Menü je Programmteil</a:t>
            </a:r>
          </a:p>
        </p:txBody>
      </p:sp>
      <p:cxnSp>
        <p:nvCxnSpPr>
          <p:cNvPr id="14" name="Gerade Verbindung mit Pfeil 13"/>
          <p:cNvCxnSpPr/>
          <p:nvPr/>
        </p:nvCxnSpPr>
        <p:spPr>
          <a:xfrm rot="10800000">
            <a:off x="5940425" y="1557338"/>
            <a:ext cx="863600" cy="71913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1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616" y="1301412"/>
            <a:ext cx="5833834" cy="3811255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6</a:t>
            </a:fld>
            <a:endParaRPr lang="de-DE"/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417773" y="1505000"/>
            <a:ext cx="5688632" cy="36004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1462074" y="1893622"/>
            <a:ext cx="1425184" cy="3081747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2974962" y="1893621"/>
            <a:ext cx="2425638" cy="3075327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1" name="Abgerundetes Rechteck 20"/>
          <p:cNvSpPr/>
          <p:nvPr/>
        </p:nvSpPr>
        <p:spPr>
          <a:xfrm>
            <a:off x="5400600" y="1893621"/>
            <a:ext cx="1972700" cy="3072223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3" name="Legende mit Linie 2 (ohne Rahmen) 22"/>
          <p:cNvSpPr/>
          <p:nvPr/>
        </p:nvSpPr>
        <p:spPr>
          <a:xfrm flipH="1">
            <a:off x="6454278" y="1272829"/>
            <a:ext cx="2300288" cy="460375"/>
          </a:xfrm>
          <a:prstGeom prst="callout2">
            <a:avLst>
              <a:gd name="adj1" fmla="val 16569"/>
              <a:gd name="adj2" fmla="val -433"/>
              <a:gd name="adj3" fmla="val 18750"/>
              <a:gd name="adj4" fmla="val -16667"/>
              <a:gd name="adj5" fmla="val 160213"/>
              <a:gd name="adj6" fmla="val -36008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 smtClean="0">
                <a:solidFill>
                  <a:srgbClr val="C5D6F2"/>
                </a:solidFill>
              </a:rPr>
              <a:t>Hauptnavigation (Literatur)</a:t>
            </a:r>
            <a:endParaRPr lang="de-CH" sz="1400" dirty="0">
              <a:solidFill>
                <a:srgbClr val="C5D6F2"/>
              </a:solidFill>
            </a:endParaRPr>
          </a:p>
        </p:txBody>
      </p:sp>
      <p:sp>
        <p:nvSpPr>
          <p:cNvPr id="24" name="Legende mit Linie 2 (ohne Rahmen) 23"/>
          <p:cNvSpPr/>
          <p:nvPr/>
        </p:nvSpPr>
        <p:spPr>
          <a:xfrm>
            <a:off x="3240360" y="4660766"/>
            <a:ext cx="1619250" cy="288925"/>
          </a:xfrm>
          <a:prstGeom prst="callout2">
            <a:avLst>
              <a:gd name="adj1" fmla="val 18750"/>
              <a:gd name="adj2" fmla="val -1454"/>
              <a:gd name="adj3" fmla="val 18750"/>
              <a:gd name="adj4" fmla="val -16667"/>
              <a:gd name="adj5" fmla="val -191330"/>
              <a:gd name="adj6" fmla="val -36555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Arbeitsbereich</a:t>
            </a:r>
          </a:p>
        </p:txBody>
      </p:sp>
      <p:sp>
        <p:nvSpPr>
          <p:cNvPr id="25" name="Legende mit Linie 2 (ohne Rahmen) 24"/>
          <p:cNvSpPr/>
          <p:nvPr/>
        </p:nvSpPr>
        <p:spPr>
          <a:xfrm>
            <a:off x="7200800" y="3888531"/>
            <a:ext cx="1800225" cy="541337"/>
          </a:xfrm>
          <a:prstGeom prst="callout2">
            <a:avLst>
              <a:gd name="adj1" fmla="val 20611"/>
              <a:gd name="adj2" fmla="val 779"/>
              <a:gd name="adj3" fmla="val 18750"/>
              <a:gd name="adj4" fmla="val -16667"/>
              <a:gd name="adj5" fmla="val 235817"/>
              <a:gd name="adj6" fmla="val -29001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Vorschau oder Schnellhilfe</a:t>
            </a:r>
          </a:p>
        </p:txBody>
      </p:sp>
      <p:sp>
        <p:nvSpPr>
          <p:cNvPr id="26" name="Legende mit Linie 2 (ohne Rahmen) 25"/>
          <p:cNvSpPr/>
          <p:nvPr/>
        </p:nvSpPr>
        <p:spPr>
          <a:xfrm flipH="1">
            <a:off x="302478" y="3672507"/>
            <a:ext cx="2160588" cy="560387"/>
          </a:xfrm>
          <a:prstGeom prst="callout2">
            <a:avLst>
              <a:gd name="adj1" fmla="val -1013"/>
              <a:gd name="adj2" fmla="val 16508"/>
              <a:gd name="adj3" fmla="val -45931"/>
              <a:gd name="adj4" fmla="val 9381"/>
              <a:gd name="adj5" fmla="val -108867"/>
              <a:gd name="adj6" fmla="val 504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Übersicht der Titel eines Projekts</a:t>
            </a:r>
          </a:p>
        </p:txBody>
      </p:sp>
    </p:spTree>
    <p:extLst>
      <p:ext uri="{BB962C8B-B14F-4D97-AF65-F5344CB8AC3E}">
        <p14:creationId xmlns:p14="http://schemas.microsoft.com/office/powerpoint/2010/main" val="264755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7</a:t>
            </a:fld>
            <a:endParaRPr lang="de-DE"/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93750" y="1312863"/>
            <a:ext cx="2625725" cy="221599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tx2"/>
              </a:buClr>
              <a:defRPr/>
            </a:pPr>
            <a:r>
              <a:rPr lang="de-CH" sz="2000" dirty="0">
                <a:solidFill>
                  <a:schemeClr val="accent2"/>
                </a:solidFill>
              </a:rPr>
              <a:t>„Klicke auf alles, was blau ist.“</a:t>
            </a:r>
          </a:p>
          <a:p>
            <a:pPr marL="180975" indent="-180975">
              <a:buClr>
                <a:schemeClr val="tx2"/>
              </a:buClr>
              <a:buFont typeface="Wingdings" pitchFamily="2" charset="2"/>
              <a:buChar char="§"/>
              <a:defRPr/>
            </a:pPr>
            <a:endParaRPr lang="de-CH" sz="1400" dirty="0">
              <a:solidFill>
                <a:schemeClr val="accent2"/>
              </a:solidFill>
            </a:endParaRPr>
          </a:p>
          <a:p>
            <a:pPr marL="180975" indent="-180975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de-CH" sz="1400" dirty="0">
                <a:solidFill>
                  <a:schemeClr val="accent2"/>
                </a:solidFill>
              </a:rPr>
              <a:t>Dokumententyp wechseln</a:t>
            </a:r>
          </a:p>
          <a:p>
            <a:pPr marL="180975" indent="-180975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de-CH" sz="1400" dirty="0">
                <a:solidFill>
                  <a:schemeClr val="accent2"/>
                </a:solidFill>
              </a:rPr>
              <a:t>Autor einzeln erfassen</a:t>
            </a:r>
          </a:p>
          <a:p>
            <a:pPr marL="180975" indent="-180975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de-CH" sz="1400" dirty="0">
                <a:solidFill>
                  <a:schemeClr val="accent2"/>
                </a:solidFill>
              </a:rPr>
              <a:t>Weitere Felder… Hier kann</a:t>
            </a:r>
          </a:p>
          <a:p>
            <a:pPr marL="180975" indent="-180975">
              <a:defRPr/>
            </a:pPr>
            <a:r>
              <a:rPr lang="de-CH" sz="1400" dirty="0">
                <a:solidFill>
                  <a:schemeClr val="accent2"/>
                </a:solidFill>
              </a:rPr>
              <a:t>	man zusätzliche Eingabe-</a:t>
            </a:r>
            <a:br>
              <a:rPr lang="de-CH" sz="1400" dirty="0">
                <a:solidFill>
                  <a:schemeClr val="accent2"/>
                </a:solidFill>
              </a:rPr>
            </a:br>
            <a:r>
              <a:rPr lang="de-CH" sz="1400" dirty="0" err="1">
                <a:solidFill>
                  <a:schemeClr val="accent2"/>
                </a:solidFill>
              </a:rPr>
              <a:t>felder</a:t>
            </a:r>
            <a:r>
              <a:rPr lang="de-CH" sz="1400" dirty="0">
                <a:solidFill>
                  <a:schemeClr val="accent2"/>
                </a:solidFill>
              </a:rPr>
              <a:t> hinzufügen, z.B. </a:t>
            </a:r>
            <a:br>
              <a:rPr lang="de-CH" sz="1400" dirty="0">
                <a:solidFill>
                  <a:schemeClr val="accent2"/>
                </a:solidFill>
              </a:rPr>
            </a:br>
            <a:r>
              <a:rPr lang="de-CH" sz="1400" dirty="0">
                <a:solidFill>
                  <a:schemeClr val="accent2"/>
                </a:solidFill>
              </a:rPr>
              <a:t>DOI-Feld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161" y="1312863"/>
            <a:ext cx="4450988" cy="260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0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93751" y="1312863"/>
            <a:ext cx="2158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  <a:defRPr/>
            </a:pPr>
            <a:r>
              <a:rPr lang="de-CH" sz="2000" dirty="0" smtClean="0">
                <a:solidFill>
                  <a:schemeClr val="accent2"/>
                </a:solidFill>
              </a:rPr>
              <a:t>Dokumententypen für Juristen</a:t>
            </a:r>
            <a:endParaRPr lang="de-CH" sz="1400" dirty="0">
              <a:solidFill>
                <a:schemeClr val="accent2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0" y="1312863"/>
            <a:ext cx="4752592" cy="365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8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Literatur </a:t>
            </a:r>
            <a:r>
              <a:rPr lang="de-DE" dirty="0"/>
              <a:t>erfassen</a:t>
            </a:r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7642568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Abgerundetes Rechteck 6"/>
          <p:cNvSpPr/>
          <p:nvPr/>
        </p:nvSpPr>
        <p:spPr>
          <a:xfrm>
            <a:off x="3268290" y="1093630"/>
            <a:ext cx="2555775" cy="401894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baseline="-25000" dirty="0"/>
          </a:p>
        </p:txBody>
      </p:sp>
      <p:sp>
        <p:nvSpPr>
          <p:cNvPr id="8" name="Abgerundetes Rechteck 7"/>
          <p:cNvSpPr/>
          <p:nvPr/>
        </p:nvSpPr>
        <p:spPr>
          <a:xfrm>
            <a:off x="5888808" y="1031898"/>
            <a:ext cx="2520280" cy="410445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Stern mit 32 Zacken 8"/>
          <p:cNvSpPr/>
          <p:nvPr/>
        </p:nvSpPr>
        <p:spPr>
          <a:xfrm rot="929996">
            <a:off x="5135487" y="3108387"/>
            <a:ext cx="1587553" cy="1640058"/>
          </a:xfrm>
          <a:prstGeom prst="star32">
            <a:avLst>
              <a:gd name="adj" fmla="val 4601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CH" sz="1200" b="1" dirty="0">
                <a:solidFill>
                  <a:srgbClr val="003888"/>
                </a:solidFill>
              </a:rPr>
              <a:t>… und dem </a:t>
            </a:r>
            <a:r>
              <a:rPr lang="de-CH" sz="2600" b="1" dirty="0">
                <a:solidFill>
                  <a:srgbClr val="003888"/>
                </a:solidFill>
              </a:rPr>
              <a:t>Picker</a:t>
            </a:r>
          </a:p>
        </p:txBody>
      </p:sp>
    </p:spTree>
    <p:extLst>
      <p:ext uri="{BB962C8B-B14F-4D97-AF65-F5344CB8AC3E}">
        <p14:creationId xmlns:p14="http://schemas.microsoft.com/office/powerpoint/2010/main" val="392851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495</Words>
  <Application>Microsoft Office PowerPoint</Application>
  <PresentationFormat>Benutzerdefiniert</PresentationFormat>
  <Paragraphs>171</Paragraphs>
  <Slides>20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7" baseType="lpstr">
      <vt:lpstr>Arial</vt:lpstr>
      <vt:lpstr>Calibri</vt:lpstr>
      <vt:lpstr>Exo 2</vt:lpstr>
      <vt:lpstr>Exo 2 Semi Bold</vt:lpstr>
      <vt:lpstr>News Gothic MT</vt:lpstr>
      <vt:lpstr>Wingdings</vt:lpstr>
      <vt:lpstr>Uni_Bonn</vt:lpstr>
      <vt:lpstr>Citavi für Juristen - Vom Zitat zur Publikation Strafrecht/Öffentliches Recht</vt:lpstr>
      <vt:lpstr>PowerPoint-Präsentation</vt:lpstr>
      <vt:lpstr>Überblick</vt:lpstr>
      <vt:lpstr>Einleitung Literaturverwaltung</vt:lpstr>
      <vt:lpstr>PowerPoint-Präsentation</vt:lpstr>
      <vt:lpstr>PowerPoint-Präsentation</vt:lpstr>
      <vt:lpstr>PowerPoint-Präsentation</vt:lpstr>
      <vt:lpstr>PowerPoint-Präsentation</vt:lpstr>
      <vt:lpstr>Literatur erfassen</vt:lpstr>
      <vt:lpstr>Übung I Projekt anlegen und Bücher manuell erfassen</vt:lpstr>
      <vt:lpstr>Übung II Aufsätze und ZiTate manuell erfassen</vt:lpstr>
      <vt:lpstr>Übung III Recherchieren</vt:lpstr>
      <vt:lpstr> Übung IV Arbeitsplanung/ Wissensmanagement</vt:lpstr>
      <vt:lpstr>Citavi Picker im Überblick</vt:lpstr>
      <vt:lpstr>Publizieren: Zitationsstile</vt:lpstr>
      <vt:lpstr>Publizieren: Zitationsstile</vt:lpstr>
      <vt:lpstr>Übung v: Word-addon</vt:lpstr>
      <vt:lpstr>Nachtrag: Word-addon</vt:lpstr>
      <vt:lpstr>Information + support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Christian Matlage</cp:lastModifiedBy>
  <cp:revision>46</cp:revision>
  <dcterms:created xsi:type="dcterms:W3CDTF">2018-02-07T13:41:47Z</dcterms:created>
  <dcterms:modified xsi:type="dcterms:W3CDTF">2018-05-25T10:28:59Z</dcterms:modified>
</cp:coreProperties>
</file>